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E129E"/>
    <a:srgbClr val="008080"/>
    <a:srgbClr val="0099CC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0416-64FC-444D-846B-43FC2168819F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588-DD77-4506-91DA-41FEF664E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0416-64FC-444D-846B-43FC2168819F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588-DD77-4506-91DA-41FEF664E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0416-64FC-444D-846B-43FC2168819F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588-DD77-4506-91DA-41FEF664E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0416-64FC-444D-846B-43FC2168819F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588-DD77-4506-91DA-41FEF664E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0416-64FC-444D-846B-43FC2168819F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588-DD77-4506-91DA-41FEF664E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0416-64FC-444D-846B-43FC2168819F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588-DD77-4506-91DA-41FEF664E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0416-64FC-444D-846B-43FC2168819F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588-DD77-4506-91DA-41FEF664E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0416-64FC-444D-846B-43FC2168819F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588-DD77-4506-91DA-41FEF664E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0416-64FC-444D-846B-43FC2168819F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588-DD77-4506-91DA-41FEF664E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0416-64FC-444D-846B-43FC2168819F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588-DD77-4506-91DA-41FEF664E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0416-64FC-444D-846B-43FC2168819F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588-DD77-4506-91DA-41FEF664E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00416-64FC-444D-846B-43FC2168819F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16588-DD77-4506-91DA-41FEF664E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357166"/>
            <a:ext cx="4314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Клас Ссавці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3329343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mini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357562"/>
            <a:ext cx="3579403" cy="2667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142984"/>
            <a:ext cx="32766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vulgaris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643314"/>
            <a:ext cx="3357554" cy="3034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Oryctolagus_cuniculus_Tasmania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1643050"/>
            <a:ext cx="1857388" cy="232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г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3686" y="4214819"/>
            <a:ext cx="2237484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522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Видільна система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486062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99FF"/>
                </a:solidFill>
                <a:latin typeface="Monotype Corsiva" pitchFamily="66" charset="0"/>
              </a:rPr>
              <a:t>Нирки ( по одній з кожного боку)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99FF"/>
                </a:solidFill>
                <a:latin typeface="Monotype Corsiva" pitchFamily="66" charset="0"/>
              </a:rPr>
              <a:t>Сечоводи (від кожної нирки)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99FF"/>
                </a:solidFill>
                <a:latin typeface="Monotype Corsiva" pitchFamily="66" charset="0"/>
              </a:rPr>
              <a:t>Сечовий міхур (один)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99FF"/>
                </a:solidFill>
                <a:latin typeface="Monotype Corsiva" pitchFamily="66" charset="0"/>
              </a:rPr>
              <a:t>Сечівник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99FF"/>
                </a:solidFill>
                <a:latin typeface="Monotype Corsiva" pitchFamily="66" charset="0"/>
              </a:rPr>
              <a:t>Потові залози</a:t>
            </a:r>
          </a:p>
          <a:p>
            <a:endParaRPr lang="ru-RU" dirty="0">
              <a:solidFill>
                <a:srgbClr val="0099FF"/>
              </a:solidFill>
            </a:endParaRPr>
          </a:p>
        </p:txBody>
      </p:sp>
      <p:pic>
        <p:nvPicPr>
          <p:cNvPr id="4" name="Рисунок 3" descr="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857232"/>
            <a:ext cx="3576644" cy="3280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8.jpg"/>
          <p:cNvPicPr>
            <a:picLocks noChangeAspect="1"/>
          </p:cNvPicPr>
          <p:nvPr/>
        </p:nvPicPr>
        <p:blipFill>
          <a:blip r:embed="rId3" cstate="print"/>
          <a:srcRect t="21875"/>
          <a:stretch>
            <a:fillRect/>
          </a:stretch>
        </p:blipFill>
        <p:spPr>
          <a:xfrm>
            <a:off x="214282" y="3643314"/>
            <a:ext cx="5072066" cy="2971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4918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Нервова система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887454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800" b="1" dirty="0" smtClean="0">
                <a:solidFill>
                  <a:srgbClr val="9E129E"/>
                </a:solidFill>
                <a:latin typeface="Monotype Corsiva" pitchFamily="66" charset="0"/>
              </a:rPr>
              <a:t>Головний мозок – на великих півкулях  переднього мозку є кора</a:t>
            </a:r>
          </a:p>
          <a:p>
            <a:r>
              <a:rPr lang="uk-UA" sz="2800" b="1" dirty="0" smtClean="0">
                <a:solidFill>
                  <a:srgbClr val="9E129E"/>
                </a:solidFill>
                <a:latin typeface="Monotype Corsiva" pitchFamily="66" charset="0"/>
              </a:rPr>
              <a:t>  зі звивинами (</a:t>
            </a:r>
            <a:r>
              <a:rPr lang="uk-UA" sz="2800" b="1" dirty="0" err="1" smtClean="0">
                <a:solidFill>
                  <a:srgbClr val="9E129E"/>
                </a:solidFill>
                <a:latin typeface="Monotype Corsiva" pitchFamily="66" charset="0"/>
              </a:rPr>
              <a:t>пов</a:t>
            </a:r>
            <a:r>
              <a:rPr lang="en-US" sz="2800" b="1" dirty="0" smtClean="0">
                <a:solidFill>
                  <a:srgbClr val="9E129E"/>
                </a:solidFill>
                <a:latin typeface="Monotype Corsiva" pitchFamily="66" charset="0"/>
              </a:rPr>
              <a:t>’</a:t>
            </a:r>
            <a:r>
              <a:rPr lang="ru-RU" sz="2800" b="1" dirty="0" err="1" smtClean="0">
                <a:solidFill>
                  <a:srgbClr val="9E129E"/>
                </a:solidFill>
                <a:latin typeface="Monotype Corsiva" pitchFamily="66" charset="0"/>
              </a:rPr>
              <a:t>язана</a:t>
            </a:r>
            <a:r>
              <a:rPr lang="ru-RU" sz="2800" b="1" dirty="0" smtClean="0">
                <a:solidFill>
                  <a:srgbClr val="9E129E"/>
                </a:solidFill>
                <a:latin typeface="Monotype Corsiva" pitchFamily="66" charset="0"/>
              </a:rPr>
              <a:t> </a:t>
            </a:r>
            <a:r>
              <a:rPr lang="uk-UA" sz="2800" b="1" dirty="0" smtClean="0">
                <a:solidFill>
                  <a:srgbClr val="9E129E"/>
                </a:solidFill>
                <a:latin typeface="Monotype Corsiva" pitchFamily="66" charset="0"/>
              </a:rPr>
              <a:t>з більш складною поведінкою), добре</a:t>
            </a:r>
          </a:p>
          <a:p>
            <a:r>
              <a:rPr lang="uk-UA" sz="2800" b="1" dirty="0" smtClean="0">
                <a:solidFill>
                  <a:srgbClr val="9E129E"/>
                </a:solidFill>
                <a:latin typeface="Monotype Corsiva" pitchFamily="66" charset="0"/>
              </a:rPr>
              <a:t>  розвинений мозочок (координація більш складних рухів)</a:t>
            </a:r>
          </a:p>
          <a:p>
            <a:pPr>
              <a:buFont typeface="Wingdings" pitchFamily="2" charset="2"/>
              <a:buChar char="§"/>
            </a:pPr>
            <a:r>
              <a:rPr lang="uk-UA" sz="2800" b="1" dirty="0" smtClean="0">
                <a:solidFill>
                  <a:srgbClr val="9E129E"/>
                </a:solidFill>
                <a:latin typeface="Monotype Corsiva" pitchFamily="66" charset="0"/>
              </a:rPr>
              <a:t>Спинний мозок</a:t>
            </a:r>
          </a:p>
          <a:p>
            <a:pPr>
              <a:buFont typeface="Wingdings" pitchFamily="2" charset="2"/>
              <a:buChar char="§"/>
            </a:pPr>
            <a:r>
              <a:rPr lang="uk-UA" sz="2800" b="1" dirty="0" smtClean="0">
                <a:solidFill>
                  <a:srgbClr val="9E129E"/>
                </a:solidFill>
                <a:latin typeface="Monotype Corsiva" pitchFamily="66" charset="0"/>
              </a:rPr>
              <a:t>Нерви   </a:t>
            </a:r>
            <a:endParaRPr lang="ru-RU" sz="2800" b="1" dirty="0">
              <a:solidFill>
                <a:srgbClr val="9E129E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[BI7ZD_13-03]_[IL_01]-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214554"/>
            <a:ext cx="4572000" cy="236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459400576d5081160f15.10993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71810"/>
            <a:ext cx="4117589" cy="3175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anatom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7729" y="4857760"/>
            <a:ext cx="5006271" cy="1824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41344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Органи чуття</a:t>
            </a:r>
          </a:p>
          <a:p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142984"/>
            <a:ext cx="788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Ступінь розвитку залежить від способу життя тварини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3333995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4ad9f461ad719aed3c7524eb3ac459f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714488"/>
            <a:ext cx="310898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929066"/>
            <a:ext cx="2857520" cy="2372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organy chuvstv mlekopitaushi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2786058"/>
            <a:ext cx="2357454" cy="3885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0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Як бачить кішка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028" name="Picture 4" descr="http://cdn01.ru/files/users/images/37/0a/370a583abb69df31211b6417886c24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8152114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01.ru/files/users/images/3a/e9/3ae91a04f0cef3ff6229cfa39a925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6773"/>
            <a:ext cx="7858180" cy="6581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852"/>
            <a:ext cx="3962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Розмноження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14356"/>
            <a:ext cx="88088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8080"/>
                </a:solidFill>
                <a:latin typeface="Monotype Corsiva" pitchFamily="66" charset="0"/>
              </a:rPr>
              <a:t>Роздільностатеві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8080"/>
                </a:solidFill>
                <a:latin typeface="Monotype Corsiva" pitchFamily="66" charset="0"/>
              </a:rPr>
              <a:t>Запліднення внутрішнє (у тілі самки зародок розвивається в матці). 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8080"/>
                </a:solidFill>
                <a:latin typeface="Monotype Corsiva" pitchFamily="66" charset="0"/>
              </a:rPr>
              <a:t>У більшості утворюється плацента та пуповина. Більшість живородні.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8080"/>
                </a:solidFill>
                <a:latin typeface="Monotype Corsiva" pitchFamily="66" charset="0"/>
              </a:rPr>
              <a:t>Розвиток  прямий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8080"/>
                </a:solidFill>
                <a:latin typeface="Monotype Corsiva" pitchFamily="66" charset="0"/>
              </a:rPr>
              <a:t>Самки вигодовують малят молоком</a:t>
            </a:r>
            <a:endParaRPr lang="ru-RU" sz="2400" b="1" dirty="0">
              <a:solidFill>
                <a:srgbClr val="00808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31-300x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857364"/>
            <a:ext cx="3143252" cy="2242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896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71744"/>
            <a:ext cx="3634392" cy="2590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mlekopitayushchi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046672"/>
            <a:ext cx="4429124" cy="2811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85728"/>
            <a:ext cx="3525324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клас  ссавці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500174"/>
            <a:ext cx="2273379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першозвірі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1500174"/>
            <a:ext cx="287931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Справжні звірі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285984" y="1000108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357818" y="1000108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283" y="2643182"/>
            <a:ext cx="2928957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E129E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Ряд однопрохідні</a:t>
            </a:r>
          </a:p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E129E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(яйцекладні, </a:t>
            </a:r>
          </a:p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E129E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клоачні)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E129E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2786058"/>
            <a:ext cx="2311851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E129E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Нижчі звірі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E129E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2786058"/>
            <a:ext cx="207300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E129E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Вищі звірі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E129E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3714752"/>
            <a:ext cx="178927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E129E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Ряд</a:t>
            </a: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E129E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сумчасті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E129E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3786190"/>
            <a:ext cx="242566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E129E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Плацентарні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E129E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1107257" y="232171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5357818" y="200024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572396" y="2000240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964909" y="353615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7715272" y="350043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Рисунок 25" descr="platyp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500570"/>
            <a:ext cx="2192597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 descr="ллд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6310" y="5429264"/>
            <a:ext cx="1907196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xtBox 27"/>
          <p:cNvSpPr txBox="1"/>
          <p:nvPr/>
        </p:nvSpPr>
        <p:spPr>
          <a:xfrm>
            <a:off x="0" y="6000768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Качкодзьоб, єхидна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9" name="Рисунок 28" descr="40158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643446"/>
            <a:ext cx="2570513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TextBox 29"/>
          <p:cNvSpPr txBox="1"/>
          <p:nvPr/>
        </p:nvSpPr>
        <p:spPr>
          <a:xfrm>
            <a:off x="4143372" y="63579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вомбат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31" name="Рисунок 30" descr="Blagorodnyj-ol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4357694"/>
            <a:ext cx="2539986" cy="1428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TextBox 31"/>
          <p:cNvSpPr txBox="1"/>
          <p:nvPr/>
        </p:nvSpPr>
        <p:spPr>
          <a:xfrm>
            <a:off x="7000892" y="60722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олень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621271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Ссавці Червоної книги  України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3152775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noctule-ba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7544">
            <a:off x="2357422" y="1357298"/>
            <a:ext cx="275867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2928934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Вечірниця велетенська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9" name="Рисунок 8" descr="vid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3020">
            <a:off x="6449703" y="1000108"/>
            <a:ext cx="255056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vidra-563x3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1785">
            <a:off x="4951810" y="2446944"/>
            <a:ext cx="2509473" cy="1573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7786710" y="2928934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Видра</a:t>
            </a:r>
          </a:p>
          <a:p>
            <a:r>
              <a:rPr lang="uk-UA" b="1" dirty="0" smtClean="0">
                <a:latin typeface="Monotype Corsiva" pitchFamily="66" charset="0"/>
              </a:rPr>
              <a:t>річкова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357562"/>
            <a:ext cx="2762269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9afe729c9820e5284f69422c539c995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8" y="5072066"/>
            <a:ext cx="2381245" cy="1785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329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72" y="4000504"/>
            <a:ext cx="2605993" cy="1806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362457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2685" y="5086353"/>
            <a:ext cx="2971315" cy="1771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785786" y="585789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горностай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e9e61edeeca24628ba3e068aeeac8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142852"/>
            <a:ext cx="3286148" cy="246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Ведмід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571744"/>
            <a:ext cx="3331585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521495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Ведмідь бурий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Рисунок 4" descr="122970-004-EBD9F4C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8747" y="0"/>
            <a:ext cx="3005253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D Зубр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714488"/>
            <a:ext cx="3358490" cy="2211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357818" y="357166"/>
            <a:ext cx="62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Зубр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8" name="Рисунок 7" descr="12412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10249" y="3929066"/>
            <a:ext cx="3333751" cy="1871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lesnoj-hore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4857760"/>
            <a:ext cx="3077800" cy="1836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072198" y="6000768"/>
            <a:ext cx="136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Тхір лісовий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14290"/>
            <a:ext cx="3012363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Цікаво!!!!!!!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071546"/>
            <a:ext cx="856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Довжина тіла морського хижака косатки </a:t>
            </a:r>
            <a:r>
              <a:rPr lang="uk-UA" b="1" dirty="0" smtClean="0">
                <a:solidFill>
                  <a:srgbClr val="C00000"/>
                </a:solidFill>
              </a:rPr>
              <a:t>11м</a:t>
            </a:r>
            <a:r>
              <a:rPr lang="uk-UA" b="1" dirty="0" smtClean="0"/>
              <a:t>, окрім того, у неї велика зубата паща.</a:t>
            </a:r>
          </a:p>
          <a:p>
            <a:r>
              <a:rPr lang="uk-UA" b="1" dirty="0" smtClean="0"/>
              <a:t>Шлунок одного з убитих хижаків містив </a:t>
            </a:r>
            <a:r>
              <a:rPr lang="uk-UA" b="1" dirty="0" smtClean="0">
                <a:solidFill>
                  <a:srgbClr val="C00000"/>
                </a:solidFill>
              </a:rPr>
              <a:t>13 дельфінів </a:t>
            </a:r>
            <a:r>
              <a:rPr lang="uk-UA" b="1" dirty="0" smtClean="0"/>
              <a:t>і </a:t>
            </a:r>
            <a:r>
              <a:rPr lang="uk-UA" b="1" dirty="0" smtClean="0">
                <a:solidFill>
                  <a:srgbClr val="C00000"/>
                </a:solidFill>
              </a:rPr>
              <a:t>14 морських котиків.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62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7"/>
            <a:ext cx="3214710" cy="2182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569790d444635152400dbd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929066"/>
            <a:ext cx="3628803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052068_kasatka-ubi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643050"/>
            <a:ext cx="3843117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789539403_3ac4011e9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232677"/>
            <a:ext cx="3500430" cy="2625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90172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Ссавці – клас гомойотермних (теплокровних) хребетних тварин, </a:t>
            </a:r>
          </a:p>
          <a:p>
            <a:r>
              <a:rPr lang="uk-UA" sz="2800" b="1" dirty="0" smtClean="0">
                <a:latin typeface="Monotype Corsiva" pitchFamily="66" charset="0"/>
              </a:rPr>
              <a:t>які характеризуються високим розвитком кори великих </a:t>
            </a:r>
          </a:p>
          <a:p>
            <a:r>
              <a:rPr lang="uk-UA" sz="2800" b="1" dirty="0" smtClean="0">
                <a:latin typeface="Monotype Corsiva" pitchFamily="66" charset="0"/>
              </a:rPr>
              <a:t>півкуль головного мозку, наявністю молочних залоз та </a:t>
            </a:r>
          </a:p>
          <a:p>
            <a:r>
              <a:rPr lang="uk-UA" sz="2800" b="1" dirty="0" smtClean="0">
                <a:latin typeface="Monotype Corsiva" pitchFamily="66" charset="0"/>
              </a:rPr>
              <a:t>волосяного покриву і вигодовують своїх дитинчат молоком.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" name="Рисунок 2" descr="Echidna_ST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357430"/>
            <a:ext cx="2883897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990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133847"/>
            <a:ext cx="3713213" cy="2724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66" y="2357430"/>
            <a:ext cx="3071834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WPi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1928802"/>
            <a:ext cx="3107553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430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Маса синього кита </a:t>
            </a:r>
            <a:r>
              <a:rPr lang="uk-UA" b="1" dirty="0" smtClean="0">
                <a:solidFill>
                  <a:srgbClr val="C00000"/>
                </a:solidFill>
              </a:rPr>
              <a:t>150т</a:t>
            </a:r>
            <a:r>
              <a:rPr lang="uk-UA" b="1" dirty="0" smtClean="0"/>
              <a:t>. Це маса майже </a:t>
            </a:r>
            <a:r>
              <a:rPr lang="uk-UA" b="1" dirty="0" smtClean="0">
                <a:solidFill>
                  <a:srgbClr val="C00000"/>
                </a:solidFill>
              </a:rPr>
              <a:t>25</a:t>
            </a:r>
            <a:r>
              <a:rPr lang="uk-UA" b="1" dirty="0" smtClean="0"/>
              <a:t> слонів. Маса язика синього кита 300кг,</a:t>
            </a:r>
          </a:p>
          <a:p>
            <a:r>
              <a:rPr lang="uk-UA" b="1" dirty="0" smtClean="0"/>
              <a:t>а серця – </a:t>
            </a:r>
            <a:r>
              <a:rPr lang="uk-UA" b="1" dirty="0" smtClean="0">
                <a:solidFill>
                  <a:srgbClr val="C00000"/>
                </a:solidFill>
              </a:rPr>
              <a:t>600-700кг.</a:t>
            </a:r>
            <a:r>
              <a:rPr lang="uk-UA" b="1" dirty="0" smtClean="0"/>
              <a:t> З одного такого кита можна отримати близько </a:t>
            </a:r>
            <a:r>
              <a:rPr lang="uk-UA" b="1" dirty="0" smtClean="0">
                <a:solidFill>
                  <a:srgbClr val="C00000"/>
                </a:solidFill>
              </a:rPr>
              <a:t>50т</a:t>
            </a:r>
            <a:r>
              <a:rPr lang="uk-UA" b="1" dirty="0" smtClean="0"/>
              <a:t> жиру.</a:t>
            </a:r>
          </a:p>
          <a:p>
            <a:r>
              <a:rPr lang="uk-UA" b="1" dirty="0" smtClean="0"/>
              <a:t>Щоб отримати таку кількість жиру, довелось би вбити </a:t>
            </a:r>
            <a:r>
              <a:rPr lang="uk-UA" b="1" dirty="0" smtClean="0">
                <a:solidFill>
                  <a:srgbClr val="C00000"/>
                </a:solidFill>
              </a:rPr>
              <a:t>8000 баранів</a:t>
            </a:r>
            <a:r>
              <a:rPr lang="uk-UA" b="1" dirty="0" smtClean="0"/>
              <a:t>.</a:t>
            </a:r>
            <a:endParaRPr lang="ru-RU" b="1" dirty="0"/>
          </a:p>
        </p:txBody>
      </p:sp>
      <p:pic>
        <p:nvPicPr>
          <p:cNvPr id="3" name="Рисунок 2" descr="9b0bf2d80e5f6617f4e98cf415426c7d_RSZ_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142985"/>
            <a:ext cx="4423404" cy="2857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iving-blue-wh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1942"/>
            <a:ext cx="5643602" cy="2240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kit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626958"/>
            <a:ext cx="3714776" cy="2231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wha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471" y="1214421"/>
            <a:ext cx="4000529" cy="300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96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Найменша мавпа – </a:t>
            </a:r>
            <a:r>
              <a:rPr lang="uk-UA" b="1" dirty="0" err="1" smtClean="0">
                <a:solidFill>
                  <a:srgbClr val="C00000"/>
                </a:solidFill>
              </a:rPr>
              <a:t>чічіко</a:t>
            </a:r>
            <a:r>
              <a:rPr lang="uk-UA" b="1" dirty="0" smtClean="0">
                <a:solidFill>
                  <a:srgbClr val="C00000"/>
                </a:solidFill>
              </a:rPr>
              <a:t> (карликова ігрунка)</a:t>
            </a:r>
            <a:r>
              <a:rPr lang="uk-UA" b="1" dirty="0" smtClean="0"/>
              <a:t>. Вона на зріст така сама, як щур. Її можна</a:t>
            </a:r>
          </a:p>
          <a:p>
            <a:r>
              <a:rPr lang="uk-UA" b="1" dirty="0" smtClean="0"/>
              <a:t> посадити на долоню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" name="Рисунок 2" descr="2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69"/>
            <a:ext cx="2786082" cy="3405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571480"/>
            <a:ext cx="2143140" cy="3113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1" y="642918"/>
            <a:ext cx="3500430" cy="2330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9903" y="4357694"/>
            <a:ext cx="3434097" cy="2285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ebuella-pygmaea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357694"/>
            <a:ext cx="3444866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creenshot_3_1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000504"/>
            <a:ext cx="2000264" cy="1892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357166"/>
            <a:ext cx="5646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Особливості будови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1071546"/>
            <a:ext cx="361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Покриви тіла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71612"/>
            <a:ext cx="9462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Monotype Corsiva" pitchFamily="66" charset="0"/>
              </a:rPr>
              <a:t>Шкіра має складну будову, містить рецептори, нервові закінчення, залози </a:t>
            </a:r>
          </a:p>
          <a:p>
            <a:r>
              <a:rPr lang="uk-UA" sz="2400" b="1" dirty="0" smtClean="0">
                <a:latin typeface="Monotype Corsiva" pitchFamily="66" charset="0"/>
              </a:rPr>
              <a:t>(потові, сальні, молочні, пахучі). Похідними шкіри є </a:t>
            </a:r>
            <a:r>
              <a:rPr lang="en-US" sz="2400" b="1" dirty="0" smtClean="0">
                <a:latin typeface="Monotype Corsiva" pitchFamily="66" charset="0"/>
              </a:rPr>
              <a:t>:</a:t>
            </a:r>
            <a:r>
              <a:rPr lang="uk-UA" sz="2400" b="1" dirty="0" smtClean="0">
                <a:latin typeface="Monotype Corsiva" pitchFamily="66" charset="0"/>
              </a:rPr>
              <a:t> кігті, нігті, роги, копита, </a:t>
            </a:r>
          </a:p>
          <a:p>
            <a:r>
              <a:rPr lang="uk-UA" sz="2400" b="1" dirty="0" smtClean="0">
                <a:latin typeface="Monotype Corsiva" pitchFamily="66" charset="0"/>
              </a:rPr>
              <a:t>волосся, шерсть, </a:t>
            </a:r>
            <a:r>
              <a:rPr lang="uk-UA" sz="2400" b="1" dirty="0" err="1" smtClean="0">
                <a:latin typeface="Monotype Corsiva" pitchFamily="66" charset="0"/>
              </a:rPr>
              <a:t>вібриси</a:t>
            </a:r>
            <a:r>
              <a:rPr lang="uk-UA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Рисунок 4" descr="Cats_whisk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86058"/>
            <a:ext cx="2500330" cy="207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024px-Chinchilla-Patchou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929198"/>
            <a:ext cx="2001109" cy="192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280px-Walrus_-_Kamogawa_Seaworld_-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018721"/>
            <a:ext cx="2759997" cy="1839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foto_tur_zolotie_roga_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786058"/>
            <a:ext cx="331472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935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11" y="4429132"/>
            <a:ext cx="3886189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0_77e98_9b5674e8_X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2500306"/>
            <a:ext cx="2928926" cy="1952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42852"/>
            <a:ext cx="3695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Відділи тіла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85794"/>
            <a:ext cx="19159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200" dirty="0" smtClean="0">
                <a:solidFill>
                  <a:srgbClr val="0070C0"/>
                </a:solidFill>
                <a:latin typeface="Monotype Corsiva" pitchFamily="66" charset="0"/>
              </a:rPr>
              <a:t>Голова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>
                <a:solidFill>
                  <a:srgbClr val="0070C0"/>
                </a:solidFill>
                <a:latin typeface="Monotype Corsiva" pitchFamily="66" charset="0"/>
              </a:rPr>
              <a:t>Шия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>
                <a:solidFill>
                  <a:srgbClr val="0070C0"/>
                </a:solidFill>
                <a:latin typeface="Monotype Corsiva" pitchFamily="66" charset="0"/>
              </a:rPr>
              <a:t>Тулуб 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>
                <a:solidFill>
                  <a:srgbClr val="0070C0"/>
                </a:solidFill>
                <a:latin typeface="Monotype Corsiva" pitchFamily="66" charset="0"/>
              </a:rPr>
              <a:t>Кінцівки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>
                <a:solidFill>
                  <a:srgbClr val="0070C0"/>
                </a:solidFill>
                <a:latin typeface="Monotype Corsiva" pitchFamily="66" charset="0"/>
              </a:rPr>
              <a:t>Хвіст 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122970-004-EBD9F4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3524" y="285729"/>
            <a:ext cx="345047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apybara-disappro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000240"/>
            <a:ext cx="3733693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53.jpg"/>
          <p:cNvPicPr>
            <a:picLocks noChangeAspect="1"/>
          </p:cNvPicPr>
          <p:nvPr/>
        </p:nvPicPr>
        <p:blipFill>
          <a:blip r:embed="rId4" cstate="print"/>
          <a:srcRect l="7500" r="6999"/>
          <a:stretch>
            <a:fillRect/>
          </a:stretch>
        </p:blipFill>
        <p:spPr>
          <a:xfrm>
            <a:off x="6143636" y="2500306"/>
            <a:ext cx="2820390" cy="2474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uricata_-_Meerkat_(Botswana_and_South_Africa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999" y="4214818"/>
            <a:ext cx="323852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п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4357694"/>
            <a:ext cx="3000396" cy="2247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281840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На голові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:</a:t>
            </a:r>
            <a:endParaRPr lang="uk-UA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>
              <a:buBlip>
                <a:blip r:embed="rId2"/>
              </a:buBlip>
            </a:pPr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Очі з повіками</a:t>
            </a:r>
          </a:p>
          <a:p>
            <a:pPr>
              <a:buBlip>
                <a:blip r:embed="rId2"/>
              </a:buBlip>
            </a:pPr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Вуха</a:t>
            </a:r>
          </a:p>
          <a:p>
            <a:pPr>
              <a:buBlip>
                <a:blip r:embed="rId2"/>
              </a:buBlip>
            </a:pPr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Рот з губами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kwnyyv-webcatyawningcanineteeth.jpg"/>
          <p:cNvPicPr>
            <a:picLocks noChangeAspect="1"/>
          </p:cNvPicPr>
          <p:nvPr/>
        </p:nvPicPr>
        <p:blipFill>
          <a:blip r:embed="rId3" cstate="print"/>
          <a:srcRect t="3571" b="1785"/>
          <a:stretch>
            <a:fillRect/>
          </a:stretch>
        </p:blipFill>
        <p:spPr>
          <a:xfrm>
            <a:off x="3071802" y="0"/>
            <a:ext cx="352245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open-mou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643050"/>
            <a:ext cx="2864163" cy="2469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и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00306"/>
            <a:ext cx="362639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ч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1" y="3786190"/>
            <a:ext cx="3814457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142852"/>
            <a:ext cx="2339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Скелет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85794"/>
            <a:ext cx="90909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Череп ( мозкова і лицьова частина)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Хребет ( 7 шийних хребтів, 12-15 грудних хребтів, 2-9 поперекових хребців,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  3-4 крижових, хвостові хребці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Пояс передніх кінцівок  (2 лопатки, 2 ключиці)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Пояс задніх кінцівок  (3 пари зрослих тазових кісток)</a:t>
            </a:r>
          </a:p>
          <a:p>
            <a:endParaRPr lang="ru-RU" dirty="0"/>
          </a:p>
        </p:txBody>
      </p:sp>
      <p:pic>
        <p:nvPicPr>
          <p:cNvPr id="4" name="Рисунок 3" descr="image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9056" y="2714620"/>
            <a:ext cx="7313518" cy="402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460971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Травна система</a:t>
            </a:r>
          </a:p>
          <a:p>
            <a:pPr>
              <a:buFont typeface="Arial" pitchFamily="34" charset="0"/>
              <a:buChar char="•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Ротова порожнина (має зуби, язик, слинні залози)</a:t>
            </a:r>
          </a:p>
          <a:p>
            <a:pPr>
              <a:buFont typeface="Arial" pitchFamily="34" charset="0"/>
              <a:buChar char="•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Глотка</a:t>
            </a:r>
          </a:p>
          <a:p>
            <a:pPr>
              <a:buFont typeface="Arial" pitchFamily="34" charset="0"/>
              <a:buChar char="•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Стравохід</a:t>
            </a:r>
          </a:p>
          <a:p>
            <a:pPr>
              <a:buFont typeface="Arial" pitchFamily="34" charset="0"/>
              <a:buChar char="•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Шлунок</a:t>
            </a:r>
          </a:p>
          <a:p>
            <a:pPr>
              <a:buFont typeface="Arial" pitchFamily="34" charset="0"/>
              <a:buChar char="•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Кишечник (тонкий і товстий відділи й пряма </a:t>
            </a:r>
          </a:p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Кишка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, у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нього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впадають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протоки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підшлункової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Залози й печінки)</a:t>
            </a:r>
          </a:p>
          <a:p>
            <a:pPr>
              <a:buFont typeface="Arial" pitchFamily="34" charset="0"/>
              <a:buChar char="•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Анальний отвір</a:t>
            </a:r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247" y="3786190"/>
            <a:ext cx="8399754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5440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Дихальна система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44085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Ніздрі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Носова порожнина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Гортань 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Трахея 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Бронхи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Легені (складаються з альвеол)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Дихання за допомогою діафрагми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785793"/>
            <a:ext cx="4357686" cy="3273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respira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876"/>
            <a:ext cx="4143404" cy="3105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5862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Кровоносна система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857232"/>
            <a:ext cx="47448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Замкнена</a:t>
            </a:r>
          </a:p>
          <a:p>
            <a:pPr>
              <a:buBlip>
                <a:blip r:embed="rId2"/>
              </a:buBlip>
            </a:pP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2 кола кровообігу (велике і мале)</a:t>
            </a:r>
          </a:p>
          <a:p>
            <a:pPr>
              <a:buBlip>
                <a:blip r:embed="rId2"/>
              </a:buBlip>
            </a:pP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4-камерне серце</a:t>
            </a:r>
          </a:p>
          <a:p>
            <a:pPr>
              <a:buBlip>
                <a:blip r:embed="rId2"/>
              </a:buBlip>
            </a:pP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Судини (вени, артерії, капіляри)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3291680"/>
            <a:ext cx="5857916" cy="3352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orsecirculat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5715008" y="714356"/>
            <a:ext cx="3428992" cy="2923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460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48</cp:revision>
  <dcterms:created xsi:type="dcterms:W3CDTF">2017-01-05T10:39:19Z</dcterms:created>
  <dcterms:modified xsi:type="dcterms:W3CDTF">2017-01-09T15:45:21Z</dcterms:modified>
</cp:coreProperties>
</file>