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71" r:id="rId5"/>
    <p:sldId id="258" r:id="rId6"/>
    <p:sldId id="259" r:id="rId7"/>
    <p:sldId id="262" r:id="rId8"/>
    <p:sldId id="260" r:id="rId9"/>
    <p:sldId id="277" r:id="rId10"/>
    <p:sldId id="267" r:id="rId11"/>
    <p:sldId id="279" r:id="rId12"/>
    <p:sldId id="272" r:id="rId13"/>
    <p:sldId id="278" r:id="rId14"/>
    <p:sldId id="275" r:id="rId15"/>
    <p:sldId id="276" r:id="rId16"/>
    <p:sldId id="266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66FF33"/>
    <a:srgbClr val="9B2593"/>
    <a:srgbClr val="FF66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434" autoAdjust="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9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defRPr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565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4852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302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676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  <a:noFill/>
          <a:effectLst/>
        </p:spPr>
        <p:txBody>
          <a:bodyPr anchor="b"/>
          <a:lstStyle>
            <a:lvl1pPr>
              <a:defRPr sz="600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654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4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905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396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5155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381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74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B08BF-10DF-4077-ADF6-9025F9B73970}" type="datetimeFigureOut">
              <a:rPr lang="uk-UA" smtClean="0"/>
              <a:t>10.12.2022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46E3C-7D1C-4AEA-BE96-54944723A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640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7200" b="1" kern="1200" cap="none" spc="0">
          <a:ln w="9525">
            <a:solidFill>
              <a:schemeClr val="bg1"/>
            </a:solidFill>
            <a:prstDash val="solid"/>
          </a:ln>
          <a:solidFill>
            <a:schemeClr val="accent5"/>
          </a:solidFill>
          <a:effectLst>
            <a:outerShdw blurRad="12700" dist="38100" dir="2700000" algn="tl" rotWithShape="0">
              <a:schemeClr val="accent5">
                <a:lumMod val="60000"/>
                <a:lumOff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964" y="180108"/>
            <a:ext cx="11720945" cy="3796147"/>
          </a:xfrm>
        </p:spPr>
        <p:txBody>
          <a:bodyPr>
            <a:normAutofit/>
          </a:bodyPr>
          <a:lstStyle/>
          <a:p>
            <a:r>
              <a:rPr lang="uk-UA" sz="7200" dirty="0"/>
              <a:t>Урок математики в 3-Е класі</a:t>
            </a:r>
            <a:r>
              <a:rPr lang="uk-UA" sz="4400" dirty="0"/>
              <a:t/>
            </a:r>
            <a:br>
              <a:rPr lang="uk-UA" sz="4400" dirty="0"/>
            </a:br>
            <a:r>
              <a:rPr lang="uk-UA" sz="8000" dirty="0"/>
              <a:t/>
            </a:r>
            <a:br>
              <a:rPr lang="uk-UA" sz="8000" dirty="0"/>
            </a:br>
            <a:r>
              <a:rPr lang="uk-UA" sz="4400" dirty="0">
                <a:solidFill>
                  <a:schemeClr val="bg1"/>
                </a:solidFill>
                <a:effectLst/>
              </a:rPr>
              <a:t>Додавання і віднімання виду 530+270;600-280. Розв</a:t>
            </a:r>
            <a:r>
              <a:rPr lang="uk-UA" sz="4400" dirty="0">
                <a:solidFill>
                  <a:schemeClr val="bg1"/>
                </a:solidFill>
                <a:effectLst/>
                <a:ea typeface="Yu Gothic UI Semilight" panose="020B0400000000000000" pitchFamily="34" charset="-128"/>
              </a:rPr>
              <a:t>‘язування задач з геометричним змістом </a:t>
            </a:r>
            <a:endParaRPr lang="uk-UA" sz="44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-471054" y="5168510"/>
            <a:ext cx="10869232" cy="802800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Вчитель: </a:t>
            </a:r>
            <a:r>
              <a:rPr lang="uk-UA" dirty="0" err="1">
                <a:solidFill>
                  <a:schemeClr val="tx1"/>
                </a:solidFill>
              </a:rPr>
              <a:t>Чепурко</a:t>
            </a:r>
            <a:r>
              <a:rPr lang="uk-UA" dirty="0">
                <a:solidFill>
                  <a:schemeClr val="tx1"/>
                </a:solidFill>
              </a:rPr>
              <a:t> Світлана Євгенівна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8" y="1889322"/>
            <a:ext cx="864993" cy="8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3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2490" y="365130"/>
            <a:ext cx="11051310" cy="1076400"/>
          </a:xfrm>
        </p:spPr>
        <p:txBody>
          <a:bodyPr>
            <a:normAutofit fontScale="90000"/>
          </a:bodyPr>
          <a:lstStyle/>
          <a:p>
            <a:r>
              <a:rPr lang="uk-UA" sz="5300" dirty="0" smtClean="0"/>
              <a:t>5 зупинка. </a:t>
            </a:r>
            <a:r>
              <a:rPr lang="uk-UA" sz="5300" dirty="0" smtClean="0">
                <a:solidFill>
                  <a:srgbClr val="FFFF00"/>
                </a:solidFill>
              </a:rPr>
              <a:t>Місто Геометрія. </a:t>
            </a:r>
            <a:br>
              <a:rPr lang="uk-UA" sz="5300" dirty="0" smtClean="0">
                <a:solidFill>
                  <a:srgbClr val="FFFF00"/>
                </a:solidFill>
              </a:rPr>
            </a:br>
            <a:r>
              <a:rPr lang="uk-UA" sz="5300" dirty="0" smtClean="0"/>
              <a:t>Виміряй сторони фігур і </a:t>
            </a:r>
            <a:r>
              <a:rPr lang="uk-UA" sz="5300" dirty="0"/>
              <a:t>обчисли</a:t>
            </a:r>
            <a:r>
              <a:rPr lang="uk-UA" dirty="0"/>
              <a:t> </a:t>
            </a:r>
            <a:r>
              <a:rPr lang="uk-UA" sz="5300" dirty="0" smtClean="0"/>
              <a:t>периметр</a:t>
            </a:r>
            <a:r>
              <a:rPr lang="uk-UA" dirty="0" smtClean="0"/>
              <a:t>.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728665" y="2029379"/>
            <a:ext cx="2177130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242464" y="2002850"/>
            <a:ext cx="1280160" cy="1018096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ый треугольник 17"/>
          <p:cNvSpPr/>
          <p:nvPr/>
        </p:nvSpPr>
        <p:spPr>
          <a:xfrm>
            <a:off x="302490" y="3149418"/>
            <a:ext cx="1253966" cy="1580605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омб 19"/>
          <p:cNvSpPr/>
          <p:nvPr/>
        </p:nvSpPr>
        <p:spPr>
          <a:xfrm>
            <a:off x="4343837" y="1533372"/>
            <a:ext cx="1604991" cy="1617718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20"/>
          <p:cNvSpPr>
            <a:spLocks noGrp="1"/>
          </p:cNvSpPr>
          <p:nvPr>
            <p:ph sz="half" idx="1"/>
          </p:nvPr>
        </p:nvSpPr>
        <p:spPr>
          <a:xfrm>
            <a:off x="6807253" y="1533372"/>
            <a:ext cx="4806131" cy="389526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4000" dirty="0"/>
              <a:t>Відповідно кольору капелюшків 6 команд отримують різні фігури для вимірювання і знаходження периметра</a:t>
            </a:r>
            <a:endParaRPr lang="ru-RU" sz="4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816040" y="3436800"/>
            <a:ext cx="1874215" cy="16946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673454" y="3242933"/>
            <a:ext cx="1060704" cy="2185705"/>
          </a:xfrm>
          <a:prstGeom prst="triangle">
            <a:avLst>
              <a:gd name="adj" fmla="val 487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26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6</a:t>
            </a:r>
            <a:r>
              <a:rPr lang="uk-UA" dirty="0" smtClean="0"/>
              <a:t> зупинка. </a:t>
            </a:r>
            <a:r>
              <a:rPr lang="uk-UA" dirty="0" smtClean="0">
                <a:solidFill>
                  <a:srgbClr val="FFFF00"/>
                </a:solidFill>
              </a:rPr>
              <a:t>Козацьке</a:t>
            </a:r>
            <a:r>
              <a:rPr lang="uk-UA" dirty="0" smtClean="0"/>
              <a:t> </a:t>
            </a:r>
            <a:r>
              <a:rPr lang="uk-UA" dirty="0" smtClean="0">
                <a:solidFill>
                  <a:srgbClr val="FFFF00"/>
                </a:solidFill>
              </a:rPr>
              <a:t>місто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213"/>
            <a:ext cx="12192001" cy="20917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1967" y="1681119"/>
            <a:ext cx="8997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00B050"/>
                </a:solidFill>
              </a:rPr>
              <a:t>647.</a:t>
            </a:r>
          </a:p>
          <a:p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90" y="3752907"/>
            <a:ext cx="4309110" cy="2767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85" y="149017"/>
            <a:ext cx="1239715" cy="110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dirty="0"/>
              <a:t>Купони на звільнення від домашнього завдання з математики</a:t>
            </a:r>
            <a:endParaRPr lang="ru-RU" sz="5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26378" y="1946367"/>
            <a:ext cx="2926080" cy="340940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Купон  </a:t>
            </a:r>
          </a:p>
          <a:p>
            <a:pPr algn="ctr"/>
            <a:r>
              <a:rPr lang="uk-UA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uk-UA" sz="16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звільнення від      домашнього</a:t>
            </a:r>
          </a:p>
          <a:p>
            <a:pPr algn="ctr"/>
            <a:r>
              <a:rPr lang="uk-UA" sz="16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завдання з математики</a:t>
            </a:r>
          </a:p>
          <a:p>
            <a:pPr algn="ctr"/>
            <a:endParaRPr lang="uk-UA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uk-UA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89" y="4279847"/>
            <a:ext cx="1273517" cy="9016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406" y="4606420"/>
            <a:ext cx="770708" cy="6531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2402063"/>
            <a:ext cx="666095" cy="7852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14" y="2402063"/>
            <a:ext cx="666095" cy="78527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188719" y="1946367"/>
            <a:ext cx="2847704" cy="340940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Купон  на звільнення від </a:t>
            </a:r>
            <a:r>
              <a:rPr lang="uk-UA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домашніього</a:t>
            </a:r>
            <a:r>
              <a:rPr lang="uk-U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завдання з математики</a:t>
            </a:r>
          </a:p>
          <a:p>
            <a:pPr algn="ctr"/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19" y="4319037"/>
            <a:ext cx="1089145" cy="103673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4" y="2233749"/>
            <a:ext cx="1087314" cy="81642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08" y="3663924"/>
            <a:ext cx="1201783" cy="10781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19" y="4436394"/>
            <a:ext cx="1113765" cy="87671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781919" y="1946367"/>
            <a:ext cx="2847704" cy="337348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Купон  </a:t>
            </a:r>
          </a:p>
          <a:p>
            <a:pPr algn="ctr"/>
            <a:r>
              <a:rPr lang="uk-U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на звільнення </a:t>
            </a:r>
          </a:p>
          <a:p>
            <a:pPr algn="ctr"/>
            <a:r>
              <a:rPr lang="uk-U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від             </a:t>
            </a:r>
          </a:p>
          <a:p>
            <a:pPr algn="ctr"/>
            <a:r>
              <a:rPr lang="uk-U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  </a:t>
            </a:r>
            <a:r>
              <a:rPr lang="uk-UA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домашніього</a:t>
            </a:r>
            <a:r>
              <a:rPr lang="uk-U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uk-U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</a:t>
            </a:r>
            <a:r>
              <a:rPr lang="uk-UA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аввдання</a:t>
            </a:r>
            <a:endParaRPr lang="uk-UA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uk-U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 з математики</a:t>
            </a:r>
          </a:p>
          <a:p>
            <a:pPr algn="ctr"/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19" y="2731988"/>
            <a:ext cx="1506704" cy="2449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86" y="4111559"/>
            <a:ext cx="1221444" cy="9897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026" y="2310425"/>
            <a:ext cx="482192" cy="4827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19" y="2310425"/>
            <a:ext cx="482192" cy="4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Додаткові завдання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211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25" y="841846"/>
            <a:ext cx="11509084" cy="1337483"/>
          </a:xfrm>
        </p:spPr>
        <p:txBody>
          <a:bodyPr>
            <a:noAutofit/>
          </a:bodyPr>
          <a:lstStyle/>
          <a:p>
            <a:r>
              <a:rPr lang="uk-UA" sz="4400" dirty="0">
                <a:solidFill>
                  <a:srgbClr val="FFFF00"/>
                </a:solidFill>
                <a:effectLst/>
                <a:latin typeface="Bahnschrift SemiBold Condensed" panose="020B0502040204020203" pitchFamily="34" charset="0"/>
                <a:cs typeface="Arial" panose="020B0604020202020204" pitchFamily="34" charset="0"/>
              </a:rPr>
              <a:t>Допоможи Святому Миколаю встановити послідовність між розмірами бандерольки і їх периметром</a:t>
            </a:r>
            <a:r>
              <a:rPr lang="uk-UA" sz="4400" dirty="0">
                <a:solidFill>
                  <a:srgbClr val="FFFF00"/>
                </a:solidFill>
                <a:effectLst/>
                <a:latin typeface="Bahnschrift SemiBold Condensed" panose="020B0502040204020203" pitchFamily="34" charset="0"/>
              </a:rPr>
              <a:t/>
            </a:r>
            <a:br>
              <a:rPr lang="uk-UA" sz="4400" dirty="0">
                <a:solidFill>
                  <a:srgbClr val="FFFF00"/>
                </a:solidFill>
                <a:effectLst/>
                <a:latin typeface="Bahnschrift SemiBold Condensed" panose="020B0502040204020203" pitchFamily="34" charset="0"/>
              </a:rPr>
            </a:br>
            <a:endParaRPr lang="uk-UA" sz="4400" dirty="0">
              <a:solidFill>
                <a:srgbClr val="FFFF00"/>
              </a:solidFill>
              <a:effectLst/>
              <a:latin typeface="Bahnschrift SemiBold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8" y="1889322"/>
            <a:ext cx="864993" cy="80193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029264" y="3693938"/>
            <a:ext cx="1914329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uk-UA" sz="3200" b="1" dirty="0"/>
              <a:t>Р=16 </a:t>
            </a:r>
            <a:r>
              <a:rPr lang="uk-UA" sz="3200" b="1" dirty="0" err="1"/>
              <a:t>дм</a:t>
            </a:r>
            <a:endParaRPr lang="ru-RU" sz="3200" b="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2488699" y="3986325"/>
            <a:ext cx="1487320" cy="52322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uk-UA" sz="2800" b="1" dirty="0"/>
              <a:t>Р=10 </a:t>
            </a:r>
            <a:r>
              <a:rPr lang="uk-UA" sz="2800" b="1" dirty="0" err="1"/>
              <a:t>дм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75367" y="3854004"/>
            <a:ext cx="1774739" cy="645788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Р=80см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9033" y="3717449"/>
            <a:ext cx="166602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uk-UA" sz="2800" b="1" dirty="0"/>
              <a:t>Р=300 см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016817" y="3624775"/>
            <a:ext cx="1716123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uk-UA" sz="3200" b="1" dirty="0"/>
              <a:t>Р=400см</a:t>
            </a:r>
            <a:endParaRPr lang="ru-RU" sz="32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78" y="5814110"/>
            <a:ext cx="1088134" cy="8859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03" y="2069224"/>
            <a:ext cx="836023" cy="6383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6" y="1254034"/>
            <a:ext cx="2289453" cy="29338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15209" y="2001077"/>
            <a:ext cx="2787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Bahnschrift SemiBold Condensed" panose="020B0502040204020203" pitchFamily="34" charset="0"/>
              </a:rPr>
              <a:t>Довжина 200мм,</a:t>
            </a:r>
          </a:p>
          <a:p>
            <a:r>
              <a:rPr lang="uk-UA" sz="3200" b="1" dirty="0">
                <a:latin typeface="Bahnschrift SemiBold Condensed" panose="020B0502040204020203" pitchFamily="34" charset="0"/>
              </a:rPr>
              <a:t>ширина 200мм</a:t>
            </a:r>
            <a:endParaRPr lang="ru-RU" sz="3200" b="1" dirty="0">
              <a:latin typeface="Bahnschrift SemiBold Condensed" panose="020B0502040204020203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06" y="1058090"/>
            <a:ext cx="3322919" cy="22723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023749" y="1524507"/>
            <a:ext cx="4108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Ширина 3дм,</a:t>
            </a:r>
          </a:p>
          <a:p>
            <a:r>
              <a:rPr lang="uk-UA" sz="36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довжина 5 </a:t>
            </a:r>
            <a:r>
              <a:rPr lang="uk-UA" sz="36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дм</a:t>
            </a:r>
            <a:endParaRPr lang="ru-RU" sz="36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4" y="4237389"/>
            <a:ext cx="4877481" cy="29963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202242" y="4841366"/>
            <a:ext cx="4069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Bahnschrift SemiBold SemiConden" panose="020B0502040204020203" pitchFamily="34" charset="0"/>
              </a:rPr>
              <a:t>Довжина 120см,</a:t>
            </a:r>
          </a:p>
          <a:p>
            <a:r>
              <a:rPr lang="uk-UA" sz="3600" b="1" dirty="0">
                <a:latin typeface="Bahnschrift SemiBold SemiConden" panose="020B0502040204020203" pitchFamily="34" charset="0"/>
              </a:rPr>
              <a:t>Ширина 80 см</a:t>
            </a:r>
            <a:endParaRPr lang="ru-RU" sz="3600" b="1" dirty="0">
              <a:latin typeface="Bahnschrift SemiBold SemiConden" panose="020B0502040204020203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" y="4442443"/>
            <a:ext cx="3810098" cy="27433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46428" y="4920289"/>
            <a:ext cx="355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Ширина 50см,</a:t>
            </a:r>
          </a:p>
          <a:p>
            <a:r>
              <a:rPr lang="uk-UA" sz="3600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довжина 100см</a:t>
            </a:r>
          </a:p>
          <a:p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13" y="4998869"/>
            <a:ext cx="2540329" cy="196259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744713" y="5383477"/>
            <a:ext cx="2323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Bahnschrift SemiBold Condensed" panose="020B0502040204020203" pitchFamily="34" charset="0"/>
              </a:rPr>
              <a:t>Ширина 1дм,</a:t>
            </a:r>
          </a:p>
          <a:p>
            <a:r>
              <a:rPr lang="uk-UA" sz="3200" b="1" dirty="0">
                <a:latin typeface="Bahnschrift SemiBold Condensed" panose="020B0502040204020203" pitchFamily="34" charset="0"/>
              </a:rPr>
              <a:t>довжина 4 </a:t>
            </a:r>
            <a:r>
              <a:rPr lang="uk-UA" sz="3200" b="1" dirty="0" err="1">
                <a:latin typeface="Bahnschrift SemiBold Condensed" panose="020B0502040204020203" pitchFamily="34" charset="0"/>
              </a:rPr>
              <a:t>дм</a:t>
            </a:r>
            <a:endParaRPr lang="ru-RU" sz="32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9576" y="3970553"/>
            <a:ext cx="1471267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uk-UA" sz="2800" b="1" dirty="0"/>
              <a:t>Р=20дм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8" y="1744049"/>
            <a:ext cx="2933204" cy="18725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6428" y="2043110"/>
            <a:ext cx="2796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Bahnschrift SemiBold SemiConden" panose="020B0502040204020203" pitchFamily="34" charset="0"/>
              </a:rPr>
              <a:t>Ширина 2дм,</a:t>
            </a:r>
          </a:p>
          <a:p>
            <a:r>
              <a:rPr lang="uk-UA" sz="3200" b="1" dirty="0">
                <a:latin typeface="Bahnschrift SemiBold SemiConden" panose="020B0502040204020203" pitchFamily="34" charset="0"/>
              </a:rPr>
              <a:t>довжина 8дм</a:t>
            </a:r>
            <a:endParaRPr lang="ru-RU" sz="3200" b="1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07" y="481659"/>
            <a:ext cx="11657699" cy="1680033"/>
          </a:xfrm>
        </p:spPr>
        <p:txBody>
          <a:bodyPr>
            <a:noAutofit/>
          </a:bodyPr>
          <a:lstStyle/>
          <a:p>
            <a:r>
              <a:rPr lang="uk-UA" sz="4400" dirty="0">
                <a:solidFill>
                  <a:srgbClr val="FFFF00"/>
                </a:solidFill>
                <a:effectLst/>
                <a:latin typeface="Bahnschrift SemiBold Condensed" panose="020B0502040204020203" pitchFamily="34" charset="0"/>
                <a:cs typeface="Arial" panose="020B0604020202020204" pitchFamily="34" charset="0"/>
              </a:rPr>
              <a:t>Допоможи Святому Миколаю встановити послідовність між розмірами бандерольки і їх периметром</a:t>
            </a:r>
            <a:r>
              <a:rPr lang="uk-UA" sz="4400" dirty="0">
                <a:solidFill>
                  <a:srgbClr val="FFFF00"/>
                </a:solidFill>
                <a:effectLst/>
                <a:latin typeface="Bahnschrift SemiBold Condensed" panose="020B0502040204020203" pitchFamily="34" charset="0"/>
              </a:rPr>
              <a:t/>
            </a:r>
            <a:br>
              <a:rPr lang="uk-UA" sz="4400" dirty="0">
                <a:solidFill>
                  <a:srgbClr val="FFFF00"/>
                </a:solidFill>
                <a:effectLst/>
                <a:latin typeface="Bahnschrift SemiBold Condensed" panose="020B0502040204020203" pitchFamily="34" charset="0"/>
              </a:rPr>
            </a:br>
            <a:endParaRPr lang="uk-UA" sz="4400" dirty="0">
              <a:solidFill>
                <a:srgbClr val="FFFF00"/>
              </a:solidFill>
              <a:effectLst/>
              <a:latin typeface="Bahnschrift SemiBold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8" y="1889322"/>
            <a:ext cx="864993" cy="80193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029264" y="3693938"/>
            <a:ext cx="1914329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uk-UA" sz="3200" b="1" dirty="0"/>
              <a:t>Р=16 </a:t>
            </a:r>
            <a:r>
              <a:rPr lang="uk-UA" sz="3200" b="1" dirty="0" err="1"/>
              <a:t>дм</a:t>
            </a:r>
            <a:endParaRPr lang="ru-RU" sz="3200" b="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2488699" y="3986325"/>
            <a:ext cx="1487320" cy="52322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uk-UA" sz="2800" b="1" dirty="0"/>
              <a:t>Р=10 </a:t>
            </a:r>
            <a:r>
              <a:rPr lang="uk-UA" sz="2800" b="1" dirty="0" err="1"/>
              <a:t>дм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07820" y="3850924"/>
            <a:ext cx="1774739" cy="645788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 Black" panose="020B0A04020102020204" pitchFamily="34" charset="0"/>
              </a:rPr>
              <a:t>Р=80см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9033" y="3717449"/>
            <a:ext cx="166602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uk-UA" sz="2800" b="1" dirty="0"/>
              <a:t>Р=300 см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016817" y="3624775"/>
            <a:ext cx="1716123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uk-UA" sz="3200" b="1" dirty="0"/>
              <a:t>Р=400см</a:t>
            </a:r>
            <a:endParaRPr lang="ru-RU" sz="32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78" y="5814110"/>
            <a:ext cx="1088134" cy="8859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03" y="2069224"/>
            <a:ext cx="836023" cy="6383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50" y="1335595"/>
            <a:ext cx="2415809" cy="27440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88139" y="1964908"/>
            <a:ext cx="2778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Bahnschrift SemiBold Condensed" panose="020B0502040204020203" pitchFamily="34" charset="0"/>
              </a:rPr>
              <a:t>Довжина 200мм,</a:t>
            </a:r>
          </a:p>
          <a:p>
            <a:r>
              <a:rPr lang="uk-UA" sz="3200" b="1" dirty="0">
                <a:latin typeface="Bahnschrift SemiBold Condensed" panose="020B0502040204020203" pitchFamily="34" charset="0"/>
              </a:rPr>
              <a:t>ширина 200мм</a:t>
            </a:r>
            <a:endParaRPr lang="ru-RU" sz="3200" b="1" dirty="0">
              <a:latin typeface="Bahnschrift SemiBold Condensed" panose="020B0502040204020203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506" y="1058090"/>
            <a:ext cx="3322919" cy="22723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023749" y="1524507"/>
            <a:ext cx="4108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Ширина 3дм,</a:t>
            </a:r>
          </a:p>
          <a:p>
            <a:r>
              <a:rPr lang="uk-UA" sz="36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довжина 5 </a:t>
            </a:r>
            <a:r>
              <a:rPr lang="uk-UA" sz="36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дм</a:t>
            </a:r>
            <a:endParaRPr lang="ru-RU" sz="36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4" y="4237389"/>
            <a:ext cx="4877481" cy="29963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202242" y="4841366"/>
            <a:ext cx="4069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latin typeface="Bahnschrift SemiBold SemiConden" panose="020B0502040204020203" pitchFamily="34" charset="0"/>
              </a:rPr>
              <a:t>Довжина 120см,</a:t>
            </a:r>
          </a:p>
          <a:p>
            <a:r>
              <a:rPr lang="uk-UA" sz="3600" b="1" dirty="0">
                <a:latin typeface="Bahnschrift SemiBold SemiConden" panose="020B0502040204020203" pitchFamily="34" charset="0"/>
              </a:rPr>
              <a:t>Ширина 80 см</a:t>
            </a:r>
            <a:endParaRPr lang="ru-RU" sz="3600" b="1" dirty="0">
              <a:latin typeface="Bahnschrift SemiBold SemiConden" panose="020B0502040204020203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" y="4442443"/>
            <a:ext cx="3810098" cy="27433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46428" y="4920289"/>
            <a:ext cx="355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Ширина 50см,</a:t>
            </a:r>
          </a:p>
          <a:p>
            <a:r>
              <a:rPr lang="uk-UA" sz="3600" b="1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довжина 100см</a:t>
            </a:r>
          </a:p>
          <a:p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713" y="4998869"/>
            <a:ext cx="2540329" cy="196259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744713" y="5383477"/>
            <a:ext cx="2323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latin typeface="Bahnschrift SemiBold Condensed" panose="020B0502040204020203" pitchFamily="34" charset="0"/>
              </a:rPr>
              <a:t>Ширина 1дм,</a:t>
            </a:r>
          </a:p>
          <a:p>
            <a:r>
              <a:rPr lang="uk-UA" sz="3200" b="1" dirty="0">
                <a:latin typeface="Bahnschrift SemiBold Condensed" panose="020B0502040204020203" pitchFamily="34" charset="0"/>
              </a:rPr>
              <a:t>довжина 4 </a:t>
            </a:r>
            <a:r>
              <a:rPr lang="uk-UA" sz="3200" b="1" dirty="0" err="1">
                <a:latin typeface="Bahnschrift SemiBold Condensed" panose="020B0502040204020203" pitchFamily="34" charset="0"/>
              </a:rPr>
              <a:t>дм</a:t>
            </a:r>
            <a:endParaRPr lang="ru-RU" sz="32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 rot="18414267">
            <a:off x="3536354" y="2479844"/>
            <a:ext cx="563606" cy="1830455"/>
          </a:xfrm>
          <a:prstGeom prst="down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279576" y="3970553"/>
            <a:ext cx="1471267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uk-UA" sz="2800" b="1" dirty="0"/>
              <a:t>Р=20дм</a:t>
            </a:r>
            <a:endParaRPr lang="ru-RU" sz="2800" b="1" dirty="0"/>
          </a:p>
        </p:txBody>
      </p:sp>
      <p:sp>
        <p:nvSpPr>
          <p:cNvPr id="6" name="Стрелка вниз 5"/>
          <p:cNvSpPr/>
          <p:nvPr/>
        </p:nvSpPr>
        <p:spPr>
          <a:xfrm>
            <a:off x="6395109" y="3169876"/>
            <a:ext cx="478067" cy="748813"/>
          </a:xfrm>
          <a:prstGeom prst="down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верх 6"/>
          <p:cNvSpPr/>
          <p:nvPr/>
        </p:nvSpPr>
        <p:spPr>
          <a:xfrm rot="1928669">
            <a:off x="237716" y="4035331"/>
            <a:ext cx="446048" cy="1047712"/>
          </a:xfrm>
          <a:prstGeom prst="up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/>
          <p:cNvSpPr/>
          <p:nvPr/>
        </p:nvSpPr>
        <p:spPr>
          <a:xfrm rot="18860525">
            <a:off x="4004085" y="4270916"/>
            <a:ext cx="524437" cy="1311344"/>
          </a:xfrm>
          <a:prstGeom prst="up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10506040" y="2807168"/>
            <a:ext cx="484632" cy="978408"/>
          </a:xfrm>
          <a:prstGeom prst="down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1796990">
            <a:off x="8012630" y="4082402"/>
            <a:ext cx="484632" cy="978408"/>
          </a:xfrm>
          <a:prstGeom prst="up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8" y="1744049"/>
            <a:ext cx="2933204" cy="1872513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583808" y="2147763"/>
            <a:ext cx="2796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Bahnschrift SemiBold SemiConden" panose="020B0502040204020203" pitchFamily="34" charset="0"/>
              </a:rPr>
              <a:t>Ширина 2дм,</a:t>
            </a:r>
          </a:p>
          <a:p>
            <a:r>
              <a:rPr lang="uk-UA" sz="3200" b="1" dirty="0">
                <a:latin typeface="Bahnschrift SemiBold SemiConden" panose="020B0502040204020203" pitchFamily="34" charset="0"/>
              </a:rPr>
              <a:t>довжина 8дм</a:t>
            </a:r>
            <a:endParaRPr lang="ru-RU" sz="3200" b="1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9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0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454" y="449451"/>
            <a:ext cx="10889626" cy="1785110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rgbClr val="FFFF00"/>
                </a:solidFill>
              </a:rPr>
              <a:t>Вгадайте назву подарунка у коробці </a:t>
            </a:r>
            <a:r>
              <a:rPr lang="uk-UA" sz="4800" dirty="0">
                <a:solidFill>
                  <a:schemeClr val="accent2"/>
                </a:solidFill>
              </a:rPr>
              <a:t>. Побудуйте</a:t>
            </a:r>
            <a:r>
              <a:rPr lang="en-US" sz="4800" dirty="0">
                <a:solidFill>
                  <a:schemeClr val="accent2"/>
                </a:solidFill>
              </a:rPr>
              <a:t> </a:t>
            </a:r>
            <a:r>
              <a:rPr lang="en-US" sz="4800" dirty="0" err="1">
                <a:solidFill>
                  <a:schemeClr val="accent2"/>
                </a:solidFill>
              </a:rPr>
              <a:t>leqo</a:t>
            </a:r>
            <a:r>
              <a:rPr lang="en-US" sz="4800" dirty="0">
                <a:solidFill>
                  <a:schemeClr val="accent2"/>
                </a:solidFill>
              </a:rPr>
              <a:t>-</a:t>
            </a:r>
            <a:r>
              <a:rPr lang="uk-UA" sz="4800" dirty="0">
                <a:solidFill>
                  <a:schemeClr val="accent2"/>
                </a:solidFill>
              </a:rPr>
              <a:t>вежу</a:t>
            </a:r>
            <a:r>
              <a:rPr lang="ru-RU" sz="4800" dirty="0">
                <a:solidFill>
                  <a:schemeClr val="accent2"/>
                </a:solidFill>
              </a:rPr>
              <a:t/>
            </a:r>
            <a:br>
              <a:rPr lang="ru-RU" sz="4800" dirty="0">
                <a:solidFill>
                  <a:schemeClr val="accent2"/>
                </a:solidFill>
              </a:rPr>
            </a:b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7" y="2076773"/>
            <a:ext cx="5656379" cy="3783400"/>
          </a:xfr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351431"/>
              </p:ext>
            </p:extLst>
          </p:nvPr>
        </p:nvGraphicFramePr>
        <p:xfrm>
          <a:off x="6382777" y="1890793"/>
          <a:ext cx="5334606" cy="2743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101">
                  <a:extLst>
                    <a:ext uri="{9D8B030D-6E8A-4147-A177-3AD203B41FA5}">
                      <a16:colId xmlns:a16="http://schemas.microsoft.com/office/drawing/2014/main" val="2641068044"/>
                    </a:ext>
                  </a:extLst>
                </a:gridCol>
                <a:gridCol w="889101">
                  <a:extLst>
                    <a:ext uri="{9D8B030D-6E8A-4147-A177-3AD203B41FA5}">
                      <a16:colId xmlns:a16="http://schemas.microsoft.com/office/drawing/2014/main" val="3355170492"/>
                    </a:ext>
                  </a:extLst>
                </a:gridCol>
                <a:gridCol w="889101">
                  <a:extLst>
                    <a:ext uri="{9D8B030D-6E8A-4147-A177-3AD203B41FA5}">
                      <a16:colId xmlns:a16="http://schemas.microsoft.com/office/drawing/2014/main" val="672972735"/>
                    </a:ext>
                  </a:extLst>
                </a:gridCol>
                <a:gridCol w="889101">
                  <a:extLst>
                    <a:ext uri="{9D8B030D-6E8A-4147-A177-3AD203B41FA5}">
                      <a16:colId xmlns:a16="http://schemas.microsoft.com/office/drawing/2014/main" val="1166016136"/>
                    </a:ext>
                  </a:extLst>
                </a:gridCol>
                <a:gridCol w="889101">
                  <a:extLst>
                    <a:ext uri="{9D8B030D-6E8A-4147-A177-3AD203B41FA5}">
                      <a16:colId xmlns:a16="http://schemas.microsoft.com/office/drawing/2014/main" val="97125197"/>
                    </a:ext>
                  </a:extLst>
                </a:gridCol>
                <a:gridCol w="889101">
                  <a:extLst>
                    <a:ext uri="{9D8B030D-6E8A-4147-A177-3AD203B41FA5}">
                      <a16:colId xmlns:a16="http://schemas.microsoft.com/office/drawing/2014/main" val="277875411"/>
                    </a:ext>
                  </a:extLst>
                </a:gridCol>
              </a:tblGrid>
              <a:tr h="1362142">
                <a:tc>
                  <a:txBody>
                    <a:bodyPr/>
                    <a:lstStyle/>
                    <a:p>
                      <a:r>
                        <a:rPr lang="uk-UA" sz="3200" dirty="0"/>
                        <a:t>2</a:t>
                      </a:r>
                      <a:endParaRPr lang="ru-RU" sz="32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3200" dirty="0"/>
                        <a:t>6</a:t>
                      </a:r>
                      <a:endParaRPr lang="ru-RU" sz="3200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3200" dirty="0"/>
                        <a:t>5</a:t>
                      </a:r>
                      <a:endParaRPr lang="ru-RU" sz="3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3200" dirty="0"/>
                        <a:t>3</a:t>
                      </a:r>
                      <a:endParaRPr lang="ru-RU" sz="3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3200" dirty="0"/>
                        <a:t>1</a:t>
                      </a:r>
                      <a:endParaRPr lang="ru-RU" sz="32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3200" dirty="0"/>
                        <a:t>4</a:t>
                      </a:r>
                      <a:endParaRPr lang="ru-RU" sz="32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53264"/>
                  </a:ext>
                </a:extLst>
              </a:tr>
              <a:tr h="1381059">
                <a:tc>
                  <a:txBody>
                    <a:bodyPr/>
                    <a:lstStyle/>
                    <a:p>
                      <a:r>
                        <a:rPr lang="uk-UA" sz="4000" b="1" dirty="0"/>
                        <a:t>р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000" b="1" dirty="0"/>
                        <a:t>к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000" b="1" dirty="0"/>
                        <a:t>и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000" b="1" dirty="0"/>
                        <a:t>я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000" b="1" dirty="0"/>
                        <a:t>п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000" b="1" dirty="0"/>
                        <a:t>н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910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687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031007"/>
          </a:xfrm>
        </p:spPr>
        <p:txBody>
          <a:bodyPr>
            <a:normAutofit fontScale="90000"/>
          </a:bodyPr>
          <a:lstStyle/>
          <a:p>
            <a:r>
              <a:rPr lang="uk-UA"/>
              <a:t>Галявина очікування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78" y="2093117"/>
            <a:ext cx="2352262" cy="2252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33" y="1888615"/>
            <a:ext cx="2242605" cy="1965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694" y="1091162"/>
            <a:ext cx="2172137" cy="18001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79" y="3637587"/>
            <a:ext cx="2442653" cy="19871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28550" y="1519283"/>
            <a:ext cx="215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з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Leqo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23694" y="3306172"/>
            <a:ext cx="19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Попрацювати в групах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41730" y="1497393"/>
            <a:ext cx="2297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матеріал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4933" y="3301740"/>
            <a:ext cx="198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Удосконалити знання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880" y="4683686"/>
            <a:ext cx="1322947" cy="83522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85" y="1283789"/>
            <a:ext cx="239593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457" y="914400"/>
            <a:ext cx="10635343" cy="640080"/>
          </a:xfrm>
        </p:spPr>
        <p:txBody>
          <a:bodyPr>
            <a:normAutofit fontScale="90000"/>
          </a:bodyPr>
          <a:lstStyle/>
          <a:p>
            <a:r>
              <a:rPr lang="uk-UA" dirty="0">
                <a:effectLst/>
              </a:rPr>
              <a:t>Урок-подорож в Карпати,         до маєтку Святого  Миколая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699" y="2291631"/>
            <a:ext cx="3954781" cy="25204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89" y="2291631"/>
            <a:ext cx="3737610" cy="2654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3" y="2291631"/>
            <a:ext cx="3487783" cy="26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Каліграфічна хвилинка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dirty="0"/>
              <a:t>Записати числа 270, 530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90" y="3238667"/>
            <a:ext cx="1677081" cy="1913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9" y="3238668"/>
            <a:ext cx="1613091" cy="1913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36" y="3238667"/>
            <a:ext cx="1497330" cy="1913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512" y="3238667"/>
            <a:ext cx="1613638" cy="19138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76" y="3238667"/>
            <a:ext cx="1497330" cy="19138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16" y="3238666"/>
            <a:ext cx="1663681" cy="19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32" y="2389240"/>
            <a:ext cx="8450826" cy="3812660"/>
          </a:xfrm>
        </p:spPr>
      </p:pic>
      <p:sp>
        <p:nvSpPr>
          <p:cNvPr id="8" name="TextBox 7"/>
          <p:cNvSpPr txBox="1"/>
          <p:nvPr/>
        </p:nvSpPr>
        <p:spPr>
          <a:xfrm>
            <a:off x="353961" y="221226"/>
            <a:ext cx="11513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solidFill>
                  <a:srgbClr val="FFFF00"/>
                </a:solidFill>
                <a:latin typeface="+mj-lt"/>
              </a:rPr>
              <a:t>ПОВТОРЕННЯ ТА ЗАКРІПЛЕННЯ ВИВЧЕНОГО  МАТЕРІАЛУ</a:t>
            </a:r>
          </a:p>
          <a:p>
            <a:r>
              <a:rPr lang="uk-UA" sz="4800" dirty="0">
                <a:solidFill>
                  <a:schemeClr val="bg1"/>
                </a:solidFill>
              </a:rPr>
              <a:t>Усні обчислення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584" y="1017639"/>
            <a:ext cx="2875936" cy="26399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75" y="3524865"/>
            <a:ext cx="1179872" cy="1165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6F67F9-3F99-4286-9C10-85A6097599CF}"/>
              </a:ext>
            </a:extLst>
          </p:cNvPr>
          <p:cNvSpPr txBox="1"/>
          <p:nvPr/>
        </p:nvSpPr>
        <p:spPr>
          <a:xfrm>
            <a:off x="1762124" y="2565542"/>
            <a:ext cx="8096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00B050"/>
                </a:solidFill>
              </a:rPr>
              <a:t>640.</a:t>
            </a:r>
          </a:p>
        </p:txBody>
      </p:sp>
    </p:spTree>
    <p:extLst>
      <p:ext uri="{BB962C8B-B14F-4D97-AF65-F5344CB8AC3E}">
        <p14:creationId xmlns:p14="http://schemas.microsoft.com/office/powerpoint/2010/main" val="23099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9006" y="509451"/>
            <a:ext cx="11982994" cy="1181241"/>
          </a:xfrm>
        </p:spPr>
        <p:txBody>
          <a:bodyPr>
            <a:noAutofit/>
          </a:bodyPr>
          <a:lstStyle/>
          <a:p>
            <a:r>
              <a:rPr lang="uk-UA" sz="6000" dirty="0">
                <a:solidFill>
                  <a:srgbClr val="FFFF00"/>
                </a:solidFill>
              </a:rPr>
              <a:t>1 зупинка «Острів ЯК?» </a:t>
            </a:r>
            <a:br>
              <a:rPr lang="uk-UA" sz="6000" dirty="0">
                <a:solidFill>
                  <a:srgbClr val="FFFF00"/>
                </a:solidFill>
              </a:rPr>
            </a:br>
            <a:endParaRPr lang="uk-UA" sz="60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6913"/>
            <a:ext cx="10319657" cy="51408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91" y="304543"/>
            <a:ext cx="1729510" cy="1132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C169E0-ED83-4CDD-A52F-3472F71836AB}"/>
              </a:ext>
            </a:extLst>
          </p:cNvPr>
          <p:cNvSpPr txBox="1"/>
          <p:nvPr/>
        </p:nvSpPr>
        <p:spPr>
          <a:xfrm>
            <a:off x="561703" y="1569031"/>
            <a:ext cx="8096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00B050"/>
                </a:solidFill>
              </a:rPr>
              <a:t>641.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0325C-E4BE-41A2-B43A-4565317B2F9F}"/>
              </a:ext>
            </a:extLst>
          </p:cNvPr>
          <p:cNvSpPr txBox="1"/>
          <p:nvPr/>
        </p:nvSpPr>
        <p:spPr>
          <a:xfrm>
            <a:off x="561703" y="5747658"/>
            <a:ext cx="78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00B050"/>
                </a:solidFill>
              </a:rPr>
              <a:t>642.</a:t>
            </a:r>
          </a:p>
        </p:txBody>
      </p:sp>
    </p:spTree>
    <p:extLst>
      <p:ext uri="{BB962C8B-B14F-4D97-AF65-F5344CB8AC3E}">
        <p14:creationId xmlns:p14="http://schemas.microsoft.com/office/powerpoint/2010/main" val="15009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148" y="-325464"/>
            <a:ext cx="10424652" cy="1740399"/>
          </a:xfrm>
        </p:spPr>
        <p:txBody>
          <a:bodyPr>
            <a:noAutofit/>
          </a:bodyPr>
          <a:lstStyle/>
          <a:p>
            <a:r>
              <a:rPr lang="uk-UA" sz="5400" dirty="0">
                <a:solidFill>
                  <a:srgbClr val="FFFF00"/>
                </a:solidFill>
              </a:rPr>
              <a:t>2 зупинка. Центр </a:t>
            </a:r>
            <a:r>
              <a:rPr lang="en-US" sz="5400" dirty="0">
                <a:solidFill>
                  <a:srgbClr val="FFFF00"/>
                </a:solidFill>
              </a:rPr>
              <a:t>LEQO</a:t>
            </a:r>
            <a:endParaRPr lang="ru-RU" sz="54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11241" y="1615947"/>
            <a:ext cx="2268550" cy="4351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37901" y="3763654"/>
            <a:ext cx="304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320+380=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37901" y="3076502"/>
            <a:ext cx="2944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150+600=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7901" y="2401333"/>
            <a:ext cx="304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800-500=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20" name="Объект 19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825910"/>
            <a:ext cx="4374729" cy="58846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37901" y="1656907"/>
            <a:ext cx="2385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420+80=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9118" y="4396961"/>
            <a:ext cx="285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bg1"/>
                </a:solidFill>
              </a:rPr>
              <a:t>7</a:t>
            </a:r>
            <a:r>
              <a:rPr lang="en-US" sz="4800" b="1" dirty="0">
                <a:solidFill>
                  <a:schemeClr val="bg1"/>
                </a:solidFill>
              </a:rPr>
              <a:t>00-</a:t>
            </a:r>
            <a:r>
              <a:rPr lang="uk-UA" sz="4800" b="1" dirty="0">
                <a:solidFill>
                  <a:schemeClr val="bg1"/>
                </a:solidFill>
              </a:rPr>
              <a:t>1</a:t>
            </a:r>
            <a:r>
              <a:rPr lang="en-US" sz="4800" b="1" dirty="0">
                <a:solidFill>
                  <a:schemeClr val="bg1"/>
                </a:solidFill>
              </a:rPr>
              <a:t>60=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2468" y="5054816"/>
            <a:ext cx="2940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chemeClr val="bg1"/>
                </a:solidFill>
              </a:rPr>
              <a:t>30</a:t>
            </a:r>
            <a:r>
              <a:rPr lang="en-US" sz="4800" b="1" dirty="0">
                <a:solidFill>
                  <a:schemeClr val="bg1"/>
                </a:solidFill>
              </a:rPr>
              <a:t>0-</a:t>
            </a:r>
            <a:r>
              <a:rPr lang="uk-UA" sz="4800" b="1" dirty="0">
                <a:solidFill>
                  <a:schemeClr val="bg1"/>
                </a:solidFill>
              </a:rPr>
              <a:t>230</a:t>
            </a:r>
            <a:r>
              <a:rPr lang="en-US" sz="4800" b="1" dirty="0">
                <a:solidFill>
                  <a:schemeClr val="bg1"/>
                </a:solidFill>
              </a:rPr>
              <a:t>=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2890683" y="690631"/>
            <a:ext cx="905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400" b="1" dirty="0">
                <a:solidFill>
                  <a:schemeClr val="bg1"/>
                </a:solidFill>
              </a:rPr>
              <a:t>Допоможи сніговику обчислити приклади і побудувати </a:t>
            </a:r>
            <a:r>
              <a:rPr lang="en-US" sz="2400" b="1" dirty="0" err="1">
                <a:solidFill>
                  <a:schemeClr val="bg1"/>
                </a:solidFill>
              </a:rPr>
              <a:t>leqo</a:t>
            </a:r>
            <a:r>
              <a:rPr lang="uk-UA" sz="2400" b="1" dirty="0">
                <a:solidFill>
                  <a:schemeClr val="bg1"/>
                </a:solidFill>
              </a:rPr>
              <a:t> -вежу у порядку отриманих результатів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3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 </a:t>
            </a:r>
            <a:r>
              <a:rPr lang="uk-UA" sz="6000" dirty="0"/>
              <a:t>3 зупинка. </a:t>
            </a:r>
            <a:r>
              <a:rPr lang="uk-UA" sz="6000" dirty="0">
                <a:solidFill>
                  <a:srgbClr val="FFFF00"/>
                </a:solidFill>
              </a:rPr>
              <a:t>Містечко прикладів.  </a:t>
            </a:r>
            <a:r>
              <a:rPr lang="uk-UA" sz="6000" dirty="0"/>
              <a:t/>
            </a:r>
            <a:br>
              <a:rPr lang="uk-UA" sz="6000" dirty="0"/>
            </a:br>
            <a:r>
              <a:rPr lang="uk-UA" sz="6000" dirty="0"/>
              <a:t>Робота в підручнику.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3775"/>
            <a:ext cx="12192000" cy="4594225"/>
          </a:xfrm>
        </p:spPr>
      </p:pic>
      <p:pic>
        <p:nvPicPr>
          <p:cNvPr id="7" name="Объект 6" descr="Файл:Leontopodium ochroleucum, &lt;strong&gt;эдельвейс&lt;/strong&gt; в Горах Алтая 05.jpg — Вікіпедія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1100"/>
            <a:ext cx="2714625" cy="2836863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831" y="1210645"/>
            <a:ext cx="1533041" cy="956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554" y="1210645"/>
            <a:ext cx="1406102" cy="1006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18533-3D5A-4F26-A806-BC3810F2181D}"/>
              </a:ext>
            </a:extLst>
          </p:cNvPr>
          <p:cNvSpPr txBox="1"/>
          <p:nvPr/>
        </p:nvSpPr>
        <p:spPr>
          <a:xfrm>
            <a:off x="771525" y="3000375"/>
            <a:ext cx="10191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2400" dirty="0">
                <a:solidFill>
                  <a:srgbClr val="00B050"/>
                </a:solidFill>
              </a:rPr>
              <a:t>645.</a:t>
            </a:r>
          </a:p>
        </p:txBody>
      </p:sp>
    </p:spTree>
    <p:extLst>
      <p:ext uri="{BB962C8B-B14F-4D97-AF65-F5344CB8AC3E}">
        <p14:creationId xmlns:p14="http://schemas.microsoft.com/office/powerpoint/2010/main" val="327831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уханка-танок 'Миколай' (обрізане відео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123" y="5717794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latin typeface="+mj-lt"/>
              </a:rPr>
              <a:t>4 </a:t>
            </a:r>
            <a:r>
              <a:rPr lang="uk-UA" sz="4000" b="1" dirty="0" smtClean="0">
                <a:latin typeface="+mj-lt"/>
                <a:cs typeface="Mongolian Baiti" panose="03000500000000000000" pitchFamily="66" charset="0"/>
              </a:rPr>
              <a:t>зупинка</a:t>
            </a:r>
            <a:r>
              <a:rPr lang="uk-UA" sz="4000" b="1" dirty="0" smtClean="0">
                <a:latin typeface="+mj-lt"/>
              </a:rPr>
              <a:t> </a:t>
            </a:r>
            <a:r>
              <a:rPr lang="uk-UA" sz="4000" b="1" dirty="0" err="1" smtClean="0">
                <a:latin typeface="+mj-lt"/>
              </a:rPr>
              <a:t>Руханка</a:t>
            </a:r>
            <a:endParaRPr lang="ru-RU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373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Червоно-оранжева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Настроювані 2">
      <a:majorFont>
        <a:latin typeface="Monotype Corsiva"/>
        <a:ea typeface=""/>
        <a:cs typeface=""/>
      </a:majorFont>
      <a:minorFont>
        <a:latin typeface="Calibri"/>
        <a:ea typeface=""/>
        <a:cs typeface=""/>
      </a:minorFont>
    </a:fontScheme>
    <a:fmtScheme name="Чітка тінь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1288</TotalTime>
  <Words>298</Words>
  <Application>Microsoft Office PowerPoint</Application>
  <PresentationFormat>Широкоэкранный</PresentationFormat>
  <Paragraphs>99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Yu Gothic UI Semilight</vt:lpstr>
      <vt:lpstr>Arial</vt:lpstr>
      <vt:lpstr>Arial Black</vt:lpstr>
      <vt:lpstr>Bahnschrift SemiBold Condensed</vt:lpstr>
      <vt:lpstr>Bahnschrift SemiBold SemiConden</vt:lpstr>
      <vt:lpstr>Calibri</vt:lpstr>
      <vt:lpstr>Mongolian Baiti</vt:lpstr>
      <vt:lpstr>Monotype Corsiva</vt:lpstr>
      <vt:lpstr>Times New Roman</vt:lpstr>
      <vt:lpstr>Тема Office</vt:lpstr>
      <vt:lpstr>Урок математики в 3-Е класі  Додавання і віднімання виду 530+270;600-280. Розв‘язування задач з геометричним змістом </vt:lpstr>
      <vt:lpstr>Галявина очікування</vt:lpstr>
      <vt:lpstr>Урок-подорож в Карпати,         до маєтку Святого  Миколая </vt:lpstr>
      <vt:lpstr>Каліграфічна хвилинка </vt:lpstr>
      <vt:lpstr>Презентация PowerPoint</vt:lpstr>
      <vt:lpstr>1 зупинка «Острів ЯК?»  </vt:lpstr>
      <vt:lpstr>2 зупинка. Центр LEQO</vt:lpstr>
      <vt:lpstr> 3 зупинка. Містечко прикладів.   Робота в підручнику. </vt:lpstr>
      <vt:lpstr>Презентация PowerPoint</vt:lpstr>
      <vt:lpstr>5 зупинка. Місто Геометрія.  Виміряй сторони фігур і обчисли периметр. </vt:lpstr>
      <vt:lpstr>6 зупинка. Козацьке місто </vt:lpstr>
      <vt:lpstr>Купони на звільнення від домашнього завдання з математики</vt:lpstr>
      <vt:lpstr>Додаткові завдання</vt:lpstr>
      <vt:lpstr>Допоможи Святому Миколаю встановити послідовність між розмірами бандерольки і їх периметром </vt:lpstr>
      <vt:lpstr>Допоможи Святому Миколаю встановити послідовність між розмірами бандерольки і їх периметром </vt:lpstr>
      <vt:lpstr>Вгадайте назву подарунка у коробці . Побудуйте leqo-вежу 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Інна</dc:creator>
  <cp:lastModifiedBy>Пользователь Windows</cp:lastModifiedBy>
  <cp:revision>127</cp:revision>
  <dcterms:created xsi:type="dcterms:W3CDTF">2018-12-19T08:57:26Z</dcterms:created>
  <dcterms:modified xsi:type="dcterms:W3CDTF">2022-12-10T14:39:18Z</dcterms:modified>
</cp:coreProperties>
</file>