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6" r:id="rId3"/>
    <p:sldId id="357" r:id="rId4"/>
    <p:sldId id="359" r:id="rId5"/>
    <p:sldId id="259" r:id="rId6"/>
    <p:sldId id="360" r:id="rId7"/>
    <p:sldId id="363" r:id="rId8"/>
    <p:sldId id="362" r:id="rId9"/>
    <p:sldId id="364" r:id="rId10"/>
    <p:sldId id="3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33"/>
    <a:srgbClr val="FF6600"/>
    <a:srgbClr val="FF9900"/>
    <a:srgbClr val="996633"/>
    <a:srgbClr val="FFCC66"/>
    <a:srgbClr val="FFFF66"/>
    <a:srgbClr val="E15D7C"/>
    <a:srgbClr val="AC0000"/>
    <a:srgbClr val="F6C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8778" autoAdjust="0"/>
  </p:normalViewPr>
  <p:slideViewPr>
    <p:cSldViewPr>
      <p:cViewPr>
        <p:scale>
          <a:sx n="96" d="100"/>
          <a:sy n="96" d="100"/>
        </p:scale>
        <p:origin x="41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CAA496-4CED-4A1C-9484-BAB777FC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496-4CED-4A1C-9484-BAB777FC13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BAE252C9-D64B-46F4-B85A-E02F49EB3C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4153-55D6-4A09-8EDD-A1ED04CA5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1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8811-8F39-4DC1-B15C-8DB6914EB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F0F8E3B-9A17-4ABA-A367-224695786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CD3B0BF-3185-46C8-94FE-61F60734A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421A6CD-94B2-473E-BB16-BE2DEB8C1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43A04A8-2FE0-40A3-8393-C4FE73F93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D133E-A083-4507-825A-9B510324C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618E-29DF-4CD7-90A0-5DC7C1F8D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AF0BC-0C03-4852-9E19-87D9F9E48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C656-81EB-4E71-A309-C15A083FE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5CF13-FBC0-4662-83D6-A49033B62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0A0BB-3940-4E29-83B5-ED4F772B5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6A7E-CF97-4B2A-B4B0-EEBEF20E9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8AF3-27F8-4CE1-80E7-CFD55790B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769AD38-684C-49A3-B9FB-7E56D991BD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179512" y="170640"/>
            <a:ext cx="1692000" cy="1512000"/>
          </a:xfrm>
          <a:prstGeom prst="hexagon">
            <a:avLst>
              <a:gd name="adj" fmla="val 24830"/>
              <a:gd name="vf" fmla="val 115470"/>
            </a:avLst>
          </a:prstGeom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videouroki.net/videouroki/conspekty/bio10/5-urovni-organizacii-zhivoj-materii.files/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2" y="206560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8028384" cy="172819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РАЦІОНАЛЬНЕ ХАРЧУВАННЯ – ОСНОВА НОРМАЛЬНОГО ОБМІНУ РЕЧОВИН</a:t>
            </a:r>
          </a:p>
        </p:txBody>
      </p:sp>
      <p:pic>
        <p:nvPicPr>
          <p:cNvPr id="7" name="Picture 2" descr="Як правильно харчуватися. | ГАРМОНІЯ">
            <a:extLst>
              <a:ext uri="{FF2B5EF4-FFF2-40B4-BE49-F238E27FC236}">
                <a16:creationId xmlns:a16="http://schemas.microsoft.com/office/drawing/2014/main" id="{59CE517A-6BC9-4B6D-806C-0584ACB9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37113"/>
            <a:ext cx="3347673" cy="18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4DE72-3E54-4ED7-9A85-2825E9F570FC}"/>
              </a:ext>
            </a:extLst>
          </p:cNvPr>
          <p:cNvSpPr/>
          <p:nvPr/>
        </p:nvSpPr>
        <p:spPr>
          <a:xfrm>
            <a:off x="122911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BCA649D-F639-4C40-8D44-80FB66A7879E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7473425" cy="4502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200" dirty="0" err="1">
                <a:latin typeface="+mn-lt"/>
                <a:cs typeface="Times New Roman" panose="02020603050405020304" pitchFamily="18" charset="0"/>
              </a:rPr>
              <a:t>Визначення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+mn-lt"/>
                <a:cs typeface="Times New Roman" panose="02020603050405020304" pitchFamily="18" charset="0"/>
              </a:rPr>
              <a:t>енергетичних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+mn-lt"/>
                <a:cs typeface="Times New Roman" panose="02020603050405020304" pitchFamily="18" charset="0"/>
              </a:rPr>
              <a:t>витрат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F77A7A-7776-4A90-8B80-311BD4D2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32" y="4038111"/>
            <a:ext cx="3794146" cy="226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038D2E3-4E3E-4401-B86E-6E02E8644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/>
          <a:stretch/>
        </p:blipFill>
        <p:spPr bwMode="auto">
          <a:xfrm>
            <a:off x="770775" y="3731448"/>
            <a:ext cx="3434625" cy="257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55D45825-735C-4AB4-A926-59DD29C39F15}"/>
              </a:ext>
            </a:extLst>
          </p:cNvPr>
          <p:cNvSpPr/>
          <p:nvPr/>
        </p:nvSpPr>
        <p:spPr>
          <a:xfrm>
            <a:off x="4857206" y="1718048"/>
            <a:ext cx="3592263" cy="18785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uk-UA" altLang="uk-UA"/>
          </a:p>
        </p:txBody>
      </p:sp>
      <p:sp>
        <p:nvSpPr>
          <p:cNvPr id="18" name="Стрелка вниз 2">
            <a:extLst>
              <a:ext uri="{FF2B5EF4-FFF2-40B4-BE49-F238E27FC236}">
                <a16:creationId xmlns:a16="http://schemas.microsoft.com/office/drawing/2014/main" id="{08113CBE-80C7-4891-B2B0-05121794CF79}"/>
              </a:ext>
            </a:extLst>
          </p:cNvPr>
          <p:cNvSpPr/>
          <p:nvPr/>
        </p:nvSpPr>
        <p:spPr>
          <a:xfrm>
            <a:off x="2238055" y="1295447"/>
            <a:ext cx="500066" cy="252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7">
            <a:extLst>
              <a:ext uri="{FF2B5EF4-FFF2-40B4-BE49-F238E27FC236}">
                <a16:creationId xmlns:a16="http://schemas.microsoft.com/office/drawing/2014/main" id="{C00B59DF-60E3-4B73-9DE5-58D4F8D130FD}"/>
              </a:ext>
            </a:extLst>
          </p:cNvPr>
          <p:cNvSpPr/>
          <p:nvPr/>
        </p:nvSpPr>
        <p:spPr>
          <a:xfrm>
            <a:off x="689384" y="1746924"/>
            <a:ext cx="3592263" cy="18496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uk-UA" altLang="uk-UA" sz="1000" b="1">
              <a:solidFill>
                <a:srgbClr val="006600"/>
              </a:solidFill>
            </a:endParaRPr>
          </a:p>
        </p:txBody>
      </p:sp>
      <p:sp>
        <p:nvSpPr>
          <p:cNvPr id="20" name="Стрелка вниз 2">
            <a:extLst>
              <a:ext uri="{FF2B5EF4-FFF2-40B4-BE49-F238E27FC236}">
                <a16:creationId xmlns:a16="http://schemas.microsoft.com/office/drawing/2014/main" id="{53FCB1F0-C0EC-4C0B-BAB5-CAA2845B0770}"/>
              </a:ext>
            </a:extLst>
          </p:cNvPr>
          <p:cNvSpPr/>
          <p:nvPr/>
        </p:nvSpPr>
        <p:spPr>
          <a:xfrm>
            <a:off x="6516216" y="1316231"/>
            <a:ext cx="500066" cy="252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B7B5B0-E41E-4BB6-B331-104895B187A6}"/>
              </a:ext>
            </a:extLst>
          </p:cNvPr>
          <p:cNvSpPr/>
          <p:nvPr/>
        </p:nvSpPr>
        <p:spPr>
          <a:xfrm>
            <a:off x="691957" y="1641951"/>
            <a:ext cx="3592263" cy="45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 КАЛОРИМЕТРІЯ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A6CC6A-08F7-4E65-8C83-741B4EB274E4}"/>
              </a:ext>
            </a:extLst>
          </p:cNvPr>
          <p:cNvSpPr/>
          <p:nvPr/>
        </p:nvSpPr>
        <p:spPr>
          <a:xfrm>
            <a:off x="4859780" y="1621652"/>
            <a:ext cx="3592263" cy="470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НЕПРЯМА КАЛОРИМЕТРІЯ </a:t>
            </a:r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id="{76405DF0-6BA3-485D-8F9F-2C424251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37" y="2276872"/>
            <a:ext cx="35922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безпосереднього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теплоти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виділеної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організмом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altLang="uk-UA" sz="1800" b="1" dirty="0">
              <a:solidFill>
                <a:srgbClr val="006600"/>
              </a:solidFill>
            </a:endParaRPr>
          </a:p>
        </p:txBody>
      </p:sp>
      <p:sp>
        <p:nvSpPr>
          <p:cNvPr id="24" name="Rectangle 49">
            <a:extLst>
              <a:ext uri="{FF2B5EF4-FFF2-40B4-BE49-F238E27FC236}">
                <a16:creationId xmlns:a16="http://schemas.microsoft.com/office/drawing/2014/main" id="{22532FE4-CE72-46C9-BA77-07DEE947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632" y="2228671"/>
            <a:ext cx="3599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виділеного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теплоти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спожитого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виділеного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вуглекислого</a:t>
            </a:r>
            <a:r>
              <a:rPr lang="ru-RU" altLang="uk-UA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</a:t>
            </a:r>
            <a:endParaRPr lang="uk-UA" altLang="uk-UA" sz="1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BCABEE-3E38-4CD2-8410-13C8B9535D31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C4EA3E-3744-445B-A78D-47C5F2462C40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6775766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Раціональне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6" name="Picture 8" descr="Як організувати раціональне харчування дітей - НВК &quot;Ерудит&quot; міста Києва">
            <a:extLst>
              <a:ext uri="{FF2B5EF4-FFF2-40B4-BE49-F238E27FC236}">
                <a16:creationId xmlns:a16="http://schemas.microsoft.com/office/drawing/2014/main" id="{3212FC16-E22C-47E7-8528-8F7D23A0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лезные для зрения продукты">
            <a:extLst>
              <a:ext uri="{FF2B5EF4-FFF2-40B4-BE49-F238E27FC236}">
                <a16:creationId xmlns:a16="http://schemas.microsoft.com/office/drawing/2014/main" id="{776B6ADA-BDAF-4563-9AC1-933D318A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 bwMode="auto">
          <a:xfrm>
            <a:off x="2234505" y="2361602"/>
            <a:ext cx="6225927" cy="43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944A58-9EBE-4944-8E81-429510C3A241}"/>
              </a:ext>
            </a:extLst>
          </p:cNvPr>
          <p:cNvSpPr/>
          <p:nvPr/>
        </p:nvSpPr>
        <p:spPr>
          <a:xfrm>
            <a:off x="395536" y="134076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/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808000"/>
                </a:solidFill>
              </a:rPr>
              <a:t>- </a:t>
            </a:r>
            <a:r>
              <a:rPr lang="ru-RU" sz="2000" b="1" i="1" dirty="0" err="1">
                <a:solidFill>
                  <a:srgbClr val="808000"/>
                </a:solidFill>
              </a:rPr>
              <a:t>це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харчування</a:t>
            </a:r>
            <a:r>
              <a:rPr lang="ru-RU" sz="2000" b="1" i="1" dirty="0">
                <a:solidFill>
                  <a:srgbClr val="808000"/>
                </a:solidFill>
              </a:rPr>
              <a:t>, за </a:t>
            </a:r>
            <a:r>
              <a:rPr lang="ru-RU" sz="2000" b="1" i="1" dirty="0" err="1">
                <a:solidFill>
                  <a:srgbClr val="808000"/>
                </a:solidFill>
              </a:rPr>
              <a:t>якого</a:t>
            </a:r>
            <a:r>
              <a:rPr lang="ru-RU" sz="2000" b="1" i="1" dirty="0">
                <a:solidFill>
                  <a:srgbClr val="808000"/>
                </a:solidFill>
              </a:rPr>
              <a:t> до </a:t>
            </a:r>
            <a:r>
              <a:rPr lang="ru-RU" sz="2000" b="1" i="1" dirty="0" err="1">
                <a:solidFill>
                  <a:srgbClr val="808000"/>
                </a:solidFill>
              </a:rPr>
              <a:t>організму</a:t>
            </a:r>
            <a:r>
              <a:rPr lang="ru-RU" sz="2000" b="1" i="1" dirty="0">
                <a:solidFill>
                  <a:srgbClr val="808000"/>
                </a:solidFill>
              </a:rPr>
              <a:t> з </a:t>
            </a:r>
            <a:r>
              <a:rPr lang="ru-RU" sz="2000" b="1" i="1" dirty="0" err="1">
                <a:solidFill>
                  <a:srgbClr val="808000"/>
                </a:solidFill>
              </a:rPr>
              <a:t>харчовими</a:t>
            </a:r>
            <a:r>
              <a:rPr lang="ru-RU" sz="2000" b="1" i="1" dirty="0">
                <a:solidFill>
                  <a:srgbClr val="808000"/>
                </a:solidFill>
              </a:rPr>
              <a:t> продуктами </a:t>
            </a:r>
            <a:r>
              <a:rPr lang="ru-RU" sz="2000" b="1" i="1" dirty="0" err="1">
                <a:solidFill>
                  <a:srgbClr val="808000"/>
                </a:solidFill>
              </a:rPr>
              <a:t>надходять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усі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поживні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речовини</a:t>
            </a:r>
            <a:r>
              <a:rPr lang="ru-RU" sz="2000" b="1" i="1" dirty="0">
                <a:solidFill>
                  <a:srgbClr val="808000"/>
                </a:solidFill>
              </a:rPr>
              <a:t>, </a:t>
            </a:r>
            <a:r>
              <a:rPr lang="ru-RU" sz="2000" b="1" i="1" dirty="0" err="1">
                <a:solidFill>
                  <a:srgbClr val="808000"/>
                </a:solidFill>
              </a:rPr>
              <a:t>вітаміни</a:t>
            </a:r>
            <a:r>
              <a:rPr lang="ru-RU" sz="2000" b="1" i="1" dirty="0">
                <a:solidFill>
                  <a:srgbClr val="808000"/>
                </a:solidFill>
              </a:rPr>
              <a:t> та </a:t>
            </a:r>
            <a:r>
              <a:rPr lang="ru-RU" sz="2000" b="1" i="1" dirty="0" err="1">
                <a:solidFill>
                  <a:srgbClr val="808000"/>
                </a:solidFill>
              </a:rPr>
              <a:t>мінеральні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солі</a:t>
            </a:r>
            <a:r>
              <a:rPr lang="ru-RU" sz="2000" b="1" i="1" dirty="0">
                <a:solidFill>
                  <a:srgbClr val="808000"/>
                </a:solidFill>
              </a:rPr>
              <a:t> в </a:t>
            </a:r>
            <a:r>
              <a:rPr lang="ru-RU" sz="2000" b="1" i="1" dirty="0" err="1">
                <a:solidFill>
                  <a:srgbClr val="808000"/>
                </a:solidFill>
              </a:rPr>
              <a:t>кількостях</a:t>
            </a:r>
            <a:r>
              <a:rPr lang="ru-RU" sz="2000" b="1" i="1" dirty="0">
                <a:solidFill>
                  <a:srgbClr val="808000"/>
                </a:solidFill>
              </a:rPr>
              <a:t>, </a:t>
            </a:r>
            <a:r>
              <a:rPr lang="ru-RU" sz="2000" b="1" i="1" dirty="0" err="1">
                <a:solidFill>
                  <a:srgbClr val="808000"/>
                </a:solidFill>
              </a:rPr>
              <a:t>необхідних</a:t>
            </a:r>
            <a:r>
              <a:rPr lang="ru-RU" sz="2000" b="1" i="1" dirty="0">
                <a:solidFill>
                  <a:srgbClr val="808000"/>
                </a:solidFill>
              </a:rPr>
              <a:t> для </a:t>
            </a:r>
            <a:r>
              <a:rPr lang="ru-RU" sz="2000" b="1" i="1" dirty="0" err="1">
                <a:solidFill>
                  <a:srgbClr val="808000"/>
                </a:solidFill>
              </a:rPr>
              <a:t>нормальної</a:t>
            </a:r>
            <a:r>
              <a:rPr lang="ru-RU" sz="2000" b="1" i="1" dirty="0">
                <a:solidFill>
                  <a:srgbClr val="808000"/>
                </a:solidFill>
              </a:rPr>
              <a:t> </a:t>
            </a:r>
            <a:r>
              <a:rPr lang="ru-RU" sz="2000" b="1" i="1" dirty="0" err="1">
                <a:solidFill>
                  <a:srgbClr val="808000"/>
                </a:solidFill>
              </a:rPr>
              <a:t>життєдіяльності</a:t>
            </a:r>
            <a:endParaRPr lang="ru-RU" sz="2000" b="1" i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BCABEE-3E38-4CD2-8410-13C8B9535D31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CE5092-69FE-44A6-BE19-E7CD7F0DB533}"/>
              </a:ext>
            </a:extLst>
          </p:cNvPr>
          <p:cNvSpPr/>
          <p:nvPr/>
        </p:nvSpPr>
        <p:spPr>
          <a:xfrm>
            <a:off x="611560" y="414908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Забезпечує ріст та розвиток молодого організму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Формує високий рівень здоров'я, зменшує рівень захворюваності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Відновлює працездатність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Забезпечує нормальну репродукційну функцію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Подовжує тривалість життя, у тому числі активного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Захищає від впливу несприятливих екологічних умов</a:t>
            </a:r>
          </a:p>
          <a:p>
            <a:pPr marL="719138" indent="-365125" algn="just"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808000"/>
                </a:solidFill>
              </a:rPr>
              <a:t>Є методом лікування та профілактики захворювань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4674332-821B-4F98-8DEF-92128435F7DC}"/>
              </a:ext>
            </a:extLst>
          </p:cNvPr>
          <p:cNvSpPr txBox="1">
            <a:spLocks/>
          </p:cNvSpPr>
          <p:nvPr/>
        </p:nvSpPr>
        <p:spPr>
          <a:xfrm>
            <a:off x="107504" y="548681"/>
            <a:ext cx="6775766" cy="3600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раціонального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 descr="Урок-тренінг за темою &quot;Раціональне харчування - основа нормального обміну  речовин&quot;">
            <a:extLst>
              <a:ext uri="{FF2B5EF4-FFF2-40B4-BE49-F238E27FC236}">
                <a16:creationId xmlns:a16="http://schemas.microsoft.com/office/drawing/2014/main" id="{FBCEDCFA-B039-4094-A846-91A5D69CC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/>
          <a:stretch/>
        </p:blipFill>
        <p:spPr bwMode="auto">
          <a:xfrm>
            <a:off x="2149567" y="1268760"/>
            <a:ext cx="4844866" cy="28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7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Продукты в России могут стать дороже">
            <a:extLst>
              <a:ext uri="{FF2B5EF4-FFF2-40B4-BE49-F238E27FC236}">
                <a16:creationId xmlns:a16="http://schemas.microsoft.com/office/drawing/2014/main" id="{C1C714C9-0A34-4A0A-8EB1-1EB158826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t="215" r="54087" b="-215"/>
          <a:stretch/>
        </p:blipFill>
        <p:spPr bwMode="auto">
          <a:xfrm>
            <a:off x="2699792" y="1295907"/>
            <a:ext cx="1584176" cy="51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Продукты в России могут стать дороже">
            <a:extLst>
              <a:ext uri="{FF2B5EF4-FFF2-40B4-BE49-F238E27FC236}">
                <a16:creationId xmlns:a16="http://schemas.microsoft.com/office/drawing/2014/main" id="{AC258542-1DBD-48F4-A42A-E78302EC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6" r="32262"/>
          <a:stretch/>
        </p:blipFill>
        <p:spPr bwMode="auto">
          <a:xfrm>
            <a:off x="4860032" y="1284954"/>
            <a:ext cx="1584176" cy="51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Продукты в России могут стать дороже">
            <a:extLst>
              <a:ext uri="{FF2B5EF4-FFF2-40B4-BE49-F238E27FC236}">
                <a16:creationId xmlns:a16="http://schemas.microsoft.com/office/drawing/2014/main" id="{294AC33B-A8AC-4551-9BE6-A28EDC364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7" t="-107" r="2501" b="107"/>
          <a:stretch/>
        </p:blipFill>
        <p:spPr bwMode="auto">
          <a:xfrm>
            <a:off x="7164288" y="1295907"/>
            <a:ext cx="1584176" cy="51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Продукты в России могут стать дороже">
            <a:extLst>
              <a:ext uri="{FF2B5EF4-FFF2-40B4-BE49-F238E27FC236}">
                <a16:creationId xmlns:a16="http://schemas.microsoft.com/office/drawing/2014/main" id="{55D7976F-6897-46AE-AA5C-0CC966672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58"/>
          <a:stretch/>
        </p:blipFill>
        <p:spPr bwMode="auto">
          <a:xfrm>
            <a:off x="323528" y="1284954"/>
            <a:ext cx="1584176" cy="51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86E35F-1F02-41F2-8664-90CD2D0525AA}"/>
              </a:ext>
            </a:extLst>
          </p:cNvPr>
          <p:cNvSpPr/>
          <p:nvPr/>
        </p:nvSpPr>
        <p:spPr>
          <a:xfrm>
            <a:off x="539552" y="1612825"/>
            <a:ext cx="3420000" cy="198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FF00"/>
                </a:solidFill>
              </a:rPr>
              <a:t>Поживність та калорійність їжі мають відповідати енергетичним витратам організму</a:t>
            </a:r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3210250A-4A4D-4B7C-AAC7-908AD1A51E6C}"/>
              </a:ext>
            </a:extLst>
          </p:cNvPr>
          <p:cNvSpPr/>
          <p:nvPr/>
        </p:nvSpPr>
        <p:spPr>
          <a:xfrm>
            <a:off x="539552" y="4018756"/>
            <a:ext cx="3420000" cy="198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FF00"/>
                </a:solidFill>
              </a:rPr>
              <a:t>Максимальна різноманітність їжі для поповнення кількості речовин, що здійснюють регуляторну функцію</a:t>
            </a: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EABCF9DE-672A-42F3-A35B-F747E02F6492}"/>
              </a:ext>
            </a:extLst>
          </p:cNvPr>
          <p:cNvSpPr/>
          <p:nvPr/>
        </p:nvSpPr>
        <p:spPr>
          <a:xfrm>
            <a:off x="5076056" y="1612825"/>
            <a:ext cx="3420000" cy="1980000"/>
          </a:xfrm>
          <a:prstGeom prst="roundRect">
            <a:avLst/>
          </a:prstGeom>
          <a:solidFill>
            <a:srgbClr val="E15D7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</a:rPr>
              <a:t>Для </a:t>
            </a:r>
            <a:r>
              <a:rPr lang="ru-RU" b="1" dirty="0" err="1">
                <a:solidFill>
                  <a:srgbClr val="FFFF00"/>
                </a:solidFill>
              </a:rPr>
              <a:t>забезпечення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пластичних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витрат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дотримуватись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білкового</a:t>
            </a:r>
            <a:r>
              <a:rPr lang="ru-RU" b="1" dirty="0">
                <a:solidFill>
                  <a:srgbClr val="FFFF00"/>
                </a:solidFill>
              </a:rPr>
              <a:t> оптимуму,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становить 100—110 г </a:t>
            </a:r>
            <a:r>
              <a:rPr lang="ru-RU" b="1" dirty="0" err="1">
                <a:solidFill>
                  <a:srgbClr val="FFFF00"/>
                </a:solidFill>
              </a:rPr>
              <a:t>білка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добу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DB73924D-9267-47F7-BACE-6AB0B3DFC38D}"/>
              </a:ext>
            </a:extLst>
          </p:cNvPr>
          <p:cNvSpPr/>
          <p:nvPr/>
        </p:nvSpPr>
        <p:spPr>
          <a:xfrm>
            <a:off x="5076056" y="4018756"/>
            <a:ext cx="3420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FFFF00"/>
                </a:solidFill>
              </a:rPr>
              <a:t>Дотримання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індивідуального</a:t>
            </a:r>
            <a:r>
              <a:rPr lang="ru-RU" b="1" dirty="0">
                <a:solidFill>
                  <a:srgbClr val="FFFF00"/>
                </a:solidFill>
              </a:rPr>
              <a:t> режиму </a:t>
            </a:r>
            <a:r>
              <a:rPr lang="ru-RU" b="1" dirty="0" err="1">
                <a:solidFill>
                  <a:srgbClr val="FFFF00"/>
                </a:solidFill>
              </a:rPr>
              <a:t>харчування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визначається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масою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віком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рівнем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рухової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активності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кожної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людини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22C2D2-2C50-4F2F-A90B-CC3053AEC046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7272808" cy="432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раціонального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14F267-4941-4FC0-90F8-C89DB41AA49E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круговая 10">
            <a:extLst>
              <a:ext uri="{FF2B5EF4-FFF2-40B4-BE49-F238E27FC236}">
                <a16:creationId xmlns:a16="http://schemas.microsoft.com/office/drawing/2014/main" id="{CE823546-B799-481B-A77F-952E714F26AF}"/>
              </a:ext>
            </a:extLst>
          </p:cNvPr>
          <p:cNvSpPr/>
          <p:nvPr/>
        </p:nvSpPr>
        <p:spPr>
          <a:xfrm>
            <a:off x="3464616" y="2636912"/>
            <a:ext cx="2220042" cy="2304256"/>
          </a:xfrm>
          <a:prstGeom prst="circularArrow">
            <a:avLst>
              <a:gd name="adj1" fmla="val 12500"/>
              <a:gd name="adj2" fmla="val 965682"/>
              <a:gd name="adj3" fmla="val 20457679"/>
              <a:gd name="adj4" fmla="val 1186632"/>
              <a:gd name="adj5" fmla="val 12500"/>
            </a:avLst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рганизация питания">
            <a:extLst>
              <a:ext uri="{FF2B5EF4-FFF2-40B4-BE49-F238E27FC236}">
                <a16:creationId xmlns:a16="http://schemas.microsoft.com/office/drawing/2014/main" id="{35596910-8942-4A9B-B726-BB2CFC61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0" y="3209038"/>
            <a:ext cx="2782900" cy="21469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D1E7FA-7E30-40F3-B1CD-357645D20854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B4185C4-1AC0-47CE-9F92-1B668D936E2C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7776864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Рекомендації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раціонального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endParaRPr lang="ru-RU" sz="33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E4FCC-060E-43C5-82BE-913ED1CD2844}"/>
              </a:ext>
            </a:extLst>
          </p:cNvPr>
          <p:cNvSpPr/>
          <p:nvPr/>
        </p:nvSpPr>
        <p:spPr>
          <a:xfrm>
            <a:off x="3273219" y="1412776"/>
            <a:ext cx="2736304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різноманітності й збалансованості харчового раціону, в якому співвідношення білків, жирів та вуглеводів становить 1,0 : 2,3 : 5,8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ED03BA-9771-450B-B4D3-F193DE22E3C9}"/>
              </a:ext>
            </a:extLst>
          </p:cNvPr>
          <p:cNvSpPr/>
          <p:nvPr/>
        </p:nvSpPr>
        <p:spPr>
          <a:xfrm>
            <a:off x="218863" y="3429200"/>
            <a:ext cx="2736304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режиму харчування і приймання їжі в одні й ті самі години, щоб забезпечити нормальну секрецію травних соків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0F55D8-02FF-4EE0-8D3C-C2D7084077E6}"/>
              </a:ext>
            </a:extLst>
          </p:cNvPr>
          <p:cNvSpPr/>
          <p:nvPr/>
        </p:nvSpPr>
        <p:spPr>
          <a:xfrm>
            <a:off x="6332849" y="1412776"/>
            <a:ext cx="2592288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сумісності продуктів і вживання змішаної їжі, яка засвоюється краще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C73A40-43D6-47E6-9182-23EE84520D84}"/>
              </a:ext>
            </a:extLst>
          </p:cNvPr>
          <p:cNvSpPr/>
          <p:nvPr/>
        </p:nvSpPr>
        <p:spPr>
          <a:xfrm>
            <a:off x="6332849" y="3402881"/>
            <a:ext cx="2592288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Харчуватися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рази на день,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інтервал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перевищувати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год.</a:t>
            </a:r>
            <a:endParaRPr lang="uk-UA" sz="1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D48F22-C0CF-4DF6-B300-23CC2E426629}"/>
              </a:ext>
            </a:extLst>
          </p:cNvPr>
          <p:cNvSpPr/>
          <p:nvPr/>
        </p:nvSpPr>
        <p:spPr>
          <a:xfrm>
            <a:off x="213589" y="1412776"/>
            <a:ext cx="2736304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7030A0"/>
                </a:solidFill>
              </a:rPr>
              <a:t> </a:t>
            </a:r>
            <a:r>
              <a:rPr lang="uk-UA" sz="1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Неодмінне вживання овочів та фруктів, що містять вітаміни, пектинові речовини, клітковину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9F792C-1AF5-4E59-8CD6-C0B5A6559C0F}"/>
              </a:ext>
            </a:extLst>
          </p:cNvPr>
          <p:cNvSpPr/>
          <p:nvPr/>
        </p:nvSpPr>
        <p:spPr>
          <a:xfrm>
            <a:off x="218863" y="5391328"/>
            <a:ext cx="8706274" cy="917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66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Важливими умовами харчування є гарний настрій під час приймання їжі, повільне й добре її пережовування, розумна кулінарна обробка харчових продуктів, категорична відмова від тютюнокуріння й вживання алкогольних напоїв</a:t>
            </a:r>
          </a:p>
        </p:txBody>
      </p:sp>
    </p:spTree>
    <p:extLst>
      <p:ext uri="{BB962C8B-B14F-4D97-AF65-F5344CB8AC3E}">
        <p14:creationId xmlns:p14="http://schemas.microsoft.com/office/powerpoint/2010/main" val="195738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9" y="1227419"/>
            <a:ext cx="8623922" cy="97744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3200" i="1" dirty="0" err="1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раціонального</a:t>
            </a:r>
            <a:r>
              <a:rPr lang="ru-RU" sz="32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ru-RU" sz="32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збалансованість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D1E7FA-7E30-40F3-B1CD-357645D20854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B4185C4-1AC0-47CE-9F92-1B668D936E2C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6775766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Збалансоване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endParaRPr lang="ru-RU" sz="33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урс - здоровое питание">
            <a:extLst>
              <a:ext uri="{FF2B5EF4-FFF2-40B4-BE49-F238E27FC236}">
                <a16:creationId xmlns:a16="http://schemas.microsoft.com/office/drawing/2014/main" id="{204226D8-BAC5-434D-AB72-9F60578A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089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CC9C68-D625-4DC5-BD57-E1CCED27E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042" y="2204864"/>
            <a:ext cx="6102625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DC43577C-2675-44EE-B484-D0277EEC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8551"/>
            <a:ext cx="7272808" cy="39886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acionalne harchuvannya 2">
            <a:extLst>
              <a:ext uri="{FF2B5EF4-FFF2-40B4-BE49-F238E27FC236}">
                <a16:creationId xmlns:a16="http://schemas.microsoft.com/office/drawing/2014/main" id="{1B5FCDCF-4F4B-4FEA-90F0-2481E839B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32654" r="8037" b="31971"/>
          <a:stretch/>
        </p:blipFill>
        <p:spPr bwMode="auto">
          <a:xfrm>
            <a:off x="3155448" y="5509214"/>
            <a:ext cx="277781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acionalne harchuvannya 2">
            <a:extLst>
              <a:ext uri="{FF2B5EF4-FFF2-40B4-BE49-F238E27FC236}">
                <a16:creationId xmlns:a16="http://schemas.microsoft.com/office/drawing/2014/main" id="{12980BAE-F3B8-4E5D-A315-5662A6623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68140" r="7911" b="384"/>
          <a:stretch/>
        </p:blipFill>
        <p:spPr bwMode="auto">
          <a:xfrm>
            <a:off x="5986608" y="5509214"/>
            <a:ext cx="3121896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782CA7-E812-4018-ACFE-B71720BC6112}"/>
              </a:ext>
            </a:extLst>
          </p:cNvPr>
          <p:cNvSpPr/>
          <p:nvPr/>
        </p:nvSpPr>
        <p:spPr>
          <a:xfrm>
            <a:off x="122911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3F68F9-BDCF-4F99-9A6C-FA2ED9ECB46D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6775766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Збалансоване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харчування</a:t>
            </a:r>
            <a:endParaRPr lang="ru-RU" sz="33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128" name="Picture 8" descr="Правильне харчування для здоров'я: поради закарпатського гастроентеролога">
            <a:extLst>
              <a:ext uri="{FF2B5EF4-FFF2-40B4-BE49-F238E27FC236}">
                <a16:creationId xmlns:a16="http://schemas.microsoft.com/office/drawing/2014/main" id="{7B49BF5F-307E-426A-85D6-800EC76A3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2"/>
          <a:stretch/>
        </p:blipFill>
        <p:spPr bwMode="auto">
          <a:xfrm>
            <a:off x="107504" y="1309117"/>
            <a:ext cx="1527575" cy="197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Правильне харчування для здоров'я: поради закарпатського гастроентеролога">
            <a:extLst>
              <a:ext uri="{FF2B5EF4-FFF2-40B4-BE49-F238E27FC236}">
                <a16:creationId xmlns:a16="http://schemas.microsoft.com/office/drawing/2014/main" id="{B484E207-F52B-44D2-A904-5A076B20D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7" t="406" r="395" b="-406"/>
          <a:stretch/>
        </p:blipFill>
        <p:spPr bwMode="auto">
          <a:xfrm>
            <a:off x="7528828" y="1335335"/>
            <a:ext cx="1527575" cy="197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cionalne harchuvannya 2">
            <a:extLst>
              <a:ext uri="{FF2B5EF4-FFF2-40B4-BE49-F238E27FC236}">
                <a16:creationId xmlns:a16="http://schemas.microsoft.com/office/drawing/2014/main" id="{32E8EAD2-39C1-4574-A30A-640004329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7893" b="67713"/>
          <a:stretch/>
        </p:blipFill>
        <p:spPr bwMode="auto">
          <a:xfrm>
            <a:off x="58726" y="5509214"/>
            <a:ext cx="3043375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18A484-8B10-4CD7-A0A9-E61CF4FD15D6}"/>
              </a:ext>
            </a:extLst>
          </p:cNvPr>
          <p:cNvSpPr/>
          <p:nvPr/>
        </p:nvSpPr>
        <p:spPr>
          <a:xfrm>
            <a:off x="122911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603113-579B-46BA-AEBE-8BA452296C43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6775766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Харчовий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раціон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38E123-C28D-489E-8C5E-3917CA41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" y="1240804"/>
            <a:ext cx="9028959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18A484-8B10-4CD7-A0A9-E61CF4FD15D6}"/>
              </a:ext>
            </a:extLst>
          </p:cNvPr>
          <p:cNvSpPr/>
          <p:nvPr/>
        </p:nvSpPr>
        <p:spPr>
          <a:xfrm>
            <a:off x="122911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603113-579B-46BA-AEBE-8BA452296C43}"/>
              </a:ext>
            </a:extLst>
          </p:cNvPr>
          <p:cNvSpPr txBox="1">
            <a:spLocks/>
          </p:cNvSpPr>
          <p:nvPr/>
        </p:nvSpPr>
        <p:spPr>
          <a:xfrm>
            <a:off x="122911" y="386473"/>
            <a:ext cx="5466541" cy="4502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3300" dirty="0" err="1">
                <a:latin typeface="+mn-lt"/>
                <a:cs typeface="Times New Roman" panose="02020603050405020304" pitchFamily="18" charset="0"/>
              </a:rPr>
              <a:t>Енергетичний</a:t>
            </a:r>
            <a:r>
              <a:rPr lang="ru-RU" sz="3300" dirty="0">
                <a:latin typeface="+mn-lt"/>
                <a:cs typeface="Times New Roman" panose="02020603050405020304" pitchFamily="18" charset="0"/>
              </a:rPr>
              <a:t> баланс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A2ABD79-6891-4883-9AF4-9B3F2FA72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8" b="843"/>
          <a:stretch/>
        </p:blipFill>
        <p:spPr bwMode="auto">
          <a:xfrm>
            <a:off x="-3002" y="1242578"/>
            <a:ext cx="2846810" cy="2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8EE20A9-8228-4A8E-B7A6-529A53D28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6" t="193" r="-218" b="1862"/>
          <a:stretch/>
        </p:blipFill>
        <p:spPr bwMode="auto">
          <a:xfrm>
            <a:off x="6444208" y="1242906"/>
            <a:ext cx="2699790" cy="29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448F91F-3611-4F1A-AA81-414AB9304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 b="1022"/>
          <a:stretch/>
        </p:blipFill>
        <p:spPr bwMode="auto">
          <a:xfrm>
            <a:off x="2157376" y="3014069"/>
            <a:ext cx="4973265" cy="345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CC7FBF-4BD0-4B01-9969-146FA843C16E}"/>
              </a:ext>
            </a:extLst>
          </p:cNvPr>
          <p:cNvSpPr/>
          <p:nvPr/>
        </p:nvSpPr>
        <p:spPr>
          <a:xfrm>
            <a:off x="2843808" y="1628800"/>
            <a:ext cx="360039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808000"/>
                </a:solidFill>
              </a:rPr>
              <a:t>- </a:t>
            </a:r>
            <a:r>
              <a:rPr lang="ru-RU" sz="1700" b="1" i="1" dirty="0" err="1">
                <a:solidFill>
                  <a:srgbClr val="808000"/>
                </a:solidFill>
              </a:rPr>
              <a:t>це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співвідношення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енергії</a:t>
            </a:r>
            <a:r>
              <a:rPr lang="ru-RU" sz="1700" b="1" i="1" dirty="0">
                <a:solidFill>
                  <a:srgbClr val="808000"/>
                </a:solidFill>
              </a:rPr>
              <a:t>, </a:t>
            </a:r>
            <a:r>
              <a:rPr lang="ru-RU" sz="1700" b="1" i="1" dirty="0" err="1">
                <a:solidFill>
                  <a:srgbClr val="808000"/>
                </a:solidFill>
              </a:rPr>
              <a:t>що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надходить</a:t>
            </a:r>
            <a:r>
              <a:rPr lang="ru-RU" sz="1700" b="1" i="1" dirty="0">
                <a:solidFill>
                  <a:srgbClr val="808000"/>
                </a:solidFill>
              </a:rPr>
              <a:t> до </a:t>
            </a:r>
            <a:r>
              <a:rPr lang="ru-RU" sz="1700" b="1" i="1" dirty="0" err="1">
                <a:solidFill>
                  <a:srgbClr val="808000"/>
                </a:solidFill>
              </a:rPr>
              <a:t>організму</a:t>
            </a:r>
            <a:r>
              <a:rPr lang="ru-RU" sz="1700" b="1" i="1" dirty="0">
                <a:solidFill>
                  <a:srgbClr val="808000"/>
                </a:solidFill>
              </a:rPr>
              <a:t> з </a:t>
            </a:r>
            <a:r>
              <a:rPr lang="ru-RU" sz="1700" b="1" i="1" dirty="0" err="1">
                <a:solidFill>
                  <a:srgbClr val="808000"/>
                </a:solidFill>
              </a:rPr>
              <a:t>їжею</a:t>
            </a:r>
            <a:r>
              <a:rPr lang="ru-RU" sz="1700" b="1" i="1" dirty="0">
                <a:solidFill>
                  <a:srgbClr val="808000"/>
                </a:solidFill>
              </a:rPr>
              <a:t>, та </a:t>
            </a:r>
            <a:r>
              <a:rPr lang="ru-RU" sz="1700" b="1" i="1" dirty="0" err="1">
                <a:solidFill>
                  <a:srgbClr val="808000"/>
                </a:solidFill>
              </a:rPr>
              <a:t>енергії</a:t>
            </a:r>
            <a:r>
              <a:rPr lang="ru-RU" sz="1700" b="1" i="1" dirty="0">
                <a:solidFill>
                  <a:srgbClr val="808000"/>
                </a:solidFill>
              </a:rPr>
              <a:t>, </a:t>
            </a:r>
            <a:r>
              <a:rPr lang="ru-RU" sz="1700" b="1" i="1" dirty="0" err="1">
                <a:solidFill>
                  <a:srgbClr val="808000"/>
                </a:solidFill>
              </a:rPr>
              <a:t>що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витрачається</a:t>
            </a:r>
            <a:r>
              <a:rPr lang="ru-RU" sz="1700" b="1" i="1" dirty="0">
                <a:solidFill>
                  <a:srgbClr val="808000"/>
                </a:solidFill>
              </a:rPr>
              <a:t> в </a:t>
            </a:r>
            <a:r>
              <a:rPr lang="ru-RU" sz="1700" b="1" i="1" dirty="0" err="1">
                <a:solidFill>
                  <a:srgbClr val="808000"/>
                </a:solidFill>
              </a:rPr>
              <a:t>процесі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життєдіяльності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  <a:r>
              <a:rPr lang="ru-RU" sz="1700" b="1" i="1" dirty="0" err="1">
                <a:solidFill>
                  <a:srgbClr val="808000"/>
                </a:solidFill>
              </a:rPr>
              <a:t>організму</a:t>
            </a:r>
            <a:r>
              <a:rPr lang="ru-RU" sz="1700" b="1" i="1" dirty="0">
                <a:solidFill>
                  <a:srgbClr val="808000"/>
                </a:solidFill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ED1584-51A1-48B1-A92B-2D56EA0CD39A}"/>
              </a:ext>
            </a:extLst>
          </p:cNvPr>
          <p:cNvSpPr/>
          <p:nvPr/>
        </p:nvSpPr>
        <p:spPr>
          <a:xfrm>
            <a:off x="2843809" y="1196752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</a:t>
            </a:r>
            <a:r>
              <a:rPr lang="ru-RU" sz="2300" b="1" i="1" dirty="0">
                <a:solidFill>
                  <a:srgbClr val="808000"/>
                </a:solidFill>
              </a:rPr>
              <a:t> </a:t>
            </a:r>
            <a:endParaRPr lang="ru-RU" sz="2300" dirty="0"/>
          </a:p>
        </p:txBody>
      </p:sp>
      <p:pic>
        <p:nvPicPr>
          <p:cNvPr id="6164" name="Picture 20" descr="Поделки из овощей для детского сада своими руками, идеи с фото">
            <a:extLst>
              <a:ext uri="{FF2B5EF4-FFF2-40B4-BE49-F238E27FC236}">
                <a16:creationId xmlns:a16="http://schemas.microsoft.com/office/drawing/2014/main" id="{7349719D-C7A8-4C5C-912C-C17E683B5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479" b="96639" l="74571" r="95286">
                        <a14:foregroundMark x1="85286" y1="47689" x2="87286" y2="58824"/>
                        <a14:foregroundMark x1="87286" y1="58824" x2="84000" y2="68487"/>
                        <a14:foregroundMark x1="84000" y1="68487" x2="85000" y2="75420"/>
                        <a14:foregroundMark x1="74286" y1="82143" x2="85571" y2="96639"/>
                        <a14:foregroundMark x1="85571" y1="96639" x2="85857" y2="96639"/>
                        <a14:foregroundMark x1="95286" y1="78361" x2="95286" y2="81303"/>
                        <a14:foregroundMark x1="82714" y1="62815" x2="89143" y2="62815"/>
                        <a14:foregroundMark x1="85857" y1="71849" x2="85286" y2="72059"/>
                        <a14:foregroundMark x1="83000" y1="64916" x2="83000" y2="64916"/>
                        <a14:foregroundMark x1="87714" y1="62395" x2="87714" y2="62395"/>
                        <a14:foregroundMark x1="87714" y1="65126" x2="87714" y2="65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25" t="42346" r="2737" b="479"/>
          <a:stretch/>
        </p:blipFill>
        <p:spPr bwMode="auto">
          <a:xfrm>
            <a:off x="7138975" y="3789040"/>
            <a:ext cx="16560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Поделки из овощей для детского сада">
            <a:extLst>
              <a:ext uri="{FF2B5EF4-FFF2-40B4-BE49-F238E27FC236}">
                <a16:creationId xmlns:a16="http://schemas.microsoft.com/office/drawing/2014/main" id="{E1601913-87A0-41A8-8F75-90E677A30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t="36769" r="27154" b="766"/>
          <a:stretch/>
        </p:blipFill>
        <p:spPr bwMode="auto">
          <a:xfrm>
            <a:off x="280418" y="3549209"/>
            <a:ext cx="1664380" cy="283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17437"/>
      </p:ext>
    </p:extLst>
  </p:cSld>
  <p:clrMapOvr>
    <a:masterClrMapping/>
  </p:clrMapOvr>
</p:sld>
</file>

<file path=ppt/theme/theme1.xml><?xml version="1.0" encoding="utf-8"?>
<a:theme xmlns:a="http://schemas.openxmlformats.org/drawingml/2006/main" name="Okr_sreda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Okr_sredaani</Template>
  <TotalTime>3649</TotalTime>
  <Words>320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Okr_sredaani</vt:lpstr>
      <vt:lpstr>РАЦІОНАЛЬНЕ ХАРЧУВАННЯ – ОСНОВА НОРМАЛЬНОГО ОБМІНУ РЕЧОВИН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 раціонального харчування - збалансованість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Біологічна освіта в контексті Нової Української школи</dc:title>
  <dc:subject>Øàáëîí äëÿ ïðåçåíòàöèé</dc:subject>
  <dc:creator>Ольга</dc:creator>
  <dc:description>Ïðåçåíòàöèè è øàáëîíû PowerPoint ïî ãåîãðàôèè è ýêîëîãèè http://pptgeo.3dn.ru/</dc:description>
  <cp:lastModifiedBy>Пользователь</cp:lastModifiedBy>
  <cp:revision>584</cp:revision>
  <dcterms:created xsi:type="dcterms:W3CDTF">2018-08-26T12:56:53Z</dcterms:created>
  <dcterms:modified xsi:type="dcterms:W3CDTF">2020-12-29T19:20:37Z</dcterms:modified>
</cp:coreProperties>
</file>