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967" r:id="rId2"/>
    <p:sldId id="968" r:id="rId3"/>
    <p:sldId id="969" r:id="rId4"/>
    <p:sldId id="970" r:id="rId5"/>
    <p:sldId id="971" r:id="rId6"/>
    <p:sldId id="953" r:id="rId7"/>
    <p:sldId id="940" r:id="rId8"/>
    <p:sldId id="972" r:id="rId9"/>
    <p:sldId id="973" r:id="rId10"/>
    <p:sldId id="974" r:id="rId11"/>
    <p:sldId id="952" r:id="rId12"/>
    <p:sldId id="942" r:id="rId13"/>
    <p:sldId id="941" r:id="rId14"/>
    <p:sldId id="963" r:id="rId15"/>
    <p:sldId id="839" r:id="rId16"/>
    <p:sldId id="907" r:id="rId17"/>
    <p:sldId id="948" r:id="rId18"/>
    <p:sldId id="949" r:id="rId19"/>
    <p:sldId id="96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>
      <p:ext uri="{19B8F6BF-5375-455C-9EA6-DF929625EA0E}">
        <p15:presenceInfo xmlns:p15="http://schemas.microsoft.com/office/powerpoint/2012/main" userId="c59f40493c0fa5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441"/>
    <a:srgbClr val="295FFF"/>
    <a:srgbClr val="FFFF00"/>
    <a:srgbClr val="709E32"/>
    <a:srgbClr val="002060"/>
    <a:srgbClr val="2F3242"/>
    <a:srgbClr val="1694E9"/>
    <a:srgbClr val="00000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ітлий стиль 1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ітлий стиль 3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ітлий стиль 2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1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1211590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2424"/>
          <a:stretch/>
        </p:blipFill>
        <p:spPr>
          <a:xfrm>
            <a:off x="3553429" y="1157303"/>
            <a:ext cx="5634745" cy="370253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3812" y="490840"/>
            <a:ext cx="8208196" cy="50389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рахунок. Гра «Листопад»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41806" l="0" r="26064">
                        <a14:foregroundMark x1="7447" y1="2917" x2="9176" y2="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23" b="58505"/>
          <a:stretch/>
        </p:blipFill>
        <p:spPr bwMode="auto">
          <a:xfrm rot="20520593">
            <a:off x="527463" y="1200750"/>
            <a:ext cx="2408899" cy="362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99583" l="54787" r="97872">
                        <a14:foregroundMark x1="83112" y1="89583" x2="84840" y2="90694"/>
                        <a14:foregroundMark x1="86835" y1="91944" x2="90691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1" t="63108"/>
          <a:stretch/>
        </p:blipFill>
        <p:spPr bwMode="auto">
          <a:xfrm rot="15156155">
            <a:off x="8382170" y="1501826"/>
            <a:ext cx="3820338" cy="29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84306" l="42154" r="65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78" t="32504" r="33851" b="16889"/>
          <a:stretch/>
        </p:blipFill>
        <p:spPr bwMode="auto">
          <a:xfrm rot="14233745">
            <a:off x="2520959" y="3102041"/>
            <a:ext cx="2225705" cy="44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78" b="69444" l="696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41" t="28828" b="31172"/>
          <a:stretch/>
        </p:blipFill>
        <p:spPr bwMode="auto">
          <a:xfrm rot="19284443">
            <a:off x="7051992" y="3584139"/>
            <a:ext cx="3298610" cy="37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1860" y="2354245"/>
            <a:ext cx="4368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uk-UA" sz="66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00 + 80 + 5</a:t>
            </a:r>
            <a:endParaRPr lang="ru-RU" sz="66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7893" y="2304687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753" y="4804622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53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05680" y="4994218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90576" y="2420488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0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2592" y="469687"/>
            <a:ext cx="8442254" cy="39974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Знайди </a:t>
            </a:r>
            <a:r>
              <a:rPr lang="ru-RU" sz="2000" b="1" dirty="0" err="1">
                <a:solidFill>
                  <a:schemeClr val="bg1"/>
                </a:solidFill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виразів</a:t>
            </a:r>
            <a:r>
              <a:rPr lang="ru-RU" sz="2000" b="1" dirty="0">
                <a:solidFill>
                  <a:schemeClr val="bg1"/>
                </a:solidFill>
              </a:rPr>
              <a:t>..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573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286963" y="1123380"/>
            <a:ext cx="3872139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80 + 1</a:t>
            </a:r>
          </a:p>
        </p:txBody>
      </p:sp>
      <p:sp>
        <p:nvSpPr>
          <p:cNvPr id="14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286963" y="2252427"/>
            <a:ext cx="3872139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800 + 1 </a:t>
            </a:r>
          </a:p>
        </p:txBody>
      </p:sp>
      <p:sp>
        <p:nvSpPr>
          <p:cNvPr id="18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200286" y="4510521"/>
            <a:ext cx="3872139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600 + 3</a:t>
            </a:r>
          </a:p>
        </p:txBody>
      </p:sp>
      <p:sp>
        <p:nvSpPr>
          <p:cNvPr id="19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286963" y="3381474"/>
            <a:ext cx="3872139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600 + 30</a:t>
            </a: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5" y="1151969"/>
            <a:ext cx="2105367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400" b="1" dirty="0"/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6" y="2280613"/>
            <a:ext cx="2105366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400" b="1" dirty="0"/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5" y="3369858"/>
            <a:ext cx="2105366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400" b="1" dirty="0"/>
          </a:p>
        </p:txBody>
      </p:sp>
      <p:sp>
        <p:nvSpPr>
          <p:cNvPr id="23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5" y="4556743"/>
            <a:ext cx="2055360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1" y="1183541"/>
            <a:ext cx="4037761" cy="40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102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FB5143A-1BD3-402A-9E2A-DA6B9B1783C8}"/>
              </a:ext>
            </a:extLst>
          </p:cNvPr>
          <p:cNvSpPr/>
          <p:nvPr/>
        </p:nvSpPr>
        <p:spPr>
          <a:xfrm>
            <a:off x="0" y="454048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err="1">
                <a:solidFill>
                  <a:schemeClr val="bg1"/>
                </a:solidFill>
              </a:rPr>
              <a:t>Підручник.Вирази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  <a:endParaRPr lang="ru-RU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574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80636" y="400591"/>
            <a:ext cx="8732066" cy="46674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Знайди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виразів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05" y="1365346"/>
            <a:ext cx="10284843" cy="54807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30383" y="-510181"/>
            <a:ext cx="421206" cy="2765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32129" y="-534080"/>
            <a:ext cx="302864" cy="27288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8358" y="-552772"/>
            <a:ext cx="312609" cy="28166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10931" y="2556435"/>
            <a:ext cx="312609" cy="28166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000889" y="2565256"/>
            <a:ext cx="312609" cy="281666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20438" y="3281269"/>
            <a:ext cx="312609" cy="281666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22179" y="3164734"/>
            <a:ext cx="455016" cy="56766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186145" y="2434222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14611" y="3137833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68389" y="2480042"/>
            <a:ext cx="420821" cy="53459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0708" y="1279205"/>
            <a:ext cx="2694666" cy="15424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06" y="4791872"/>
            <a:ext cx="6123034" cy="2163367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47193" y="2423739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57636" y="2425861"/>
            <a:ext cx="455016" cy="56766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30289" y="2446086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536258" y="1758682"/>
            <a:ext cx="420821" cy="53459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888552" y="1722133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139625" y="3161668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635727" y="3161463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031356" y="3291502"/>
            <a:ext cx="312609" cy="281666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461892" y="3322908"/>
            <a:ext cx="421206" cy="27650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166104" y="1724268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504106" y="2565215"/>
            <a:ext cx="302864" cy="2728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1249" y="2325225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:</a:t>
            </a:r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11320" y="3164733"/>
            <a:ext cx="455016" cy="56766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480968" y="3002819"/>
            <a:ext cx="322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30250" y="3156246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3201125" y="3275764"/>
            <a:ext cx="302864" cy="272886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546525" y="3164732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828552" y="2433704"/>
            <a:ext cx="455016" cy="5676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1760" y="2337793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7133" y="239346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584215" y="2447161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887614" y="2450648"/>
            <a:ext cx="455016" cy="567661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8270990" y="2331910"/>
            <a:ext cx="322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597724" y="2450648"/>
            <a:ext cx="455016" cy="5676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22492" y="2416659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780002" y="3146184"/>
            <a:ext cx="455016" cy="567661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8279004" y="3050872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5200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2592" y="469687"/>
            <a:ext cx="8442254" cy="66061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На </a:t>
            </a:r>
            <a:r>
              <a:rPr lang="ru-RU" sz="2000" b="1" dirty="0" err="1">
                <a:solidFill>
                  <a:schemeClr val="bg1"/>
                </a:solidFill>
              </a:rPr>
              <a:t>картках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стоять у ящиках, </a:t>
            </a:r>
            <a:r>
              <a:rPr lang="ru-RU" sz="2000" b="1" dirty="0" err="1">
                <a:solidFill>
                  <a:schemeClr val="bg1"/>
                </a:solidFill>
              </a:rPr>
              <a:t>записані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розрядні</a:t>
            </a:r>
            <a:r>
              <a:rPr lang="ru-RU" sz="2000" b="1" dirty="0">
                <a:solidFill>
                  <a:schemeClr val="bg1"/>
                </a:solidFill>
              </a:rPr>
              <a:t> числа — </a:t>
            </a:r>
            <a:r>
              <a:rPr lang="ru-RU" sz="2000" b="1" dirty="0" err="1">
                <a:solidFill>
                  <a:schemeClr val="bg1"/>
                </a:solidFill>
              </a:rPr>
              <a:t>сотні</a:t>
            </a:r>
            <a:r>
              <a:rPr lang="ru-RU" sz="2000" b="1" dirty="0">
                <a:solidFill>
                  <a:schemeClr val="bg1"/>
                </a:solidFill>
              </a:rPr>
              <a:t>, десятки, </a:t>
            </a:r>
            <a:r>
              <a:rPr lang="ru-RU" sz="2000" b="1" dirty="0" err="1">
                <a:solidFill>
                  <a:schemeClr val="bg1"/>
                </a:solidFill>
              </a:rPr>
              <a:t>одиниці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575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68" y="1752600"/>
            <a:ext cx="8641689" cy="2254353"/>
          </a:xfrm>
          <a:prstGeom prst="rect">
            <a:avLst/>
          </a:prstGeom>
        </p:spPr>
      </p:pic>
      <p:sp>
        <p:nvSpPr>
          <p:cNvPr id="14" name="Скругленный прямоугольник 18"/>
          <p:cNvSpPr/>
          <p:nvPr/>
        </p:nvSpPr>
        <p:spPr>
          <a:xfrm>
            <a:off x="2253768" y="4764816"/>
            <a:ext cx="8846032" cy="1654843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err="1">
                <a:ln>
                  <a:solidFill>
                    <a:sysClr val="windowText" lastClr="000000"/>
                  </a:solidFill>
                </a:ln>
              </a:rPr>
              <a:t>Який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4000" b="1" dirty="0" err="1">
                <a:ln>
                  <a:solidFill>
                    <a:sysClr val="windowText" lastClr="000000"/>
                  </a:solidFill>
                </a:ln>
              </a:rPr>
              <a:t>колір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4000" b="1" dirty="0" err="1">
                <a:ln>
                  <a:solidFill>
                    <a:sysClr val="windowText" lastClr="000000"/>
                  </a:solidFill>
                </a:ln>
              </a:rPr>
              <a:t>картки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4000" b="1" dirty="0" err="1">
                <a:ln>
                  <a:solidFill>
                    <a:sysClr val="windowText" lastClr="000000"/>
                  </a:solidFill>
                </a:ln>
              </a:rPr>
              <a:t>позначає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4000" b="1" dirty="0" err="1">
                <a:ln>
                  <a:solidFill>
                    <a:sysClr val="windowText" lastClr="000000"/>
                  </a:solidFill>
                </a:ln>
              </a:rPr>
              <a:t>розряд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4000" b="1" dirty="0" err="1">
                <a:ln>
                  <a:solidFill>
                    <a:sysClr val="windowText" lastClr="000000"/>
                  </a:solidFill>
                </a:ln>
              </a:rPr>
              <a:t>сотень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</a:rPr>
              <a:t>? </a:t>
            </a:r>
            <a:r>
              <a:rPr lang="ru-RU" sz="4000" b="1" dirty="0" err="1">
                <a:ln>
                  <a:solidFill>
                    <a:sysClr val="windowText" lastClr="000000"/>
                  </a:solidFill>
                </a:ln>
              </a:rPr>
              <a:t>розряд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4000" b="1" dirty="0" err="1">
                <a:ln>
                  <a:solidFill>
                    <a:sysClr val="windowText" lastClr="000000"/>
                  </a:solidFill>
                </a:ln>
              </a:rPr>
              <a:t>десятків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</a:rPr>
              <a:t>? </a:t>
            </a:r>
            <a:r>
              <a:rPr lang="ru-RU" sz="4000" b="1" dirty="0" err="1">
                <a:ln>
                  <a:solidFill>
                    <a:sysClr val="windowText" lastClr="000000"/>
                  </a:solidFill>
                </a:ln>
              </a:rPr>
              <a:t>розряд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4000" b="1" dirty="0" err="1">
                <a:ln>
                  <a:solidFill>
                    <a:sysClr val="windowText" lastClr="000000"/>
                  </a:solidFill>
                </a:ln>
              </a:rPr>
              <a:t>одиниць</a:t>
            </a:r>
            <a:r>
              <a:rPr lang="ru-RU" sz="4000" b="1" dirty="0">
                <a:ln>
                  <a:solidFill>
                    <a:sysClr val="windowText" lastClr="000000"/>
                  </a:solidFill>
                </a:ln>
              </a:rPr>
              <a:t>?</a:t>
            </a:r>
            <a:endParaRPr lang="uk-UA" sz="4000" b="1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273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575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Скругленный прямоугольник 18"/>
          <p:cNvSpPr/>
          <p:nvPr/>
        </p:nvSpPr>
        <p:spPr>
          <a:xfrm>
            <a:off x="3632200" y="562640"/>
            <a:ext cx="8242130" cy="1562100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ln>
                  <a:solidFill>
                    <a:sysClr val="windowText" lastClr="000000"/>
                  </a:solidFill>
                </a:ln>
              </a:rPr>
              <a:t>Кожна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</a:rPr>
              <a:t>дитина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</a:rPr>
              <a:t> взяла три будь-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</a:rPr>
              <a:t>які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</a:rPr>
              <a:t>картки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</a:rPr>
              <a:t>.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</a:rPr>
              <a:t>Розглянь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</a:rPr>
              <a:t>малюнки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</a:rPr>
              <a:t> й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</a:rPr>
              <a:t>визнач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</a:rPr>
              <a:t>, яке число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</a:rPr>
              <a:t>утворилось</a:t>
            </a:r>
            <a:endParaRPr lang="ru-RU" sz="2800" b="1" dirty="0">
              <a:ln>
                <a:solidFill>
                  <a:sysClr val="windowText" lastClr="000000"/>
                </a:solidFill>
              </a:ln>
            </a:endParaRPr>
          </a:p>
          <a:p>
            <a:pPr algn="ctr"/>
            <a:r>
              <a:rPr lang="ru-RU" sz="2800" b="1" dirty="0">
                <a:ln>
                  <a:solidFill>
                    <a:sysClr val="windowText" lastClr="000000"/>
                  </a:solidFill>
                </a:ln>
              </a:rPr>
              <a:t>у кожного. Запиши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</a:rPr>
              <a:t>ці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</a:rPr>
              <a:t> числа.</a:t>
            </a:r>
            <a:endParaRPr lang="uk-UA" sz="28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68" y="2749393"/>
            <a:ext cx="2457793" cy="22482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3111" y="5140221"/>
            <a:ext cx="14863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Ілона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4869829" y="3327400"/>
            <a:ext cx="1619871" cy="12474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/>
              <a:t>3 с.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6883401" y="3327400"/>
            <a:ext cx="1534886" cy="12474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/>
              <a:t>7од.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9029700" y="3327400"/>
            <a:ext cx="1447800" cy="1247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/>
              <a:t>5од.</a:t>
            </a:r>
          </a:p>
        </p:txBody>
      </p:sp>
    </p:spTree>
    <p:extLst>
      <p:ext uri="{BB962C8B-B14F-4D97-AF65-F5344CB8AC3E}">
        <p14:creationId xmlns:p14="http://schemas.microsoft.com/office/powerpoint/2010/main" val="27011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102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FB5143A-1BD3-402A-9E2A-DA6B9B1783C8}"/>
              </a:ext>
            </a:extLst>
          </p:cNvPr>
          <p:cNvSpPr/>
          <p:nvPr/>
        </p:nvSpPr>
        <p:spPr>
          <a:xfrm>
            <a:off x="0" y="454048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Завдання.</a:t>
            </a:r>
            <a:endParaRPr lang="ru-RU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575</a:t>
            </a:r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80636" y="400591"/>
            <a:ext cx="8732066" cy="46674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05" y="1365346"/>
            <a:ext cx="10284843" cy="54807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30383" y="-510181"/>
            <a:ext cx="421206" cy="2765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32129" y="-534080"/>
            <a:ext cx="302864" cy="27288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8358" y="-552772"/>
            <a:ext cx="312609" cy="2816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06" y="4791872"/>
            <a:ext cx="6123034" cy="2163367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166104" y="1724268"/>
            <a:ext cx="455016" cy="567661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531507" y="1721563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897572" y="1715149"/>
            <a:ext cx="455016" cy="56766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18" y="1237947"/>
            <a:ext cx="3544232" cy="14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FB5143A-1BD3-402A-9E2A-DA6B9B1783C8}"/>
              </a:ext>
            </a:extLst>
          </p:cNvPr>
          <p:cNvSpPr/>
          <p:nvPr/>
        </p:nvSpPr>
        <p:spPr>
          <a:xfrm>
            <a:off x="0" y="454048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576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Розв’яжи</a:t>
            </a:r>
            <a:r>
              <a:rPr lang="ru-RU" b="1" dirty="0">
                <a:solidFill>
                  <a:schemeClr val="bg1"/>
                </a:solidFill>
              </a:rPr>
              <a:t> задачу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91164" y="1053145"/>
            <a:ext cx="8340644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F3242"/>
            </a:solidFill>
            <a:prstDash val="lg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Перший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робітник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виготовляє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12 деталей</a:t>
            </a:r>
          </a:p>
          <a:p>
            <a:pPr algn="ctr"/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3 год, а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другий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за 4 год.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них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виготовляє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більше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деталей за 1 год? На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скільки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деталей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більше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2" y="1888761"/>
            <a:ext cx="2301785" cy="2513664"/>
          </a:xfrm>
          <a:prstGeom prst="rect">
            <a:avLst/>
          </a:prstGeom>
        </p:spPr>
      </p:pic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78" y="3361469"/>
            <a:ext cx="2646136" cy="346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7068" y="514219"/>
            <a:ext cx="8732066" cy="52752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язання.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450" y="1271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7336" y="3051870"/>
            <a:ext cx="148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378800" y="1265270"/>
            <a:ext cx="10279312" cy="5483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70" y="1185164"/>
            <a:ext cx="2745998" cy="13813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119" y="4138349"/>
            <a:ext cx="2987299" cy="1170533"/>
          </a:xfrm>
          <a:prstGeom prst="rect">
            <a:avLst/>
          </a:prstGeom>
        </p:spPr>
      </p:pic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id="{3CBB7EB3-DB6B-4015-90B9-1762171240E2}"/>
              </a:ext>
            </a:extLst>
          </p:cNvPr>
          <p:cNvSpPr/>
          <p:nvPr/>
        </p:nvSpPr>
        <p:spPr>
          <a:xfrm>
            <a:off x="12158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id="{18B3D73D-04D8-4CD7-98AC-CDE21A03B845}"/>
              </a:ext>
            </a:extLst>
          </p:cNvPr>
          <p:cNvSpPr/>
          <p:nvPr/>
        </p:nvSpPr>
        <p:spPr>
          <a:xfrm>
            <a:off x="28303" y="460754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576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9748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32039" y="438033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0069" y="475738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2039" y="-634973"/>
            <a:ext cx="457240" cy="5730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30383" y="-510181"/>
            <a:ext cx="421206" cy="27650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32129" y="-534080"/>
            <a:ext cx="302864" cy="272886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6773" y="1493988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738818" y="2470961"/>
            <a:ext cx="312609" cy="281666"/>
          </a:xfrm>
          <a:prstGeom prst="rect">
            <a:avLst/>
          </a:prstGeom>
        </p:spPr>
      </p:pic>
      <p:sp>
        <p:nvSpPr>
          <p:cNvPr id="19" name="Прямокутник 18"/>
          <p:cNvSpPr/>
          <p:nvPr/>
        </p:nvSpPr>
        <p:spPr>
          <a:xfrm>
            <a:off x="4320287" y="2337459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(д.)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01056" y="2298702"/>
            <a:ext cx="836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годину виготовляє перший робітник.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2301" y="2204918"/>
            <a:ext cx="32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: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339004" y="2336072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882783" y="-357781"/>
            <a:ext cx="421206" cy="27650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34565" y="3027182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678547" y="3181121"/>
            <a:ext cx="312609" cy="2816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45148" y="2345143"/>
            <a:ext cx="455016" cy="567661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4246437" y="3061664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(д.)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73548" y="4525619"/>
            <a:ext cx="815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деталь більше виготовляє перший робітник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025202" y="1612220"/>
            <a:ext cx="455016" cy="56766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371939" y="1636313"/>
            <a:ext cx="420821" cy="5345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718680" y="1622424"/>
            <a:ext cx="455016" cy="5676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67985" y="2328618"/>
            <a:ext cx="455016" cy="567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6311" y="2298208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585251" y="2326481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008143" y="2328618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818803" y="3016851"/>
            <a:ext cx="455016" cy="56766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2076614" y="2985970"/>
            <a:ext cx="685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09809" y="3039139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551205" y="3045551"/>
            <a:ext cx="455016" cy="567661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2915509" y="2886957"/>
            <a:ext cx="322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259080" y="3062074"/>
            <a:ext cx="455016" cy="567661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895134" y="3029428"/>
            <a:ext cx="836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годину виготовляє другий робітник.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867287" y="3767242"/>
            <a:ext cx="455016" cy="567661"/>
          </a:xfrm>
          <a:prstGeom prst="rect">
            <a:avLst/>
          </a:prstGeom>
        </p:spPr>
      </p:pic>
      <p:sp>
        <p:nvSpPr>
          <p:cNvPr id="20" name="Прямокутник 19"/>
          <p:cNvSpPr/>
          <p:nvPr/>
        </p:nvSpPr>
        <p:spPr>
          <a:xfrm>
            <a:off x="2102105" y="3729655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191819" y="3795528"/>
            <a:ext cx="455016" cy="56766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578951" y="3914630"/>
            <a:ext cx="302864" cy="27288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963657" y="3759291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337446" y="3881034"/>
            <a:ext cx="312609" cy="28166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86711" y="3782145"/>
            <a:ext cx="455016" cy="567661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3966774" y="3719863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(д.)</a:t>
            </a:r>
          </a:p>
        </p:txBody>
      </p:sp>
    </p:spTree>
    <p:extLst>
      <p:ext uri="{BB962C8B-B14F-4D97-AF65-F5344CB8AC3E}">
        <p14:creationId xmlns:p14="http://schemas.microsoft.com/office/powerpoint/2010/main" val="690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7" grpId="0"/>
      <p:bldP spid="6" grpId="0"/>
      <p:bldP spid="13" grpId="0"/>
      <p:bldP spid="65" grpId="0"/>
      <p:bldP spid="10" grpId="0"/>
      <p:bldP spid="15" grpId="0"/>
      <p:bldP spid="16" grpId="0"/>
      <p:bldP spid="76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6ACFC55A-3855-4980-AF00-D1F5ED6E223B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FB5143A-1BD3-402A-9E2A-DA6B9B1783C8}"/>
              </a:ext>
            </a:extLst>
          </p:cNvPr>
          <p:cNvSpPr/>
          <p:nvPr/>
        </p:nvSpPr>
        <p:spPr>
          <a:xfrm>
            <a:off x="0" y="454048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577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Розв’яжи</a:t>
            </a:r>
            <a:r>
              <a:rPr lang="ru-RU" b="1" dirty="0">
                <a:solidFill>
                  <a:schemeClr val="bg1"/>
                </a:solidFill>
              </a:rPr>
              <a:t> задачу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91164" y="1053145"/>
            <a:ext cx="8340644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F3242"/>
            </a:solidFill>
            <a:prstDash val="lg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Один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робітник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виготовляє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1 год 8 деталей, а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інший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— на 3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деталі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більше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Скільки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деталей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виготовляють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два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робітники</a:t>
            </a:r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1 год, </a:t>
            </a:r>
            <a:r>
              <a:rPr lang="ru-RU" sz="3600" b="1" dirty="0" err="1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працюючи</a:t>
            </a:r>
            <a:endParaRPr lang="ru-RU" sz="3600" b="1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разом?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2" y="1888761"/>
            <a:ext cx="2301785" cy="2513664"/>
          </a:xfrm>
          <a:prstGeom prst="rect">
            <a:avLst/>
          </a:prstGeom>
        </p:spPr>
      </p:pic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96" y="3943714"/>
            <a:ext cx="5961905" cy="2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7068" y="514219"/>
            <a:ext cx="8732066" cy="52752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язання.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450" y="1271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7336" y="3051870"/>
            <a:ext cx="148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378800" y="1265270"/>
            <a:ext cx="10279312" cy="54832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96" y="1184435"/>
            <a:ext cx="2745998" cy="13813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330" y="3418586"/>
            <a:ext cx="2987299" cy="1170533"/>
          </a:xfrm>
          <a:prstGeom prst="rect">
            <a:avLst/>
          </a:prstGeom>
        </p:spPr>
      </p:pic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id="{3CBB7EB3-DB6B-4015-90B9-1762171240E2}"/>
              </a:ext>
            </a:extLst>
          </p:cNvPr>
          <p:cNvSpPr/>
          <p:nvPr/>
        </p:nvSpPr>
        <p:spPr>
          <a:xfrm>
            <a:off x="12158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:a16="http://schemas.microsoft.com/office/drawing/2014/main" id="{18B3D73D-04D8-4CD7-98AC-CDE21A03B845}"/>
              </a:ext>
            </a:extLst>
          </p:cNvPr>
          <p:cNvSpPr/>
          <p:nvPr/>
        </p:nvSpPr>
        <p:spPr>
          <a:xfrm>
            <a:off x="28303" y="4607549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577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9748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32039" y="438033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5642" y="4572577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2039" y="-634973"/>
            <a:ext cx="457240" cy="57307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30383" y="-510181"/>
            <a:ext cx="421206" cy="27650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32129" y="-534080"/>
            <a:ext cx="302864" cy="272886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6773" y="1493988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40877" y="2333272"/>
            <a:ext cx="455016" cy="567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3547" y="222061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334464" y="2425691"/>
            <a:ext cx="312609" cy="281666"/>
          </a:xfrm>
          <a:prstGeom prst="rect">
            <a:avLst/>
          </a:prstGeom>
        </p:spPr>
      </p:pic>
      <p:sp>
        <p:nvSpPr>
          <p:cNvPr id="19" name="Прямокутник 18"/>
          <p:cNvSpPr/>
          <p:nvPr/>
        </p:nvSpPr>
        <p:spPr>
          <a:xfrm>
            <a:off x="4312890" y="2322555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(д.)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648052" y="1600493"/>
            <a:ext cx="455016" cy="567661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4893116" y="2313312"/>
            <a:ext cx="836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виготовляє другий робітник за1 год.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04" y="4440320"/>
            <a:ext cx="2389076" cy="238907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392702" y="1636019"/>
            <a:ext cx="420821" cy="53459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50169" y="2316810"/>
            <a:ext cx="455016" cy="56766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040802" y="1608544"/>
            <a:ext cx="420821" cy="534599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5735" y="2347742"/>
            <a:ext cx="457240" cy="57307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89749" y="2500231"/>
            <a:ext cx="421206" cy="27650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963657" y="2333272"/>
            <a:ext cx="455016" cy="56766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61829" y="2333272"/>
            <a:ext cx="455016" cy="567661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365356" y="3767810"/>
            <a:ext cx="836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деталей виготовляють два робітники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848641" y="3026605"/>
            <a:ext cx="455016" cy="567661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066304" y="2967335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3345" y="3035183"/>
            <a:ext cx="457240" cy="57307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491966" y="3190167"/>
            <a:ext cx="421206" cy="27650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955980" y="3040596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342628" y="3050302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670740" y="3197360"/>
            <a:ext cx="312609" cy="28166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004671" y="3060715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365356" y="3033732"/>
            <a:ext cx="455016" cy="567661"/>
          </a:xfrm>
          <a:prstGeom prst="rect">
            <a:avLst/>
          </a:prstGeom>
        </p:spPr>
      </p:pic>
      <p:sp>
        <p:nvSpPr>
          <p:cNvPr id="76" name="Прямокутник 75"/>
          <p:cNvSpPr/>
          <p:nvPr/>
        </p:nvSpPr>
        <p:spPr>
          <a:xfrm>
            <a:off x="4650700" y="3009783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(д.)</a:t>
            </a:r>
          </a:p>
        </p:txBody>
      </p:sp>
      <p:sp>
        <p:nvSpPr>
          <p:cNvPr id="77" name="Прямокутник 76"/>
          <p:cNvSpPr/>
          <p:nvPr/>
        </p:nvSpPr>
        <p:spPr>
          <a:xfrm>
            <a:off x="1788744" y="4476648"/>
            <a:ext cx="2197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годину.</a:t>
            </a:r>
          </a:p>
        </p:txBody>
      </p:sp>
    </p:spTree>
    <p:extLst>
      <p:ext uri="{BB962C8B-B14F-4D97-AF65-F5344CB8AC3E}">
        <p14:creationId xmlns:p14="http://schemas.microsoft.com/office/powerpoint/2010/main" val="21087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87" grpId="0"/>
      <p:bldP spid="66" grpId="0"/>
      <p:bldP spid="6" grpId="0"/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0636" y="484217"/>
            <a:ext cx="8697595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i="1" dirty="0">
                <a:solidFill>
                  <a:schemeClr val="bg1">
                    <a:lumMod val="50000"/>
                  </a:schemeClr>
                </a:solidFill>
              </a:rPr>
              <a:t>(для відкриття інтерактивного завдання натисніть на помаранчевий прямокутник)</a:t>
            </a: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258077" y="1299961"/>
            <a:ext cx="11675846" cy="5245217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0925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2424"/>
          <a:stretch/>
        </p:blipFill>
        <p:spPr>
          <a:xfrm>
            <a:off x="3553429" y="1157303"/>
            <a:ext cx="5634745" cy="370253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3812" y="490840"/>
            <a:ext cx="8208196" cy="50389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рахунок. Гра «Листопад»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99583" l="54787" r="97872">
                        <a14:foregroundMark x1="83112" y1="89583" x2="84840" y2="90694"/>
                        <a14:foregroundMark x1="86835" y1="91944" x2="90691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1" t="63108"/>
          <a:stretch/>
        </p:blipFill>
        <p:spPr bwMode="auto">
          <a:xfrm rot="15156155">
            <a:off x="8382170" y="1501826"/>
            <a:ext cx="3820338" cy="29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84306" l="42154" r="65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78" t="32504" r="33851" b="16889"/>
          <a:stretch/>
        </p:blipFill>
        <p:spPr bwMode="auto">
          <a:xfrm rot="14233745">
            <a:off x="2520959" y="3102041"/>
            <a:ext cx="2225705" cy="44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78" b="69444" l="696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41" t="28828" b="31172"/>
          <a:stretch/>
        </p:blipFill>
        <p:spPr bwMode="auto">
          <a:xfrm rot="19284443">
            <a:off x="7051992" y="3584139"/>
            <a:ext cx="3298610" cy="37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4991" y="2255042"/>
            <a:ext cx="43685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uk-UA" sz="66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00 + 80 + 3</a:t>
            </a:r>
            <a:endParaRPr lang="ru-RU" sz="66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753" y="4804622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873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05680" y="4994218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90576" y="2420488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73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41806" l="0" r="26064">
                        <a14:foregroundMark x1="7447" y1="2917" x2="9176" y2="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23" b="58505"/>
          <a:stretch/>
        </p:blipFill>
        <p:spPr bwMode="auto">
          <a:xfrm rot="20520593">
            <a:off x="527463" y="1200750"/>
            <a:ext cx="2408899" cy="362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860519" y="2387950"/>
            <a:ext cx="1742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800</a:t>
            </a:r>
            <a:endParaRPr lang="ru-RU" sz="8000" b="1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5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2424"/>
          <a:stretch/>
        </p:blipFill>
        <p:spPr>
          <a:xfrm>
            <a:off x="3553429" y="1157303"/>
            <a:ext cx="5634745" cy="370253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3812" y="490840"/>
            <a:ext cx="8208196" cy="50389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рахунок. Гра «Листопад»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99583" l="54787" r="97872">
                        <a14:foregroundMark x1="83112" y1="89583" x2="84840" y2="90694"/>
                        <a14:foregroundMark x1="86835" y1="91944" x2="90691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1" t="63108"/>
          <a:stretch/>
        </p:blipFill>
        <p:spPr bwMode="auto">
          <a:xfrm rot="15156155">
            <a:off x="8382170" y="1501826"/>
            <a:ext cx="3820338" cy="29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84306" l="42154" r="65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78" t="32504" r="33851" b="16889"/>
          <a:stretch/>
        </p:blipFill>
        <p:spPr bwMode="auto">
          <a:xfrm rot="14233745">
            <a:off x="2520959" y="3102041"/>
            <a:ext cx="2225705" cy="44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4861" y="2216671"/>
            <a:ext cx="45384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  <a:r>
              <a:rPr lang="uk-UA" sz="72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+70 + 3</a:t>
            </a:r>
            <a:endParaRPr lang="ru-RU" sz="72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753" y="4804622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97</a:t>
            </a:r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90576" y="2420488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93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41806" l="0" r="26064">
                        <a14:foregroundMark x1="7447" y1="2917" x2="9176" y2="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23" b="58505"/>
          <a:stretch/>
        </p:blipFill>
        <p:spPr bwMode="auto">
          <a:xfrm rot="20520593">
            <a:off x="527463" y="1200750"/>
            <a:ext cx="2408899" cy="362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78" b="69444" l="696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41" t="28828" b="31172"/>
          <a:stretch/>
        </p:blipFill>
        <p:spPr bwMode="auto">
          <a:xfrm rot="19284443">
            <a:off x="7051992" y="3584139"/>
            <a:ext cx="3298610" cy="37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767893" y="2222811"/>
            <a:ext cx="1742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873</a:t>
            </a:r>
            <a:endParaRPr lang="ru-RU" sz="8000" b="1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7918953" y="4947859"/>
            <a:ext cx="1742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773</a:t>
            </a:r>
            <a:endParaRPr lang="ru-RU" sz="8000" b="1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73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2424"/>
          <a:stretch/>
        </p:blipFill>
        <p:spPr>
          <a:xfrm>
            <a:off x="3553429" y="1157303"/>
            <a:ext cx="5634745" cy="370253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3812" y="490840"/>
            <a:ext cx="8208196" cy="50389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рахунок. Гра «Листопад»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99583" l="54787" r="97872">
                        <a14:foregroundMark x1="83112" y1="89583" x2="84840" y2="90694"/>
                        <a14:foregroundMark x1="86835" y1="91944" x2="90691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1" t="63108"/>
          <a:stretch/>
        </p:blipFill>
        <p:spPr bwMode="auto">
          <a:xfrm rot="15156155">
            <a:off x="8382170" y="1501826"/>
            <a:ext cx="3820338" cy="29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11203" y="2216671"/>
            <a:ext cx="24657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uk-UA" sz="72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+ 5</a:t>
            </a:r>
            <a:endParaRPr lang="ru-RU" sz="72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90576" y="2420488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" b="41806" l="0" r="26064">
                        <a14:foregroundMark x1="7447" y1="2917" x2="9176" y2="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23" b="58505"/>
          <a:stretch/>
        </p:blipFill>
        <p:spPr bwMode="auto">
          <a:xfrm rot="20520593">
            <a:off x="527463" y="1200750"/>
            <a:ext cx="2408899" cy="362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78" b="69444" l="696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41" t="28828" b="31172"/>
          <a:stretch/>
        </p:blipFill>
        <p:spPr bwMode="auto">
          <a:xfrm rot="19284443">
            <a:off x="7051992" y="3584139"/>
            <a:ext cx="3298610" cy="37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56" b="84306" l="42154" r="65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78" t="32504" r="33851" b="16889"/>
          <a:stretch/>
        </p:blipFill>
        <p:spPr bwMode="auto">
          <a:xfrm rot="14233745">
            <a:off x="2520959" y="3102041"/>
            <a:ext cx="2225705" cy="44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687272" y="4859842"/>
            <a:ext cx="12234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87</a:t>
            </a:r>
            <a:endParaRPr lang="ru-RU" sz="8000" b="1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8406010" y="4962153"/>
            <a:ext cx="12234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83</a:t>
            </a:r>
            <a:endParaRPr lang="ru-RU" sz="8000" b="1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110290" y="2271891"/>
            <a:ext cx="12234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73</a:t>
            </a:r>
            <a:endParaRPr lang="ru-RU" sz="8000" b="1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9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2424"/>
          <a:stretch/>
        </p:blipFill>
        <p:spPr>
          <a:xfrm>
            <a:off x="3553429" y="1157303"/>
            <a:ext cx="5634745" cy="370253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3812" y="490840"/>
            <a:ext cx="8208196" cy="50389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рахунок. Гра «Листопад»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94" b="99583" l="54787" r="97872">
                        <a14:foregroundMark x1="83112" y1="89583" x2="84840" y2="90694"/>
                        <a14:foregroundMark x1="86835" y1="91944" x2="90691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31" t="63108"/>
          <a:stretch/>
        </p:blipFill>
        <p:spPr bwMode="auto">
          <a:xfrm rot="15156155">
            <a:off x="8382170" y="1501826"/>
            <a:ext cx="3820338" cy="29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11203" y="2216671"/>
            <a:ext cx="24657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uk-UA" sz="72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+ 4</a:t>
            </a:r>
            <a:endParaRPr lang="ru-RU" sz="7200" b="1" cap="none" spc="0" dirty="0">
              <a:ln w="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90576" y="2420488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47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72" b="100000" l="0" r="48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99" r="50278"/>
          <a:stretch/>
        </p:blipFill>
        <p:spPr bwMode="auto">
          <a:xfrm rot="7580408">
            <a:off x="580982" y="1740422"/>
            <a:ext cx="3509062" cy="32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2083" l="27926" r="52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07" r="47531" b="57495"/>
          <a:stretch/>
        </p:blipFill>
        <p:spPr bwMode="auto">
          <a:xfrm rot="15191049">
            <a:off x="3141889" y="3895776"/>
            <a:ext cx="2018324" cy="33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Листья Листок Осень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78" b="69444" l="696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41" t="28828" b="31172"/>
          <a:stretch/>
        </p:blipFill>
        <p:spPr bwMode="auto">
          <a:xfrm rot="19455264">
            <a:off x="7070815" y="4039130"/>
            <a:ext cx="240376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631192" y="4873850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407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3394" y="4915088"/>
            <a:ext cx="17427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uk-UA" sz="8000" b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04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94653" y="2334306"/>
            <a:ext cx="1223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74</a:t>
            </a:r>
            <a:endParaRPr lang="ru-RU" sz="8000" b="1" cap="none" spc="0" dirty="0">
              <a:ln w="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84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" y="4140001"/>
            <a:ext cx="12192000" cy="2696228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448037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570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4"/>
          <p:cNvSpPr/>
          <p:nvPr/>
        </p:nvSpPr>
        <p:spPr>
          <a:xfrm>
            <a:off x="3412592" y="469687"/>
            <a:ext cx="8442254" cy="39974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Запиши число, у якому: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15" y="3962920"/>
            <a:ext cx="3544232" cy="146754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30383" y="-510181"/>
            <a:ext cx="421206" cy="2765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67643" y="-75984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72169"/>
            <a:ext cx="455016" cy="5440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32129" y="-534080"/>
            <a:ext cx="302864" cy="2728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8358" y="-552772"/>
            <a:ext cx="312609" cy="28166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750368" y="4482923"/>
            <a:ext cx="455016" cy="5440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117083" y="4482923"/>
            <a:ext cx="455016" cy="581419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481398" y="4513708"/>
            <a:ext cx="420821" cy="534599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581462" y="1627662"/>
            <a:ext cx="3453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prstClr val="black"/>
                </a:solidFill>
              </a:rPr>
              <a:t>4 с. 7 д. і 2 од. </a:t>
            </a:r>
            <a:endParaRPr lang="uk-UA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737204" y="2531301"/>
            <a:ext cx="3079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prstClr val="black"/>
                </a:solidFill>
              </a:rPr>
              <a:t>9 с. 3 д. і 8 од</a:t>
            </a:r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5620391" y="1584941"/>
            <a:ext cx="21611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prstClr val="black"/>
                </a:solidFill>
              </a:rPr>
              <a:t>6 с. і 2 д. </a:t>
            </a:r>
            <a:endParaRPr lang="uk-UA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5601739" y="2451966"/>
            <a:ext cx="21611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prstClr val="black"/>
                </a:solidFill>
              </a:rPr>
              <a:t>9 с. і 4 д. </a:t>
            </a:r>
            <a:endParaRPr lang="uk-UA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8536039" y="1487725"/>
            <a:ext cx="2302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3 с. і 8 од.</a:t>
            </a:r>
          </a:p>
        </p:txBody>
      </p:sp>
      <p:sp>
        <p:nvSpPr>
          <p:cNvPr id="33" name="Прямокутник 32"/>
          <p:cNvSpPr/>
          <p:nvPr/>
        </p:nvSpPr>
        <p:spPr>
          <a:xfrm>
            <a:off x="8570595" y="2400150"/>
            <a:ext cx="2302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dirty="0">
                <a:solidFill>
                  <a:prstClr val="black"/>
                </a:solidFill>
              </a:rPr>
              <a:t>7 с. і 5 од.</a:t>
            </a:r>
          </a:p>
        </p:txBody>
      </p:sp>
    </p:spTree>
    <p:extLst>
      <p:ext uri="{BB962C8B-B14F-4D97-AF65-F5344CB8AC3E}">
        <p14:creationId xmlns:p14="http://schemas.microsoft.com/office/powerpoint/2010/main" val="11685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181449"/>
            <a:ext cx="2811014" cy="3935420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571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4"/>
          <p:cNvSpPr/>
          <p:nvPr/>
        </p:nvSpPr>
        <p:spPr>
          <a:xfrm>
            <a:off x="3426964" y="413012"/>
            <a:ext cx="8442254" cy="58172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Назви числа </a:t>
            </a:r>
            <a:r>
              <a:rPr lang="ru-RU" sz="2000" b="1" dirty="0" err="1">
                <a:solidFill>
                  <a:schemeClr val="bg1"/>
                </a:solidFill>
              </a:rPr>
              <a:t>від</a:t>
            </a:r>
            <a:r>
              <a:rPr lang="ru-RU" sz="2000" b="1" dirty="0">
                <a:solidFill>
                  <a:schemeClr val="bg1"/>
                </a:solidFill>
              </a:rPr>
              <a:t> 897 до 905.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87228" y="4035576"/>
            <a:ext cx="1175448" cy="909607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898</a:t>
            </a:r>
          </a:p>
        </p:txBody>
      </p:sp>
      <p:sp>
        <p:nvSpPr>
          <p:cNvPr id="22" name="Скругленный прямоугольник 18"/>
          <p:cNvSpPr/>
          <p:nvPr/>
        </p:nvSpPr>
        <p:spPr>
          <a:xfrm>
            <a:off x="2364224" y="5379181"/>
            <a:ext cx="1060852" cy="907997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901</a:t>
            </a:r>
          </a:p>
        </p:txBody>
      </p:sp>
      <p:sp>
        <p:nvSpPr>
          <p:cNvPr id="25" name="Скругленный прямоугольник 18"/>
          <p:cNvSpPr/>
          <p:nvPr/>
        </p:nvSpPr>
        <p:spPr>
          <a:xfrm>
            <a:off x="7322085" y="4037313"/>
            <a:ext cx="1156689" cy="888109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899</a:t>
            </a:r>
          </a:p>
        </p:txBody>
      </p:sp>
      <p:sp>
        <p:nvSpPr>
          <p:cNvPr id="26" name="Скругленный прямоугольник 18"/>
          <p:cNvSpPr/>
          <p:nvPr/>
        </p:nvSpPr>
        <p:spPr>
          <a:xfrm>
            <a:off x="4351560" y="5342002"/>
            <a:ext cx="1067343" cy="916093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902</a:t>
            </a:r>
          </a:p>
        </p:txBody>
      </p:sp>
      <p:sp>
        <p:nvSpPr>
          <p:cNvPr id="27" name="Скругленный прямоугольник 18"/>
          <p:cNvSpPr/>
          <p:nvPr/>
        </p:nvSpPr>
        <p:spPr>
          <a:xfrm>
            <a:off x="3425076" y="4061097"/>
            <a:ext cx="1138791" cy="858564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897</a:t>
            </a:r>
          </a:p>
        </p:txBody>
      </p:sp>
      <p:sp>
        <p:nvSpPr>
          <p:cNvPr id="29" name="Скругленный прямоугольник 18"/>
          <p:cNvSpPr/>
          <p:nvPr/>
        </p:nvSpPr>
        <p:spPr>
          <a:xfrm>
            <a:off x="9416280" y="4017425"/>
            <a:ext cx="1110065" cy="907997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900</a:t>
            </a:r>
          </a:p>
        </p:txBody>
      </p:sp>
      <p:sp>
        <p:nvSpPr>
          <p:cNvPr id="30" name="Скругленный прямоугольник 18"/>
          <p:cNvSpPr/>
          <p:nvPr/>
        </p:nvSpPr>
        <p:spPr>
          <a:xfrm>
            <a:off x="8478774" y="5342002"/>
            <a:ext cx="1088570" cy="944150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904</a:t>
            </a:r>
          </a:p>
        </p:txBody>
      </p:sp>
      <p:sp>
        <p:nvSpPr>
          <p:cNvPr id="31" name="Скругленный прямоугольник 18"/>
          <p:cNvSpPr/>
          <p:nvPr/>
        </p:nvSpPr>
        <p:spPr>
          <a:xfrm>
            <a:off x="6207136" y="5339541"/>
            <a:ext cx="1205597" cy="931352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903</a:t>
            </a:r>
          </a:p>
        </p:txBody>
      </p:sp>
      <p:sp>
        <p:nvSpPr>
          <p:cNvPr id="32" name="Скругленный прямоугольник 18"/>
          <p:cNvSpPr/>
          <p:nvPr/>
        </p:nvSpPr>
        <p:spPr>
          <a:xfrm>
            <a:off x="10493829" y="5326743"/>
            <a:ext cx="1060852" cy="931352"/>
          </a:xfrm>
          <a:prstGeom prst="roundRect">
            <a:avLst/>
          </a:prstGeom>
          <a:solidFill>
            <a:srgbClr val="FF99FF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>
                <a:ln>
                  <a:solidFill>
                    <a:sysClr val="windowText" lastClr="000000"/>
                  </a:solidFill>
                </a:ln>
              </a:rPr>
              <a:t>905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50" y="2104571"/>
            <a:ext cx="9075728" cy="97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" y="1486887"/>
            <a:ext cx="12192000" cy="2696228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448037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572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4"/>
          <p:cNvSpPr/>
          <p:nvPr/>
        </p:nvSpPr>
        <p:spPr>
          <a:xfrm>
            <a:off x="3412592" y="469687"/>
            <a:ext cx="8442254" cy="59758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Запиши </a:t>
            </a:r>
            <a:r>
              <a:rPr lang="ru-RU" sz="2000" b="1" dirty="0" err="1">
                <a:solidFill>
                  <a:schemeClr val="bg1"/>
                </a:solidFill>
              </a:rPr>
              <a:t>всі</a:t>
            </a:r>
            <a:r>
              <a:rPr lang="ru-RU" sz="2000" b="1" dirty="0">
                <a:solidFill>
                  <a:schemeClr val="bg1"/>
                </a:solidFill>
              </a:rPr>
              <a:t> числа,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розміщені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між</a:t>
            </a:r>
            <a:r>
              <a:rPr lang="ru-RU" sz="2000" b="1" dirty="0">
                <a:solidFill>
                  <a:schemeClr val="bg1"/>
                </a:solidFill>
              </a:rPr>
              <a:t> числами 457 і 462.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16" y="1308142"/>
            <a:ext cx="3544232" cy="146754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30383" y="-510181"/>
            <a:ext cx="421206" cy="2765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67643" y="-75984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72169"/>
            <a:ext cx="455016" cy="5440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32129" y="-534080"/>
            <a:ext cx="302864" cy="2728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8358" y="-552772"/>
            <a:ext cx="312609" cy="281666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823423" y="1812398"/>
            <a:ext cx="455016" cy="581419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189937" y="1859218"/>
            <a:ext cx="420821" cy="53459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483748" y="1830856"/>
            <a:ext cx="455016" cy="567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65" y="3900121"/>
            <a:ext cx="5961905" cy="2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11.12.2022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0636" y="447017"/>
            <a:ext cx="8442254" cy="39974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Знайди </a:t>
            </a:r>
            <a:r>
              <a:rPr lang="ru-RU" sz="2000" b="1" dirty="0" err="1">
                <a:solidFill>
                  <a:schemeClr val="bg1"/>
                </a:solidFill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виразів</a:t>
            </a:r>
            <a:r>
              <a:rPr lang="ru-RU" sz="2000" b="1" dirty="0">
                <a:solidFill>
                  <a:schemeClr val="bg1"/>
                </a:solidFill>
              </a:rPr>
              <a:t>..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EF77ECD-AB1B-49FD-8A97-04FBFA01D006}"/>
              </a:ext>
            </a:extLst>
          </p:cNvPr>
          <p:cNvSpPr/>
          <p:nvPr/>
        </p:nvSpPr>
        <p:spPr>
          <a:xfrm>
            <a:off x="0" y="570555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102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2EC61BCA-C9B2-477A-8C4D-BA5E7B583F55}"/>
              </a:ext>
            </a:extLst>
          </p:cNvPr>
          <p:cNvSpPr/>
          <p:nvPr/>
        </p:nvSpPr>
        <p:spPr>
          <a:xfrm>
            <a:off x="0" y="4574885"/>
            <a:ext cx="1054100" cy="1130672"/>
          </a:xfrm>
          <a:prstGeom prst="rect">
            <a:avLst/>
          </a:prstGeom>
          <a:solidFill>
            <a:srgbClr val="169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573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286963" y="1123380"/>
            <a:ext cx="3872139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100 + 30 + 1 </a:t>
            </a:r>
          </a:p>
        </p:txBody>
      </p:sp>
      <p:sp>
        <p:nvSpPr>
          <p:cNvPr id="14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286963" y="2252427"/>
            <a:ext cx="3872139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500 + 20 +7</a:t>
            </a:r>
          </a:p>
        </p:txBody>
      </p:sp>
      <p:sp>
        <p:nvSpPr>
          <p:cNvPr id="18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200286" y="4510521"/>
            <a:ext cx="3872139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400 + 3 </a:t>
            </a:r>
          </a:p>
        </p:txBody>
      </p:sp>
      <p:sp>
        <p:nvSpPr>
          <p:cNvPr id="19" name="Скругленный прямоугольник 37">
            <a:extLst>
              <a:ext uri="{FF2B5EF4-FFF2-40B4-BE49-F238E27FC236}">
                <a16:creationId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5286962" y="3369858"/>
            <a:ext cx="3872139" cy="843612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800" b="1" dirty="0">
                <a:ln>
                  <a:solidFill>
                    <a:sysClr val="windowText" lastClr="000000"/>
                  </a:solidFill>
                </a:ln>
              </a:rPr>
              <a:t>40 + 3</a:t>
            </a: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5" y="1151969"/>
            <a:ext cx="2105367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400" b="1" dirty="0"/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6" y="2280613"/>
            <a:ext cx="2105366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400" b="1" dirty="0"/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5" y="3369858"/>
            <a:ext cx="2105366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400" b="1" dirty="0"/>
          </a:p>
        </p:txBody>
      </p:sp>
      <p:sp>
        <p:nvSpPr>
          <p:cNvPr id="23" name="Скругленный прямоугольник 9">
            <a:extLst>
              <a:ext uri="{FF2B5EF4-FFF2-40B4-BE49-F238E27FC236}">
                <a16:creationId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22175" y="4556743"/>
            <a:ext cx="2055360" cy="84361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2F3242"/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1" y="1183541"/>
            <a:ext cx="4037761" cy="40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16357</TotalTime>
  <Words>556</Words>
  <Application>Microsoft Office PowerPoint</Application>
  <PresentationFormat>Широкоэкранный</PresentationFormat>
  <Paragraphs>221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1096</cp:revision>
  <dcterms:created xsi:type="dcterms:W3CDTF">2018-01-05T16:38:53Z</dcterms:created>
  <dcterms:modified xsi:type="dcterms:W3CDTF">2022-12-11T15:18:49Z</dcterms:modified>
</cp:coreProperties>
</file>