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984" r:id="rId2"/>
    <p:sldId id="970" r:id="rId3"/>
    <p:sldId id="986" r:id="rId4"/>
    <p:sldId id="985" r:id="rId5"/>
    <p:sldId id="987" r:id="rId6"/>
    <p:sldId id="988" r:id="rId7"/>
    <p:sldId id="989" r:id="rId8"/>
    <p:sldId id="971" r:id="rId9"/>
    <p:sldId id="914" r:id="rId10"/>
    <p:sldId id="807" r:id="rId11"/>
    <p:sldId id="990" r:id="rId12"/>
    <p:sldId id="991" r:id="rId13"/>
    <p:sldId id="992" r:id="rId14"/>
    <p:sldId id="993" r:id="rId15"/>
    <p:sldId id="995" r:id="rId16"/>
    <p:sldId id="996" r:id="rId17"/>
    <p:sldId id="962" r:id="rId18"/>
    <p:sldId id="997" r:id="rId19"/>
    <p:sldId id="961" r:id="rId20"/>
    <p:sldId id="94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1694E9"/>
    <a:srgbClr val="FF33CC"/>
    <a:srgbClr val="00B050"/>
    <a:srgbClr val="2F3242"/>
    <a:srgbClr val="FF66FF"/>
    <a:srgbClr val="FF7C80"/>
    <a:srgbClr val="FF5050"/>
    <a:srgbClr val="FF33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55" autoAdjust="0"/>
    <p:restoredTop sz="94667" autoAdjust="0"/>
  </p:normalViewPr>
  <p:slideViewPr>
    <p:cSldViewPr snapToGrid="0">
      <p:cViewPr varScale="1">
        <p:scale>
          <a:sx n="42" d="100"/>
          <a:sy n="42" d="100"/>
        </p:scale>
        <p:origin x="48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10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3449" y="2093495"/>
            <a:ext cx="2227945" cy="3627063"/>
          </a:xfrm>
          <a:prstGeom prst="rect">
            <a:avLst/>
          </a:prstGeom>
        </p:spPr>
      </p:pic>
      <p:pic>
        <p:nvPicPr>
          <p:cNvPr id="15" name="Picture 2" descr="ÐÐ°ÑÑÐ¸Ð½ÐºÐ¸ Ð¿Ð¾ Ð·Ð°Ð¿ÑÐ¾ÑÑ ÐºÐ»Ð¸Ð¿Ð°ÑÑ Ð´Ð¾ÑÐºÐ° Ð¾Ð±ÑÑÐ²Ð»ÐµÐ½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94" y="1833265"/>
            <a:ext cx="9147364" cy="448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47516"/>
            <a:ext cx="8732066" cy="104440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Вправа </a:t>
            </a:r>
            <a:r>
              <a:rPr lang="en-US" sz="2000" b="1" dirty="0">
                <a:solidFill>
                  <a:schemeClr val="bg1"/>
                </a:solidFill>
              </a:rPr>
              <a:t>1</a:t>
            </a:r>
            <a:r>
              <a:rPr lang="uk-UA" sz="2000" b="1" dirty="0" smtClean="0">
                <a:solidFill>
                  <a:schemeClr val="bg1"/>
                </a:solidFill>
              </a:rPr>
              <a:t>. Поясни Читалочці, яка орфограма об’єднує подані слова. Пригадай правило, яким треба скористатися.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055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11104" y="2440904"/>
            <a:ext cx="7502452" cy="291233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М…</a:t>
            </a:r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</a:rPr>
              <a:t>довий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р…балка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в…</a:t>
            </a:r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</a:rPr>
              <a:t>сокий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5400" b="1" dirty="0" err="1">
                <a:solidFill>
                  <a:schemeClr val="tx2">
                    <a:lumMod val="75000"/>
                  </a:schemeClr>
                </a:solidFill>
              </a:rPr>
              <a:t>гл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..</a:t>
            </a:r>
            <a:r>
              <a:rPr lang="ru-RU" sz="5400" b="1" dirty="0" err="1">
                <a:solidFill>
                  <a:schemeClr val="tx2">
                    <a:lumMod val="75000"/>
                  </a:schemeClr>
                </a:solidFill>
              </a:rPr>
              <a:t>бокий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99339" y="2776354"/>
            <a:ext cx="862027" cy="113067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rgbClr val="295FFF"/>
                </a:solidFill>
              </a:rPr>
              <a:t>е</a:t>
            </a:r>
            <a:endParaRPr lang="ru-RU" sz="5400" b="1" dirty="0">
              <a:solidFill>
                <a:srgbClr val="295FFF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89957" y="2766397"/>
            <a:ext cx="862027" cy="113067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rgbClr val="295FFF"/>
                </a:solidFill>
              </a:rPr>
              <a:t>и</a:t>
            </a:r>
            <a:endParaRPr lang="ru-RU" sz="5400" b="1" dirty="0">
              <a:solidFill>
                <a:srgbClr val="295FFF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04448" y="3613201"/>
            <a:ext cx="862027" cy="113067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rgbClr val="295FFF"/>
                </a:solidFill>
              </a:rPr>
              <a:t>и</a:t>
            </a:r>
            <a:endParaRPr lang="ru-RU" sz="5400" b="1" dirty="0">
              <a:solidFill>
                <a:srgbClr val="295FFF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4420" y="3604925"/>
            <a:ext cx="862027" cy="113067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rgbClr val="295FFF"/>
                </a:solidFill>
              </a:rPr>
              <a:t>и</a:t>
            </a:r>
            <a:endParaRPr lang="ru-RU" sz="5400" b="1" dirty="0">
              <a:solidFill>
                <a:srgbClr val="295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256625" y="2321458"/>
            <a:ext cx="2934540" cy="3187882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99137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</a:t>
            </a:r>
            <a:r>
              <a:rPr lang="uk-UA" sz="2000" b="1" dirty="0" smtClean="0">
                <a:solidFill>
                  <a:schemeClr val="bg1"/>
                </a:solidFill>
              </a:rPr>
              <a:t>5. </a:t>
            </a:r>
            <a:r>
              <a:rPr lang="ru-RU" sz="2000" b="1" dirty="0">
                <a:solidFill>
                  <a:schemeClr val="bg1"/>
                </a:solidFill>
              </a:rPr>
              <a:t>Прочитай текст. </a:t>
            </a:r>
            <a:r>
              <a:rPr lang="uk-UA" sz="2000" b="1" dirty="0" smtClean="0">
                <a:solidFill>
                  <a:schemeClr val="bg1"/>
                </a:solidFill>
              </a:rPr>
              <a:t>Поясни Ґаджикові, чим знаменний для українців день 24 серпня. </a:t>
            </a:r>
            <a:r>
              <a:rPr lang="uk-UA" sz="2000" b="1" dirty="0" err="1" smtClean="0">
                <a:solidFill>
                  <a:schemeClr val="bg1"/>
                </a:solidFill>
              </a:rPr>
              <a:t>Випиши</a:t>
            </a:r>
            <a:r>
              <a:rPr lang="uk-UA" sz="2000" b="1" dirty="0" smtClean="0">
                <a:solidFill>
                  <a:schemeClr val="bg1"/>
                </a:solidFill>
              </a:rPr>
              <a:t> в колонку виділені слова. Добери до них перевірні й запиши.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73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400332" y="1727259"/>
            <a:ext cx="9385163" cy="4744920"/>
            <a:chOff x="2438400" y="1707561"/>
            <a:chExt cx="9440017" cy="4692647"/>
          </a:xfrm>
        </p:grpSpPr>
        <p:pic>
          <p:nvPicPr>
            <p:cNvPr id="3074" name="Picture 2" descr="ÐÐ°ÑÑÐ¸Ð½ÐºÐ¸ Ð¿Ð¾ Ð·Ð°Ð¿ÑÐ¾ÑÑ ÐºÐ»Ð¸Ð¿Ð°ÑÑ Ð¿Ð»Ð°Ð½ÑÐµÑ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707561"/>
              <a:ext cx="9440017" cy="469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191164" y="2186609"/>
              <a:ext cx="7960539" cy="36973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419832" y="2383902"/>
            <a:ext cx="7346162" cy="390876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24 серпня 2011 року в Рівному люди масово вийшли на </a:t>
            </a:r>
            <a:r>
              <a:rPr lang="uk-UA" sz="3600" b="1" dirty="0" smtClean="0">
                <a:solidFill>
                  <a:srgbClr val="295FFF"/>
                </a:solidFill>
              </a:rPr>
              <a:t>ц(</a:t>
            </a:r>
            <a:r>
              <a:rPr lang="uk-UA" sz="3600" b="1" dirty="0" err="1" smtClean="0">
                <a:solidFill>
                  <a:srgbClr val="295FFF"/>
                </a:solidFill>
              </a:rPr>
              <a:t>и,е</a:t>
            </a:r>
            <a:r>
              <a:rPr lang="uk-UA" sz="3600" b="1" dirty="0" smtClean="0">
                <a:solidFill>
                  <a:srgbClr val="295FFF"/>
                </a:solidFill>
              </a:rPr>
              <a:t>)</a:t>
            </a:r>
            <a:r>
              <a:rPr lang="uk-UA" sz="3600" b="1" dirty="0" err="1" smtClean="0">
                <a:solidFill>
                  <a:srgbClr val="295FFF"/>
                </a:solidFill>
              </a:rPr>
              <a:t>нтральний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 міський майдан у </a:t>
            </a:r>
            <a:r>
              <a:rPr lang="uk-UA" sz="3600" b="1" dirty="0" smtClean="0">
                <a:solidFill>
                  <a:srgbClr val="295FFF"/>
                </a:solidFill>
              </a:rPr>
              <a:t>виш(</a:t>
            </a:r>
            <a:r>
              <a:rPr lang="uk-UA" sz="3600" b="1" dirty="0" err="1" smtClean="0">
                <a:solidFill>
                  <a:srgbClr val="295FFF"/>
                </a:solidFill>
              </a:rPr>
              <a:t>и,е</a:t>
            </a:r>
            <a:r>
              <a:rPr lang="uk-UA" sz="3600" b="1" dirty="0" smtClean="0">
                <a:solidFill>
                  <a:srgbClr val="295FFF"/>
                </a:solidFill>
              </a:rPr>
              <a:t>)</a:t>
            </a:r>
            <a:r>
              <a:rPr lang="uk-UA" sz="3600" b="1" dirty="0" err="1" smtClean="0">
                <a:solidFill>
                  <a:srgbClr val="295FFF"/>
                </a:solidFill>
              </a:rPr>
              <a:t>ванках</a:t>
            </a:r>
            <a:r>
              <a:rPr lang="uk-UA" sz="3600" b="1" dirty="0" smtClean="0">
                <a:solidFill>
                  <a:srgbClr val="295FFF"/>
                </a:solidFill>
              </a:rPr>
              <a:t>.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 Тоді цю подію було занесено до  Книги  рекордів  України.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256625" y="2321458"/>
            <a:ext cx="2934540" cy="3187882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99137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</a:t>
            </a:r>
            <a:r>
              <a:rPr lang="uk-UA" sz="2000" b="1" dirty="0" smtClean="0">
                <a:solidFill>
                  <a:schemeClr val="bg1"/>
                </a:solidFill>
              </a:rPr>
              <a:t>5. </a:t>
            </a:r>
            <a:r>
              <a:rPr lang="ru-RU" sz="2000" b="1" dirty="0">
                <a:solidFill>
                  <a:schemeClr val="bg1"/>
                </a:solidFill>
              </a:rPr>
              <a:t>Прочитай текст. </a:t>
            </a:r>
            <a:r>
              <a:rPr lang="uk-UA" sz="2000" b="1" dirty="0" smtClean="0">
                <a:solidFill>
                  <a:schemeClr val="bg1"/>
                </a:solidFill>
              </a:rPr>
              <a:t>Поясни Ґаджикові, чим знаменний для українців день 24 серпня. </a:t>
            </a:r>
            <a:r>
              <a:rPr lang="uk-UA" sz="2000" b="1" dirty="0" err="1" smtClean="0">
                <a:solidFill>
                  <a:schemeClr val="bg1"/>
                </a:solidFill>
              </a:rPr>
              <a:t>Випиши</a:t>
            </a:r>
            <a:r>
              <a:rPr lang="uk-UA" sz="2000" b="1" dirty="0" smtClean="0">
                <a:solidFill>
                  <a:schemeClr val="bg1"/>
                </a:solidFill>
              </a:rPr>
              <a:t> в колонку виділені слова. Добери до них перевірні й запиши.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73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400332" y="1727259"/>
            <a:ext cx="9385163" cy="4744920"/>
            <a:chOff x="2438400" y="1707561"/>
            <a:chExt cx="9440017" cy="4692647"/>
          </a:xfrm>
        </p:grpSpPr>
        <p:pic>
          <p:nvPicPr>
            <p:cNvPr id="3074" name="Picture 2" descr="ÐÐ°ÑÑÐ¸Ð½ÐºÐ¸ Ð¿Ð¾ Ð·Ð°Ð¿ÑÐ¾ÑÑ ÐºÐ»Ð¸Ð¿Ð°ÑÑ Ð¿Ð»Ð°Ð½ÑÐµÑ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707561"/>
              <a:ext cx="9440017" cy="469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191164" y="2186609"/>
              <a:ext cx="7960539" cy="36973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716842" y="2957529"/>
            <a:ext cx="4695638" cy="224676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295FFF"/>
                </a:solidFill>
              </a:rPr>
              <a:t>ц</a:t>
            </a:r>
            <a:r>
              <a:rPr lang="uk-UA" sz="5400" b="1" dirty="0" smtClean="0">
                <a:solidFill>
                  <a:srgbClr val="295FFF"/>
                </a:solidFill>
              </a:rPr>
              <a:t>ентральний – </a:t>
            </a:r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uk-UA" sz="5400" b="1" dirty="0">
                <a:solidFill>
                  <a:srgbClr val="295FFF"/>
                </a:solidFill>
              </a:rPr>
              <a:t>в</a:t>
            </a:r>
            <a:r>
              <a:rPr lang="uk-UA" sz="5400" b="1" dirty="0" smtClean="0">
                <a:solidFill>
                  <a:srgbClr val="295FFF"/>
                </a:solidFill>
              </a:rPr>
              <a:t>ишиванках – </a:t>
            </a:r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2480" y="2976334"/>
            <a:ext cx="2226758" cy="224676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295FFF"/>
                </a:solidFill>
              </a:rPr>
              <a:t>центр </a:t>
            </a:r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uk-UA" sz="5400" b="1" dirty="0" smtClean="0">
                <a:solidFill>
                  <a:srgbClr val="295FFF"/>
                </a:solidFill>
              </a:rPr>
              <a:t>шити</a:t>
            </a:r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 flipH="1">
            <a:off x="527050" y="2098387"/>
            <a:ext cx="3408630" cy="3223824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102375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5. </a:t>
            </a:r>
            <a:r>
              <a:rPr lang="ru-RU" sz="2000" b="1" dirty="0">
                <a:solidFill>
                  <a:schemeClr val="bg1"/>
                </a:solidFill>
              </a:rPr>
              <a:t>Прочитай текст. </a:t>
            </a:r>
            <a:r>
              <a:rPr lang="uk-UA" sz="2000" b="1" dirty="0">
                <a:solidFill>
                  <a:schemeClr val="bg1"/>
                </a:solidFill>
              </a:rPr>
              <a:t>Поясни Ґаджикові, чим знаменний для українців день 24 серпня. </a:t>
            </a:r>
            <a:r>
              <a:rPr lang="uk-UA" sz="2000" b="1" dirty="0" err="1">
                <a:solidFill>
                  <a:schemeClr val="bg1"/>
                </a:solidFill>
              </a:rPr>
              <a:t>Випиши</a:t>
            </a:r>
            <a:r>
              <a:rPr lang="uk-UA" sz="2000" b="1" dirty="0">
                <a:solidFill>
                  <a:schemeClr val="bg1"/>
                </a:solidFill>
              </a:rPr>
              <a:t> в колонку виділені слова. Добери до них перевірні й запиши.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-42" r="60558" b="87186"/>
          <a:stretch/>
        </p:blipFill>
        <p:spPr>
          <a:xfrm>
            <a:off x="4114800" y="4569903"/>
            <a:ext cx="7569843" cy="15046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/>
          <a:stretch/>
        </p:blipFill>
        <p:spPr>
          <a:xfrm>
            <a:off x="6390544" y="4643546"/>
            <a:ext cx="2265772" cy="11479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8" t="-1057" r="50426" b="88041"/>
          <a:stretch/>
        </p:blipFill>
        <p:spPr>
          <a:xfrm>
            <a:off x="8736406" y="4917094"/>
            <a:ext cx="469912" cy="600871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114800" y="2074837"/>
            <a:ext cx="7475220" cy="1762469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36907" y="2099829"/>
            <a:ext cx="7253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Центральний – центр, вишиванках – шити. </a:t>
            </a:r>
            <a:endParaRPr lang="uk-UA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71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2280" y="3627921"/>
            <a:ext cx="4388159" cy="2789300"/>
            <a:chOff x="256452" y="1862044"/>
            <a:chExt cx="6001232" cy="3640748"/>
          </a:xfrm>
        </p:grpSpPr>
        <p:pic>
          <p:nvPicPr>
            <p:cNvPr id="28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1" t="18772" r="5037" b="18301"/>
            <a:stretch/>
          </p:blipFill>
          <p:spPr bwMode="auto">
            <a:xfrm>
              <a:off x="256452" y="1862044"/>
              <a:ext cx="6001232" cy="364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92"/>
            <a:stretch/>
          </p:blipFill>
          <p:spPr bwMode="auto">
            <a:xfrm rot="2027185" flipH="1">
              <a:off x="1714256" y="2936819"/>
              <a:ext cx="572976" cy="817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79248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</a:t>
            </a:r>
            <a:r>
              <a:rPr lang="uk-UA" sz="2000" b="1" dirty="0" smtClean="0">
                <a:solidFill>
                  <a:schemeClr val="bg1"/>
                </a:solidFill>
              </a:rPr>
              <a:t>6. Разом  із сусідом/сусідкою  по  парті  виконайте  завдання Щебетунчика.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32814" y="5695269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9" name="Овальная выноска 38"/>
          <p:cNvSpPr/>
          <p:nvPr/>
        </p:nvSpPr>
        <p:spPr>
          <a:xfrm>
            <a:off x="1086914" y="1443609"/>
            <a:ext cx="3695005" cy="2027720"/>
          </a:xfrm>
          <a:prstGeom prst="wedgeEllipseCallout">
            <a:avLst>
              <a:gd name="adj1" fmla="val 58856"/>
              <a:gd name="adj2" fmla="val 57274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09048" y="2054298"/>
            <a:ext cx="5826887" cy="386523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7568" y="2217202"/>
            <a:ext cx="55883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Знайдіть на карті України місто Рівне. </a:t>
            </a:r>
          </a:p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якій області воно розташоване? </a:t>
            </a:r>
          </a:p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знаєш ти, чому Рівненщину називають бурштиновою столицею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Як Рівне відзначатиме День Незалежності та День міста +ПРОГРАМ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b="4680"/>
          <a:stretch/>
        </p:blipFill>
        <p:spPr bwMode="auto">
          <a:xfrm>
            <a:off x="1086913" y="1438539"/>
            <a:ext cx="3695005" cy="20378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8"/>
            <a:ext cx="8732066" cy="67866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За інтернет-джерелами. </a:t>
            </a:r>
            <a:r>
              <a:rPr lang="uk-UA" sz="2000" b="1" dirty="0" err="1">
                <a:solidFill>
                  <a:schemeClr val="bg1"/>
                </a:solidFill>
              </a:rPr>
              <a:t>Вікіпедія</a:t>
            </a:r>
            <a:r>
              <a:rPr lang="uk-UA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Файл:Wikipedia-logo-v2 uk embroidery v5.png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994" y="1375020"/>
            <a:ext cx="2763306" cy="31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54166" y="4775704"/>
            <a:ext cx="10690134" cy="15723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41400" y="5003948"/>
            <a:ext cx="1050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      </a:t>
            </a:r>
            <a:r>
              <a:rPr lang="uk-UA" sz="3200" b="1" dirty="0" smtClean="0"/>
              <a:t>Рівне</a:t>
            </a:r>
            <a:r>
              <a:rPr lang="uk-UA" sz="3200" dirty="0"/>
              <a:t> — </a:t>
            </a:r>
            <a:r>
              <a:rPr lang="uk-UA" sz="3200" dirty="0" smtClean="0"/>
              <a:t>місто обласного значення в Україні, обласний центр Рівненської області, бурштинова столиця України.</a:t>
            </a:r>
            <a:endParaRPr lang="uk-UA" sz="3200" dirty="0"/>
          </a:p>
        </p:txBody>
      </p:sp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166" y="1456402"/>
            <a:ext cx="2071914" cy="29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івненська обласна державна адміністрація - Карта області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42" y="1379982"/>
            <a:ext cx="4876800" cy="316230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9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2280" y="3627921"/>
            <a:ext cx="4388159" cy="2789300"/>
            <a:chOff x="256452" y="1862044"/>
            <a:chExt cx="6001232" cy="3640748"/>
          </a:xfrm>
        </p:grpSpPr>
        <p:pic>
          <p:nvPicPr>
            <p:cNvPr id="28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1" t="18772" r="5037" b="18301"/>
            <a:stretch/>
          </p:blipFill>
          <p:spPr bwMode="auto">
            <a:xfrm>
              <a:off x="256452" y="1862044"/>
              <a:ext cx="6001232" cy="364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92"/>
            <a:stretch/>
          </p:blipFill>
          <p:spPr bwMode="auto">
            <a:xfrm rot="2027185" flipH="1">
              <a:off x="1714256" y="2936819"/>
              <a:ext cx="572976" cy="817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79248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</a:t>
            </a:r>
            <a:r>
              <a:rPr lang="uk-UA" sz="2000" b="1" dirty="0" smtClean="0">
                <a:solidFill>
                  <a:schemeClr val="bg1"/>
                </a:solidFill>
              </a:rPr>
              <a:t>7. Прочитай плакат і дізнаєшся, що зацікавило друзів у Рівному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32814" y="5695269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9" name="Овальная выноска 38"/>
          <p:cNvSpPr/>
          <p:nvPr/>
        </p:nvSpPr>
        <p:spPr>
          <a:xfrm>
            <a:off x="1086914" y="1443609"/>
            <a:ext cx="3695005" cy="2027720"/>
          </a:xfrm>
          <a:prstGeom prst="wedgeEllipseCallout">
            <a:avLst>
              <a:gd name="adj1" fmla="val 58856"/>
              <a:gd name="adj2" fmla="val 57274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Рівне поділили на 6 територіальних виборчих округів: перелік дільниць  (КАРТА) | Новини Рівного на Rivne 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15" y="1456403"/>
            <a:ext cx="3695004" cy="20149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569" y="2086927"/>
            <a:ext cx="5619750" cy="37814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9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779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Словникова робота.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00" y="1662973"/>
            <a:ext cx="10058400" cy="47451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8120" y="2269596"/>
            <a:ext cx="5911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Бурштин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/>
              <a:t>– </a:t>
            </a:r>
            <a:r>
              <a:rPr lang="uk-UA" sz="2800" b="1" dirty="0" smtClean="0"/>
              <a:t>природна скам'яніла викопна смола хвойних дерев у вигляді тьмяних, прозорих і напівпрозорих каменів. Використовується для виготовлення ювелірних прикрас тощо. </a:t>
            </a:r>
            <a:endParaRPr lang="ru-RU" sz="2800" b="1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6556522">
            <a:off x="3546550" y="2328350"/>
            <a:ext cx="152555" cy="560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74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96333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Вправа </a:t>
            </a:r>
            <a:r>
              <a:rPr lang="uk-UA" sz="2000" b="1" dirty="0">
                <a:solidFill>
                  <a:schemeClr val="bg1"/>
                </a:solidFill>
              </a:rPr>
              <a:t>8</a:t>
            </a:r>
            <a:r>
              <a:rPr lang="uk-UA" sz="2000" b="1" dirty="0" smtClean="0">
                <a:solidFill>
                  <a:schemeClr val="bg1"/>
                </a:solidFill>
              </a:rPr>
              <a:t>. Знайди в тлумачному словнику значення слова бурштин.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Склади з ним речення і запиши.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74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-41" r="62480" b="88263"/>
          <a:stretch/>
        </p:blipFill>
        <p:spPr>
          <a:xfrm>
            <a:off x="4212781" y="4770700"/>
            <a:ext cx="7242755" cy="13784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/>
          <a:stretch/>
        </p:blipFill>
        <p:spPr>
          <a:xfrm>
            <a:off x="6317374" y="4866781"/>
            <a:ext cx="2265772" cy="11479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6" t="-914" r="23668" b="87898"/>
          <a:stretch/>
        </p:blipFill>
        <p:spPr>
          <a:xfrm>
            <a:off x="8769461" y="5126368"/>
            <a:ext cx="469912" cy="600871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45335" y="1858939"/>
            <a:ext cx="7308658" cy="232354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 flipH="1">
            <a:off x="528218" y="1998016"/>
            <a:ext cx="3552009" cy="337581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412947" y="2046084"/>
            <a:ext cx="7173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Бурштин – це…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0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5732" y="3778681"/>
            <a:ext cx="3345360" cy="2062279"/>
            <a:chOff x="256452" y="1862044"/>
            <a:chExt cx="6001232" cy="3640748"/>
          </a:xfrm>
        </p:grpSpPr>
        <p:pic>
          <p:nvPicPr>
            <p:cNvPr id="28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1" t="18772" r="5037" b="18301"/>
            <a:stretch/>
          </p:blipFill>
          <p:spPr bwMode="auto">
            <a:xfrm>
              <a:off x="256452" y="1862044"/>
              <a:ext cx="6001232" cy="364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92"/>
            <a:stretch/>
          </p:blipFill>
          <p:spPr bwMode="auto">
            <a:xfrm rot="2027185" flipH="1">
              <a:off x="1714256" y="2936819"/>
              <a:ext cx="572976" cy="817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79248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9</a:t>
            </a:r>
            <a:r>
              <a:rPr lang="uk-UA" sz="2000" b="1" dirty="0" smtClean="0">
                <a:solidFill>
                  <a:schemeClr val="bg1"/>
                </a:solidFill>
              </a:rPr>
              <a:t>. Прочитай, про що дізналися друзі в музеї.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32814" y="5695269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9" name="Овальная выноска 38"/>
          <p:cNvSpPr/>
          <p:nvPr/>
        </p:nvSpPr>
        <p:spPr>
          <a:xfrm>
            <a:off x="407265" y="1553844"/>
            <a:ext cx="3397628" cy="1962780"/>
          </a:xfrm>
          <a:prstGeom prst="wedgeEllipseCallout">
            <a:avLst>
              <a:gd name="adj1" fmla="val 58856"/>
              <a:gd name="adj2" fmla="val 57274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32020" y="1824961"/>
            <a:ext cx="6606422" cy="431986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3094" y="1987864"/>
            <a:ext cx="639974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Бурштин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буває не тільки жовтим, коричневим та вишневим. Іноді він має зеленуватий, а іще молочний і навіть чорний колір. Щоправда, ці відтінки рідкісні. І видобувають такі унікальні камінчики тільки на Рівненщині. За це область називають бурштиновою столицею України.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Самую большую за год контрабанду янтаря обнаружили на границе с Польшей |  Украинская прав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4" y="1548774"/>
            <a:ext cx="3473828" cy="19681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0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 flipH="1">
            <a:off x="531253" y="2010173"/>
            <a:ext cx="3738158" cy="353548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97083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</a:t>
            </a:r>
            <a:r>
              <a:rPr lang="uk-UA" sz="2000" b="1" dirty="0" smtClean="0">
                <a:solidFill>
                  <a:schemeClr val="bg1"/>
                </a:solidFill>
              </a:rPr>
              <a:t>10. </a:t>
            </a:r>
            <a:r>
              <a:rPr lang="uk-UA" sz="2000" b="1" dirty="0" err="1" smtClean="0">
                <a:solidFill>
                  <a:schemeClr val="bg1"/>
                </a:solidFill>
              </a:rPr>
              <a:t>Випиши</a:t>
            </a:r>
            <a:r>
              <a:rPr lang="uk-UA" sz="2000" b="1" dirty="0" smtClean="0">
                <a:solidFill>
                  <a:schemeClr val="bg1"/>
                </a:solidFill>
              </a:rPr>
              <a:t> з тексту про бурштин назви кольорів. Визнач, які з них містять орфограму. Підкресли її.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74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-42" r="60628" b="87186"/>
          <a:stretch/>
        </p:blipFill>
        <p:spPr>
          <a:xfrm>
            <a:off x="4114799" y="4540881"/>
            <a:ext cx="7555833" cy="15046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/>
          <a:stretch/>
        </p:blipFill>
        <p:spPr>
          <a:xfrm>
            <a:off x="6596953" y="4634530"/>
            <a:ext cx="2265772" cy="11479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1" t="-783" r="1026" b="89246"/>
          <a:stretch/>
        </p:blipFill>
        <p:spPr>
          <a:xfrm>
            <a:off x="9027604" y="4908079"/>
            <a:ext cx="710755" cy="53260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614427" y="1832703"/>
            <a:ext cx="7025123" cy="194521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31103" y="1815992"/>
            <a:ext cx="6653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Жовтий, коричневий, вишневий, зеленуватий, молочний, чорний.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7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74071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</a:t>
            </a:r>
            <a:r>
              <a:rPr lang="uk-UA" sz="2000" b="1" dirty="0" smtClean="0">
                <a:solidFill>
                  <a:schemeClr val="bg1"/>
                </a:solidFill>
              </a:rPr>
              <a:t>1. </a:t>
            </a:r>
            <a:r>
              <a:rPr lang="ru-RU" sz="2000" b="1" dirty="0" err="1" smtClean="0">
                <a:solidFill>
                  <a:schemeClr val="bg1"/>
                </a:solidFill>
              </a:rPr>
              <a:t>Пригадай</a:t>
            </a:r>
            <a:r>
              <a:rPr lang="ru-RU" sz="2000" b="1" dirty="0" smtClean="0">
                <a:solidFill>
                  <a:schemeClr val="bg1"/>
                </a:solidFill>
              </a:rPr>
              <a:t> правило.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34656" y="1806274"/>
            <a:ext cx="7553362" cy="4308776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0192" y="1975503"/>
            <a:ext cx="71978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правильно написати слово з ненаголошеним 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[е] </a:t>
            </a: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[и]</a:t>
            </a: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корені, треба 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змінити слово</a:t>
            </a: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або 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дібрати спільнокореневе</a:t>
            </a: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якому цей звук буде наголошеним.</a:t>
            </a:r>
            <a:endParaRPr lang="uk-U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296" y="1742867"/>
            <a:ext cx="2943938" cy="43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3449" y="2093495"/>
            <a:ext cx="2227945" cy="3627063"/>
          </a:xfrm>
          <a:prstGeom prst="rect">
            <a:avLst/>
          </a:prstGeom>
        </p:spPr>
      </p:pic>
      <p:pic>
        <p:nvPicPr>
          <p:cNvPr id="15" name="Picture 2" descr="ÐÐ°ÑÑÐ¸Ð½ÐºÐ¸ Ð¿Ð¾ Ð·Ð°Ð¿ÑÐ¾ÑÑ ÐºÐ»Ð¸Ð¿Ð°ÑÑ Ð´Ð¾ÑÐºÐ° Ð¾Ð±ÑÑÐ²Ð»ÐµÐ½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94" y="1833265"/>
            <a:ext cx="9147364" cy="448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47516"/>
            <a:ext cx="8732066" cy="104440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Пояснення домашнього завдання. Вправа 12. Добери перевірні слова до поданих. Запиши утворені пари слів. Постав наголос.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055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42679" y="2298486"/>
            <a:ext cx="2552538" cy="342207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гречаний —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вечірній —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тихенько —</a:t>
            </a:r>
          </a:p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источки – </a:t>
            </a:r>
          </a:p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еселий – </a:t>
            </a:r>
          </a:p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иритися –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21629" y="2298486"/>
            <a:ext cx="2552538" cy="342207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гречка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вечір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тиша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листя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весело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мир</a:t>
            </a:r>
          </a:p>
        </p:txBody>
      </p:sp>
    </p:spTree>
    <p:extLst>
      <p:ext uri="{BB962C8B-B14F-4D97-AF65-F5344CB8AC3E}">
        <p14:creationId xmlns:p14="http://schemas.microsoft.com/office/powerpoint/2010/main" val="8373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3449" y="2093495"/>
            <a:ext cx="2227945" cy="3627063"/>
          </a:xfrm>
          <a:prstGeom prst="rect">
            <a:avLst/>
          </a:prstGeom>
        </p:spPr>
      </p:pic>
      <p:pic>
        <p:nvPicPr>
          <p:cNvPr id="15" name="Picture 2" descr="ÐÐ°ÑÑÐ¸Ð½ÐºÐ¸ Ð¿Ð¾ Ð·Ð°Ð¿ÑÐ¾ÑÑ ÐºÐ»Ð¸Ð¿Ð°ÑÑ Ð´Ð¾ÑÐºÐ° Ð¾Ð±ÑÑÐ²Ð»ÐµÐ½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94" y="1833265"/>
            <a:ext cx="9147364" cy="448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47516"/>
            <a:ext cx="8732066" cy="104440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Вправа </a:t>
            </a:r>
            <a:r>
              <a:rPr lang="uk-UA" sz="2000" b="1" dirty="0">
                <a:solidFill>
                  <a:schemeClr val="bg1"/>
                </a:solidFill>
              </a:rPr>
              <a:t>2</a:t>
            </a:r>
            <a:r>
              <a:rPr lang="uk-UA" sz="2000" b="1" dirty="0" smtClean="0">
                <a:solidFill>
                  <a:schemeClr val="bg1"/>
                </a:solidFill>
              </a:rPr>
              <a:t>. Добери  перевірні  слова  до  слів  попереднього  завдання й запиши  їх парами.  Постав  наголос.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055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70403" y="2478435"/>
            <a:ext cx="7502452" cy="291233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медовий – </a:t>
            </a:r>
          </a:p>
          <a:p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рибалка – </a:t>
            </a:r>
          </a:p>
          <a:p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високий – </a:t>
            </a:r>
          </a:p>
          <a:p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глибокий – 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6556522">
            <a:off x="8427824" y="3182859"/>
            <a:ext cx="152555" cy="5601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556522">
            <a:off x="8723886" y="4883816"/>
            <a:ext cx="152555" cy="5601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721629" y="2478435"/>
            <a:ext cx="2260307" cy="291233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5400" b="1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ед</a:t>
            </a:r>
          </a:p>
          <a:p>
            <a:r>
              <a:rPr lang="uk-UA" sz="5400" b="1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иба</a:t>
            </a:r>
          </a:p>
          <a:p>
            <a:r>
              <a:rPr lang="uk-UA" sz="5400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ись</a:t>
            </a:r>
          </a:p>
          <a:p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глиба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96333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2. Добери  перевірні  слова  до  слів  попереднього  завдання й запиши  їх парами.  Постав  наголос.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72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-41" r="62480" b="88263"/>
          <a:stretch/>
        </p:blipFill>
        <p:spPr>
          <a:xfrm>
            <a:off x="4212781" y="4770700"/>
            <a:ext cx="7242755" cy="13784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/>
          <a:stretch/>
        </p:blipFill>
        <p:spPr>
          <a:xfrm>
            <a:off x="6317374" y="4866781"/>
            <a:ext cx="2265772" cy="11479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t="-914" r="76139" b="87898"/>
          <a:stretch/>
        </p:blipFill>
        <p:spPr>
          <a:xfrm>
            <a:off x="8769461" y="5126368"/>
            <a:ext cx="469912" cy="600871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45335" y="1858939"/>
            <a:ext cx="7308658" cy="232354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 flipH="1">
            <a:off x="528218" y="1998016"/>
            <a:ext cx="3552009" cy="337581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480560" y="1858939"/>
            <a:ext cx="71734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Медовий - мед, рибалка - риба, високий - вись, глибокий - глиба.</a:t>
            </a:r>
            <a:endParaRPr lang="uk-U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6556522">
            <a:off x="5012414" y="2543703"/>
            <a:ext cx="152555" cy="56019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6556522">
            <a:off x="5329328" y="3087474"/>
            <a:ext cx="152555" cy="56019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101042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Вправа </a:t>
            </a:r>
            <a:r>
              <a:rPr lang="uk-UA" sz="2000" b="1" dirty="0">
                <a:solidFill>
                  <a:schemeClr val="bg1"/>
                </a:solidFill>
              </a:rPr>
              <a:t>3</a:t>
            </a:r>
            <a:r>
              <a:rPr lang="uk-UA" sz="2000" b="1" dirty="0" smtClean="0">
                <a:solidFill>
                  <a:schemeClr val="bg1"/>
                </a:solidFill>
              </a:rPr>
              <a:t>. Допоможи Родзинці вибрати в колонках перевірні слова до виділених. Запиши їх парами.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382926" y="1708189"/>
            <a:ext cx="3028802" cy="424653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327521" y="1971713"/>
            <a:ext cx="8247124" cy="4696461"/>
            <a:chOff x="3513986" y="1448457"/>
            <a:chExt cx="8425687" cy="5251413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513986" y="1448457"/>
              <a:ext cx="8425687" cy="5251413"/>
              <a:chOff x="2656115" y="1640583"/>
              <a:chExt cx="9218447" cy="5072743"/>
            </a:xfrm>
          </p:grpSpPr>
          <p:pic>
            <p:nvPicPr>
              <p:cNvPr id="14" name="Picture 2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346" y="1818069"/>
                <a:ext cx="8717993" cy="3898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ÐÐ°ÑÑÐ¸Ð½ÐºÐ¸ Ð¿Ð¾ Ð·Ð°Ð¿ÑÐ¾ÑÑ ÐºÐ»Ð¸Ð¿Ð°ÑÑ ÑÐµÐ»Ð¸Ðº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6115" y="1640583"/>
                <a:ext cx="9218447" cy="507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3786818" y="1718758"/>
              <a:ext cx="7872717" cy="37746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4325068" y="3374255"/>
            <a:ext cx="2458106" cy="914400"/>
          </a:xfrm>
          <a:prstGeom prst="roundRect">
            <a:avLst/>
          </a:prstGeom>
          <a:noFill/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295FFF"/>
                </a:solidFill>
              </a:rPr>
              <a:t>ч</a:t>
            </a:r>
            <a:r>
              <a:rPr lang="uk-UA" sz="4400" b="1" dirty="0" smtClean="0">
                <a:solidFill>
                  <a:srgbClr val="295FFF"/>
                </a:solidFill>
              </a:rPr>
              <a:t>…</a:t>
            </a:r>
            <a:r>
              <a:rPr lang="uk-UA" sz="4400" b="1" dirty="0" err="1" smtClean="0">
                <a:solidFill>
                  <a:srgbClr val="295FFF"/>
                </a:solidFill>
              </a:rPr>
              <a:t>стота</a:t>
            </a:r>
            <a:endParaRPr lang="ru-RU" sz="4400" b="1" dirty="0">
              <a:solidFill>
                <a:srgbClr val="295F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57974" y="2703694"/>
            <a:ext cx="3069105" cy="2371225"/>
          </a:xfrm>
          <a:prstGeom prst="roundRect">
            <a:avLst/>
          </a:prstGeom>
          <a:noFill/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>
                <a:solidFill>
                  <a:schemeClr val="tx2">
                    <a:lumMod val="75000"/>
                  </a:schemeClr>
                </a:solidFill>
              </a:rPr>
              <a:t>ч</a:t>
            </a: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>есть</a:t>
            </a:r>
          </a:p>
          <a:p>
            <a:r>
              <a:rPr lang="uk-UA" sz="4400" b="1" dirty="0">
                <a:solidFill>
                  <a:schemeClr val="tx2">
                    <a:lumMod val="75000"/>
                  </a:schemeClr>
                </a:solidFill>
              </a:rPr>
              <a:t>ч</a:t>
            </a: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>исто</a:t>
            </a:r>
          </a:p>
          <a:p>
            <a:pPr algn="ctr"/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>чистенько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30844" y="3217803"/>
            <a:ext cx="1023277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976153" y="3889306"/>
            <a:ext cx="81378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101042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Вправа </a:t>
            </a:r>
            <a:r>
              <a:rPr lang="uk-UA" sz="2000" b="1" dirty="0">
                <a:solidFill>
                  <a:schemeClr val="bg1"/>
                </a:solidFill>
              </a:rPr>
              <a:t>3</a:t>
            </a:r>
            <a:r>
              <a:rPr lang="uk-UA" sz="2000" b="1" dirty="0" smtClean="0">
                <a:solidFill>
                  <a:schemeClr val="bg1"/>
                </a:solidFill>
              </a:rPr>
              <a:t>. Допоможи Родзинці вибрати в колонках перевірні слова до виділених. Запиши їх парами.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382926" y="1708189"/>
            <a:ext cx="3028802" cy="424653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327521" y="1971713"/>
            <a:ext cx="8247124" cy="4696461"/>
            <a:chOff x="3513986" y="1448457"/>
            <a:chExt cx="8425687" cy="5251413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513986" y="1448457"/>
              <a:ext cx="8425687" cy="5251413"/>
              <a:chOff x="2656115" y="1640583"/>
              <a:chExt cx="9218447" cy="5072743"/>
            </a:xfrm>
          </p:grpSpPr>
          <p:pic>
            <p:nvPicPr>
              <p:cNvPr id="14" name="Picture 2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346" y="1818069"/>
                <a:ext cx="8717993" cy="3898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ÐÐ°ÑÑÐ¸Ð½ÐºÐ¸ Ð¿Ð¾ Ð·Ð°Ð¿ÑÐ¾ÑÑ ÐºÐ»Ð¸Ð¿Ð°ÑÑ ÑÐµÐ»Ð¸Ðº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6115" y="1640583"/>
                <a:ext cx="9218447" cy="507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3786818" y="1718758"/>
              <a:ext cx="7872717" cy="37746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3914351" y="3374255"/>
            <a:ext cx="2988520" cy="914400"/>
          </a:xfrm>
          <a:prstGeom prst="roundRect">
            <a:avLst/>
          </a:prstGeom>
          <a:noFill/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295FFF"/>
                </a:solidFill>
              </a:rPr>
              <a:t>в…</a:t>
            </a:r>
            <a:r>
              <a:rPr lang="uk-UA" sz="4400" b="1" dirty="0" err="1" smtClean="0">
                <a:solidFill>
                  <a:srgbClr val="295FFF"/>
                </a:solidFill>
              </a:rPr>
              <a:t>ршина</a:t>
            </a:r>
            <a:endParaRPr lang="ru-RU" sz="4400" b="1" dirty="0">
              <a:solidFill>
                <a:srgbClr val="295F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57974" y="2703694"/>
            <a:ext cx="3069105" cy="2371225"/>
          </a:xfrm>
          <a:prstGeom prst="roundRect">
            <a:avLst/>
          </a:prstGeom>
          <a:noFill/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>високий</a:t>
            </a:r>
          </a:p>
          <a:p>
            <a:r>
              <a:rPr lang="uk-UA" sz="4400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>ершник</a:t>
            </a:r>
          </a:p>
          <a:p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>верхній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41666" y="3217803"/>
            <a:ext cx="1023277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976153" y="3889306"/>
            <a:ext cx="81378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13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96333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3. Допоможи Родзинці вибрати в колонках перевірні слова до виділених. Запиши їх парами. 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-41" r="62480" b="88263"/>
          <a:stretch/>
        </p:blipFill>
        <p:spPr>
          <a:xfrm>
            <a:off x="4268952" y="4468166"/>
            <a:ext cx="7242755" cy="13784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/>
          <a:stretch/>
        </p:blipFill>
        <p:spPr>
          <a:xfrm>
            <a:off x="6373545" y="4564247"/>
            <a:ext cx="2265772" cy="11479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t="-914" r="67164" b="87898"/>
          <a:stretch/>
        </p:blipFill>
        <p:spPr>
          <a:xfrm>
            <a:off x="8825632" y="4823834"/>
            <a:ext cx="469912" cy="600871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765330" y="1998016"/>
            <a:ext cx="6742635" cy="182152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 flipH="1">
            <a:off x="652696" y="1998016"/>
            <a:ext cx="3552009" cy="337581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893824" y="1998016"/>
            <a:ext cx="6617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Чистота – чисто, вершина – вершник.</a:t>
            </a:r>
            <a:endParaRPr lang="uk-UA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6556522">
            <a:off x="8330802" y="2840620"/>
            <a:ext cx="152555" cy="5168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6556522">
            <a:off x="8563039" y="2149647"/>
            <a:ext cx="152555" cy="5168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7"/>
            <a:ext cx="8732066" cy="89591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</a:t>
            </a:r>
            <a:r>
              <a:rPr lang="uk-UA" sz="2000" b="1" dirty="0" smtClean="0">
                <a:solidFill>
                  <a:schemeClr val="bg1"/>
                </a:solidFill>
              </a:rPr>
              <a:t>4. Допоможи Щебетунчикові вставити орфограми. </a:t>
            </a:r>
            <a:r>
              <a:rPr lang="uk-UA" sz="2000" b="1" dirty="0" err="1" smtClean="0">
                <a:solidFill>
                  <a:schemeClr val="bg1"/>
                </a:solidFill>
              </a:rPr>
              <a:t>Спиши</a:t>
            </a:r>
            <a:r>
              <a:rPr lang="uk-UA" sz="2000" b="1" dirty="0" smtClean="0">
                <a:solidFill>
                  <a:schemeClr val="bg1"/>
                </a:solidFill>
              </a:rPr>
              <a:t> вірш.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742026" y="1866899"/>
            <a:ext cx="8860694" cy="4696461"/>
            <a:chOff x="3513986" y="1448457"/>
            <a:chExt cx="8425687" cy="525141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513986" y="1448457"/>
              <a:ext cx="8425687" cy="5251413"/>
              <a:chOff x="2656115" y="1640583"/>
              <a:chExt cx="9218447" cy="5072743"/>
            </a:xfrm>
          </p:grpSpPr>
          <p:pic>
            <p:nvPicPr>
              <p:cNvPr id="14" name="Picture 2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346" y="1818069"/>
                <a:ext cx="8717993" cy="3898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ÐÐ°ÑÑÐ¸Ð½ÐºÐ¸ Ð¿Ð¾ Ð·Ð°Ð¿ÑÐ¾ÑÑ ÐºÐ»Ð¸Ð¿Ð°ÑÑ ÑÐµÐ»Ð¸Ðº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6115" y="1640583"/>
                <a:ext cx="9218447" cy="507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Прямоугольник 15"/>
            <p:cNvSpPr/>
            <p:nvPr/>
          </p:nvSpPr>
          <p:spPr>
            <a:xfrm>
              <a:off x="3786818" y="1718758"/>
              <a:ext cx="7872717" cy="37746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476973" y="1820484"/>
            <a:ext cx="2265053" cy="382036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543987" y="2404875"/>
            <a:ext cx="80510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Як я малим збирався </a:t>
            </a:r>
            <a:r>
              <a:rPr lang="uk-UA" sz="3600" b="1" dirty="0" err="1" smtClean="0">
                <a:solidFill>
                  <a:schemeClr val="tx2">
                    <a:lumMod val="75000"/>
                  </a:schemeClr>
                </a:solidFill>
              </a:rPr>
              <a:t>нав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...сні</a:t>
            </a:r>
          </a:p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піти у світ незнаними ст...</a:t>
            </a:r>
            <a:r>
              <a:rPr lang="uk-UA" sz="3600" b="1" dirty="0" err="1" smtClean="0">
                <a:solidFill>
                  <a:schemeClr val="tx2">
                    <a:lumMod val="75000"/>
                  </a:schemeClr>
                </a:solidFill>
              </a:rPr>
              <a:t>жками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, —</a:t>
            </a:r>
          </a:p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сорочку мати виш...ла мені</a:t>
            </a:r>
          </a:p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червоними і чорними н...</a:t>
            </a:r>
            <a:r>
              <a:rPr lang="uk-UA" sz="3600" b="1" dirty="0" err="1" smtClean="0">
                <a:solidFill>
                  <a:schemeClr val="tx2">
                    <a:lumMod val="75000"/>
                  </a:schemeClr>
                </a:solidFill>
              </a:rPr>
              <a:t>тками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</a:t>
            </a:r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За Андрієм Малишком </a:t>
            </a:r>
            <a:endParaRPr lang="uk-UA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83924" y="2248423"/>
            <a:ext cx="515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295FFF"/>
                </a:solidFill>
              </a:rPr>
              <a:t>е</a:t>
            </a:r>
            <a:endParaRPr lang="uk-UA" sz="3600" b="1" i="1" dirty="0">
              <a:solidFill>
                <a:srgbClr val="295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51525" y="2867828"/>
            <a:ext cx="515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295FFF"/>
                </a:solidFill>
              </a:rPr>
              <a:t>е</a:t>
            </a:r>
            <a:endParaRPr lang="uk-UA" sz="3600" b="1" i="1" dirty="0">
              <a:solidFill>
                <a:srgbClr val="295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06586" y="3407502"/>
            <a:ext cx="515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295FFF"/>
                </a:solidFill>
              </a:rPr>
              <a:t>и</a:t>
            </a:r>
            <a:endParaRPr lang="uk-UA" sz="3600" b="1" i="1" dirty="0">
              <a:solidFill>
                <a:srgbClr val="295F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51525" y="3977112"/>
            <a:ext cx="515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295FFF"/>
                </a:solidFill>
              </a:rPr>
              <a:t>и</a:t>
            </a:r>
            <a:endParaRPr lang="uk-UA" sz="3600" b="1" i="1" dirty="0">
              <a:solidFill>
                <a:srgbClr val="295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19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 flipH="1">
            <a:off x="527050" y="2098387"/>
            <a:ext cx="3408630" cy="3223824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73756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4. Допоможи Щебетунчикові вставити орфограми. </a:t>
            </a:r>
            <a:r>
              <a:rPr lang="uk-UA" sz="2000" b="1" dirty="0" err="1">
                <a:solidFill>
                  <a:schemeClr val="bg1"/>
                </a:solidFill>
              </a:rPr>
              <a:t>Спиши</a:t>
            </a:r>
            <a:r>
              <a:rPr lang="uk-UA" sz="2000" b="1" dirty="0">
                <a:solidFill>
                  <a:schemeClr val="bg1"/>
                </a:solidFill>
              </a:rPr>
              <a:t> вірш. 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-42" r="60558" b="87186"/>
          <a:stretch/>
        </p:blipFill>
        <p:spPr>
          <a:xfrm>
            <a:off x="3673226" y="4975020"/>
            <a:ext cx="7569843" cy="15046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/>
          <a:stretch/>
        </p:blipFill>
        <p:spPr>
          <a:xfrm>
            <a:off x="5948970" y="5048663"/>
            <a:ext cx="2265772" cy="11479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3" t="-1553" r="59401" b="88537"/>
          <a:stretch/>
        </p:blipFill>
        <p:spPr>
          <a:xfrm>
            <a:off x="8294832" y="5322211"/>
            <a:ext cx="469912" cy="600871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114800" y="1689391"/>
            <a:ext cx="7475220" cy="3030071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36907" y="1714383"/>
            <a:ext cx="7253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я малим збирався навесні</a:t>
            </a:r>
          </a:p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піти у світ незнаними стежками, —</a:t>
            </a:r>
          </a:p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сорочку мати вишила мені</a:t>
            </a:r>
          </a:p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червоними і чорними нитками.</a:t>
            </a:r>
          </a:p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Андрієм Малишком </a:t>
            </a:r>
            <a:endParaRPr lang="uk-UA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6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37488</TotalTime>
  <Words>784</Words>
  <Application>Microsoft Office PowerPoint</Application>
  <PresentationFormat>Широкоэкранный</PresentationFormat>
  <Paragraphs>187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2463</cp:revision>
  <dcterms:created xsi:type="dcterms:W3CDTF">2018-01-05T16:38:53Z</dcterms:created>
  <dcterms:modified xsi:type="dcterms:W3CDTF">2022-12-11T20:38:49Z</dcterms:modified>
</cp:coreProperties>
</file>