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5" r:id="rId2"/>
    <p:sldId id="306" r:id="rId3"/>
    <p:sldId id="321" r:id="rId4"/>
    <p:sldId id="307" r:id="rId5"/>
    <p:sldId id="310" r:id="rId6"/>
    <p:sldId id="312" r:id="rId7"/>
    <p:sldId id="313" r:id="rId8"/>
    <p:sldId id="314" r:id="rId9"/>
    <p:sldId id="320" r:id="rId10"/>
    <p:sldId id="319" r:id="rId11"/>
    <p:sldId id="328" r:id="rId12"/>
    <p:sldId id="329" r:id="rId13"/>
    <p:sldId id="330" r:id="rId14"/>
    <p:sldId id="325" r:id="rId15"/>
    <p:sldId id="326" r:id="rId16"/>
    <p:sldId id="327" r:id="rId17"/>
    <p:sldId id="30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E2BF0E-A150-48F9-ADFF-832AF6207EF6}" type="doc">
      <dgm:prSet loTypeId="urn:microsoft.com/office/officeart/2005/8/layout/hProcess7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25BF658-9D06-4712-880A-3CD306DC3B22}">
      <dgm:prSet phldrT="[Текст]" custT="1"/>
      <dgm:spPr/>
      <dgm:t>
        <a:bodyPr>
          <a:scene3d>
            <a:camera prst="isometricOffAxis1Right"/>
            <a:lightRig rig="threePt" dir="t"/>
          </a:scene3d>
        </a:bodyPr>
        <a:lstStyle/>
        <a:p>
          <a:pPr algn="ctr"/>
          <a:endParaRPr lang="ru-RU" sz="2600" dirty="0" smtClean="0"/>
        </a:p>
        <a:p>
          <a:pPr algn="ctr"/>
          <a:endParaRPr lang="ru-RU" sz="2600" dirty="0" smtClean="0"/>
        </a:p>
        <a:p>
          <a:pPr algn="ctr"/>
          <a:endParaRPr lang="ru-RU" sz="2600" dirty="0" smtClean="0"/>
        </a:p>
        <a:p>
          <a:pPr algn="ctr"/>
          <a:r>
            <a:rPr lang="uk-UA" sz="3600" b="0" noProof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Нероз'ємне з'єднання, що виконується зварюванням</a:t>
          </a:r>
          <a:endParaRPr lang="uk-UA" sz="3600" b="0" noProof="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F9B0D0-97B6-4D4E-A9F7-00B3861C6B6D}" type="parTrans" cxnId="{9B2F2A01-B30E-4531-A526-EF1B91AA3130}">
      <dgm:prSet/>
      <dgm:spPr/>
      <dgm:t>
        <a:bodyPr/>
        <a:lstStyle/>
        <a:p>
          <a:endParaRPr lang="ru-RU"/>
        </a:p>
      </dgm:t>
    </dgm:pt>
    <dgm:pt modelId="{714B8FC2-BEE7-4DAA-868C-8E388E67AC80}" type="sibTrans" cxnId="{9B2F2A01-B30E-4531-A526-EF1B91AA3130}">
      <dgm:prSet/>
      <dgm:spPr/>
      <dgm:t>
        <a:bodyPr/>
        <a:lstStyle/>
        <a:p>
          <a:endParaRPr lang="ru-RU"/>
        </a:p>
      </dgm:t>
    </dgm:pt>
    <dgm:pt modelId="{0BBF987B-2578-42CC-88F9-E07FB03A0916}">
      <dgm:prSet phldrT="[Текст]"/>
      <dgm:spPr>
        <a:solidFill>
          <a:schemeClr val="accent4">
            <a:lumMod val="60000"/>
            <a:lumOff val="40000"/>
          </a:schemeClr>
        </a:solidFill>
        <a:scene3d>
          <a:camera prst="isometricOffAxis2Left"/>
          <a:lightRig rig="threePt" dir="t"/>
        </a:scene3d>
        <a:sp3d>
          <a:bevelT prst="convex"/>
        </a:sp3d>
      </dgm:spPr>
      <dgm:t>
        <a:bodyPr/>
        <a:lstStyle/>
        <a:p>
          <a:r>
            <a:rPr lang="uk-UA" b="1" noProof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Зварний  шов</a:t>
          </a:r>
          <a:endParaRPr lang="uk-UA" b="1" noProof="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C20EAA-CD37-492A-8279-98748F3058BD}" type="parTrans" cxnId="{B387756E-BCA4-41FF-8B78-CB12297C7F86}">
      <dgm:prSet/>
      <dgm:spPr/>
      <dgm:t>
        <a:bodyPr/>
        <a:lstStyle/>
        <a:p>
          <a:endParaRPr lang="ru-RU"/>
        </a:p>
      </dgm:t>
    </dgm:pt>
    <dgm:pt modelId="{43C8D567-2F4E-4E05-82A8-3B585C33DA0C}" type="sibTrans" cxnId="{B387756E-BCA4-41FF-8B78-CB12297C7F86}">
      <dgm:prSet/>
      <dgm:spPr/>
      <dgm:t>
        <a:bodyPr/>
        <a:lstStyle/>
        <a:p>
          <a:endParaRPr lang="ru-RU"/>
        </a:p>
      </dgm:t>
    </dgm:pt>
    <dgm:pt modelId="{1190F683-49FF-469F-A7E1-6BE1FF5BD0F9}">
      <dgm:prSet phldrT="[Текст]" custT="1"/>
      <dgm:spPr/>
      <dgm:t>
        <a:bodyPr>
          <a:scene3d>
            <a:camera prst="isometricOffAxis2Left"/>
            <a:lightRig rig="threePt" dir="t"/>
          </a:scene3d>
        </a:bodyPr>
        <a:lstStyle/>
        <a:p>
          <a:pPr algn="ctr"/>
          <a:endParaRPr lang="uk-UA" sz="2700" noProof="0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uk-UA" sz="2700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Ділянка зварного з'єднання, що виникла в результаті кристалізації розплавленого металу або в результаті пластичної деформації при зварюванні тиском або поєднанні кристалізації  і деформації</a:t>
          </a:r>
          <a:endParaRPr lang="uk-UA" sz="2700" noProof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7560A8-4219-419B-8391-2C61BF380479}" type="parTrans" cxnId="{9A008786-4ABA-415A-9E83-C3204022AA93}">
      <dgm:prSet/>
      <dgm:spPr/>
      <dgm:t>
        <a:bodyPr/>
        <a:lstStyle/>
        <a:p>
          <a:endParaRPr lang="ru-RU"/>
        </a:p>
      </dgm:t>
    </dgm:pt>
    <dgm:pt modelId="{654F37EA-5260-467E-A816-6F94F26C9CB6}" type="sibTrans" cxnId="{9A008786-4ABA-415A-9E83-C3204022AA93}">
      <dgm:prSet/>
      <dgm:spPr/>
      <dgm:t>
        <a:bodyPr/>
        <a:lstStyle/>
        <a:p>
          <a:endParaRPr lang="ru-RU"/>
        </a:p>
      </dgm:t>
    </dgm:pt>
    <dgm:pt modelId="{C9E5F07F-0EDD-4A67-887E-E79ECDAFC20D}">
      <dgm:prSet phldrT="[Текст]"/>
      <dgm:spPr>
        <a:solidFill>
          <a:schemeClr val="accent2">
            <a:lumMod val="40000"/>
            <a:lumOff val="60000"/>
          </a:schemeClr>
        </a:solidFill>
        <a:scene3d>
          <a:camera prst="isometricOffAxis1Right"/>
          <a:lightRig rig="threePt" dir="t"/>
        </a:scene3d>
        <a:sp3d>
          <a:bevelT prst="convex"/>
        </a:sp3d>
      </dgm:spPr>
      <dgm:t>
        <a:bodyPr/>
        <a:lstStyle/>
        <a:p>
          <a:r>
            <a:rPr lang="uk-UA" b="1" noProof="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Зварне з'єднання  </a:t>
          </a:r>
          <a:endParaRPr lang="uk-UA" b="1" noProof="0" dirty="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F0494B-7FCC-430B-8DD0-D817B0AD5C0A}" type="sibTrans" cxnId="{3EA8B45D-2487-4992-BD1D-C2708511A5C9}">
      <dgm:prSet/>
      <dgm:spPr/>
      <dgm:t>
        <a:bodyPr/>
        <a:lstStyle/>
        <a:p>
          <a:endParaRPr lang="ru-RU"/>
        </a:p>
      </dgm:t>
    </dgm:pt>
    <dgm:pt modelId="{0FAD9CEE-34C6-44FF-A620-129DA702ED0F}" type="parTrans" cxnId="{3EA8B45D-2487-4992-BD1D-C2708511A5C9}">
      <dgm:prSet/>
      <dgm:spPr/>
      <dgm:t>
        <a:bodyPr/>
        <a:lstStyle/>
        <a:p>
          <a:endParaRPr lang="ru-RU"/>
        </a:p>
      </dgm:t>
    </dgm:pt>
    <dgm:pt modelId="{099E1A1A-B259-42E2-B8D9-B32CB885C09E}" type="pres">
      <dgm:prSet presAssocID="{64E2BF0E-A150-48F9-ADFF-832AF6207E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596351-A5B3-49A7-A4B1-E0C062AEC5F6}" type="pres">
      <dgm:prSet presAssocID="{C9E5F07F-0EDD-4A67-887E-E79ECDAFC20D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B18DA3-4FD4-4B69-9A4E-9784EFDC489F}" type="pres">
      <dgm:prSet presAssocID="{C9E5F07F-0EDD-4A67-887E-E79ECDAFC20D}" presName="bgRect" presStyleLbl="node1" presStyleIdx="0" presStyleCnt="2" custLinFactNeighborX="-387" custLinFactNeighborY="-7447"/>
      <dgm:spPr/>
      <dgm:t>
        <a:bodyPr/>
        <a:lstStyle/>
        <a:p>
          <a:endParaRPr lang="ru-RU"/>
        </a:p>
      </dgm:t>
    </dgm:pt>
    <dgm:pt modelId="{87CAA76B-460C-46EB-ABB2-A51871F2FA10}" type="pres">
      <dgm:prSet presAssocID="{C9E5F07F-0EDD-4A67-887E-E79ECDAFC20D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5CA89F-7CDE-4235-B8F0-7101A841CFAC}" type="pres">
      <dgm:prSet presAssocID="{C9E5F07F-0EDD-4A67-887E-E79ECDAFC20D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B1AE57-6E34-43D4-B156-A856E3828498}" type="pres">
      <dgm:prSet presAssocID="{06F0494B-7FCC-430B-8DD0-D817B0AD5C0A}" presName="hSp" presStyleCnt="0"/>
      <dgm:spPr/>
      <dgm:t>
        <a:bodyPr/>
        <a:lstStyle/>
        <a:p>
          <a:endParaRPr lang="ru-RU"/>
        </a:p>
      </dgm:t>
    </dgm:pt>
    <dgm:pt modelId="{FFE03BFE-E05F-488E-AFD8-31FC0D70B4CB}" type="pres">
      <dgm:prSet presAssocID="{06F0494B-7FCC-430B-8DD0-D817B0AD5C0A}" presName="vProcSp" presStyleCnt="0"/>
      <dgm:spPr/>
      <dgm:t>
        <a:bodyPr/>
        <a:lstStyle/>
        <a:p>
          <a:endParaRPr lang="ru-RU"/>
        </a:p>
      </dgm:t>
    </dgm:pt>
    <dgm:pt modelId="{7B18A93D-857C-4A00-A3C5-E3CC5AE254DA}" type="pres">
      <dgm:prSet presAssocID="{06F0494B-7FCC-430B-8DD0-D817B0AD5C0A}" presName="vSp1" presStyleCnt="0"/>
      <dgm:spPr/>
      <dgm:t>
        <a:bodyPr/>
        <a:lstStyle/>
        <a:p>
          <a:endParaRPr lang="ru-RU"/>
        </a:p>
      </dgm:t>
    </dgm:pt>
    <dgm:pt modelId="{BD2A5115-8575-4530-93C9-D7147437CBE4}" type="pres">
      <dgm:prSet presAssocID="{06F0494B-7FCC-430B-8DD0-D817B0AD5C0A}" presName="simulatedConn" presStyleLbl="solidFgAcc1" presStyleIdx="0" presStyleCnt="1" custLinFactNeighborX="-57687" custLinFactNeighborY="34634"/>
      <dgm:spPr/>
      <dgm:t>
        <a:bodyPr/>
        <a:lstStyle/>
        <a:p>
          <a:endParaRPr lang="ru-RU"/>
        </a:p>
      </dgm:t>
    </dgm:pt>
    <dgm:pt modelId="{9A9D6C5B-7DC2-4016-9E0B-3D1F510CA37F}" type="pres">
      <dgm:prSet presAssocID="{06F0494B-7FCC-430B-8DD0-D817B0AD5C0A}" presName="vSp2" presStyleCnt="0"/>
      <dgm:spPr/>
      <dgm:t>
        <a:bodyPr/>
        <a:lstStyle/>
        <a:p>
          <a:endParaRPr lang="ru-RU"/>
        </a:p>
      </dgm:t>
    </dgm:pt>
    <dgm:pt modelId="{9319A758-37DB-4493-BAC2-A7E02ADA0D46}" type="pres">
      <dgm:prSet presAssocID="{06F0494B-7FCC-430B-8DD0-D817B0AD5C0A}" presName="sibTrans" presStyleCnt="0"/>
      <dgm:spPr/>
      <dgm:t>
        <a:bodyPr/>
        <a:lstStyle/>
        <a:p>
          <a:endParaRPr lang="ru-RU"/>
        </a:p>
      </dgm:t>
    </dgm:pt>
    <dgm:pt modelId="{D1BD9A70-101B-4F45-B65B-793C42023FB0}" type="pres">
      <dgm:prSet presAssocID="{0BBF987B-2578-42CC-88F9-E07FB03A0916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461C1-A663-48FF-92E7-9EACFB6F1C5C}" type="pres">
      <dgm:prSet presAssocID="{0BBF987B-2578-42CC-88F9-E07FB03A0916}" presName="bgRect" presStyleLbl="node1" presStyleIdx="1" presStyleCnt="2" custLinFactNeighborX="-3353" custLinFactNeighborY="-7144"/>
      <dgm:spPr/>
      <dgm:t>
        <a:bodyPr/>
        <a:lstStyle/>
        <a:p>
          <a:endParaRPr lang="ru-RU"/>
        </a:p>
      </dgm:t>
    </dgm:pt>
    <dgm:pt modelId="{A22BC42A-8D9C-4BAA-953B-77322F686935}" type="pres">
      <dgm:prSet presAssocID="{0BBF987B-2578-42CC-88F9-E07FB03A0916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9FDBB-9618-4A32-9677-C529AFE2BBCE}" type="pres">
      <dgm:prSet presAssocID="{0BBF987B-2578-42CC-88F9-E07FB03A0916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0155E2-9E05-415E-9F61-58802F2C7DAA}" type="presOf" srcId="{0BBF987B-2578-42CC-88F9-E07FB03A0916}" destId="{350461C1-A663-48FF-92E7-9EACFB6F1C5C}" srcOrd="0" destOrd="0" presId="urn:microsoft.com/office/officeart/2005/8/layout/hProcess7#1"/>
    <dgm:cxn modelId="{9A008786-4ABA-415A-9E83-C3204022AA93}" srcId="{0BBF987B-2578-42CC-88F9-E07FB03A0916}" destId="{1190F683-49FF-469F-A7E1-6BE1FF5BD0F9}" srcOrd="0" destOrd="0" parTransId="{B37560A8-4219-419B-8391-2C61BF380479}" sibTransId="{654F37EA-5260-467E-A816-6F94F26C9CB6}"/>
    <dgm:cxn modelId="{B387756E-BCA4-41FF-8B78-CB12297C7F86}" srcId="{64E2BF0E-A150-48F9-ADFF-832AF6207EF6}" destId="{0BBF987B-2578-42CC-88F9-E07FB03A0916}" srcOrd="1" destOrd="0" parTransId="{5FC20EAA-CD37-492A-8279-98748F3058BD}" sibTransId="{43C8D567-2F4E-4E05-82A8-3B585C33DA0C}"/>
    <dgm:cxn modelId="{9B2F2A01-B30E-4531-A526-EF1B91AA3130}" srcId="{C9E5F07F-0EDD-4A67-887E-E79ECDAFC20D}" destId="{A25BF658-9D06-4712-880A-3CD306DC3B22}" srcOrd="0" destOrd="0" parTransId="{62F9B0D0-97B6-4D4E-A9F7-00B3861C6B6D}" sibTransId="{714B8FC2-BEE7-4DAA-868C-8E388E67AC80}"/>
    <dgm:cxn modelId="{08E47A9F-169C-40CB-8AFF-54A7450E6FE5}" type="presOf" srcId="{C9E5F07F-0EDD-4A67-887E-E79ECDAFC20D}" destId="{87CAA76B-460C-46EB-ABB2-A51871F2FA10}" srcOrd="1" destOrd="0" presId="urn:microsoft.com/office/officeart/2005/8/layout/hProcess7#1"/>
    <dgm:cxn modelId="{460D9BCD-9FEF-47DC-A6AA-221EE77CF06A}" type="presOf" srcId="{64E2BF0E-A150-48F9-ADFF-832AF6207EF6}" destId="{099E1A1A-B259-42E2-B8D9-B32CB885C09E}" srcOrd="0" destOrd="0" presId="urn:microsoft.com/office/officeart/2005/8/layout/hProcess7#1"/>
    <dgm:cxn modelId="{9026C635-0099-4B7B-B91C-97F29BD496BA}" type="presOf" srcId="{A25BF658-9D06-4712-880A-3CD306DC3B22}" destId="{015CA89F-7CDE-4235-B8F0-7101A841CFAC}" srcOrd="0" destOrd="0" presId="urn:microsoft.com/office/officeart/2005/8/layout/hProcess7#1"/>
    <dgm:cxn modelId="{F6C9A13C-13DC-487F-9CB7-EAF9C0778EFD}" type="presOf" srcId="{0BBF987B-2578-42CC-88F9-E07FB03A0916}" destId="{A22BC42A-8D9C-4BAA-953B-77322F686935}" srcOrd="1" destOrd="0" presId="urn:microsoft.com/office/officeart/2005/8/layout/hProcess7#1"/>
    <dgm:cxn modelId="{6FE53241-D9A6-427D-915B-D7D75A701265}" type="presOf" srcId="{1190F683-49FF-469F-A7E1-6BE1FF5BD0F9}" destId="{D329FDBB-9618-4A32-9677-C529AFE2BBCE}" srcOrd="0" destOrd="0" presId="urn:microsoft.com/office/officeart/2005/8/layout/hProcess7#1"/>
    <dgm:cxn modelId="{650A7C15-DC9D-42AF-9F4C-7176F9610F78}" type="presOf" srcId="{C9E5F07F-0EDD-4A67-887E-E79ECDAFC20D}" destId="{F7B18DA3-4FD4-4B69-9A4E-9784EFDC489F}" srcOrd="0" destOrd="0" presId="urn:microsoft.com/office/officeart/2005/8/layout/hProcess7#1"/>
    <dgm:cxn modelId="{3EA8B45D-2487-4992-BD1D-C2708511A5C9}" srcId="{64E2BF0E-A150-48F9-ADFF-832AF6207EF6}" destId="{C9E5F07F-0EDD-4A67-887E-E79ECDAFC20D}" srcOrd="0" destOrd="0" parTransId="{0FAD9CEE-34C6-44FF-A620-129DA702ED0F}" sibTransId="{06F0494B-7FCC-430B-8DD0-D817B0AD5C0A}"/>
    <dgm:cxn modelId="{5D0BEB5A-C29B-42B2-8EC6-6EC8F6451B55}" type="presParOf" srcId="{099E1A1A-B259-42E2-B8D9-B32CB885C09E}" destId="{97596351-A5B3-49A7-A4B1-E0C062AEC5F6}" srcOrd="0" destOrd="0" presId="urn:microsoft.com/office/officeart/2005/8/layout/hProcess7#1"/>
    <dgm:cxn modelId="{B6615BDB-9AC6-4392-8AAA-B0FD1CC6AA7A}" type="presParOf" srcId="{97596351-A5B3-49A7-A4B1-E0C062AEC5F6}" destId="{F7B18DA3-4FD4-4B69-9A4E-9784EFDC489F}" srcOrd="0" destOrd="0" presId="urn:microsoft.com/office/officeart/2005/8/layout/hProcess7#1"/>
    <dgm:cxn modelId="{01F3C132-C4DE-4CE2-BFE7-F653F1B17FE0}" type="presParOf" srcId="{97596351-A5B3-49A7-A4B1-E0C062AEC5F6}" destId="{87CAA76B-460C-46EB-ABB2-A51871F2FA10}" srcOrd="1" destOrd="0" presId="urn:microsoft.com/office/officeart/2005/8/layout/hProcess7#1"/>
    <dgm:cxn modelId="{DC543512-710A-4525-981A-C77F824C0C23}" type="presParOf" srcId="{97596351-A5B3-49A7-A4B1-E0C062AEC5F6}" destId="{015CA89F-7CDE-4235-B8F0-7101A841CFAC}" srcOrd="2" destOrd="0" presId="urn:microsoft.com/office/officeart/2005/8/layout/hProcess7#1"/>
    <dgm:cxn modelId="{0E0D9230-6917-46B8-8EBD-5B356653DA2F}" type="presParOf" srcId="{099E1A1A-B259-42E2-B8D9-B32CB885C09E}" destId="{B6B1AE57-6E34-43D4-B156-A856E3828498}" srcOrd="1" destOrd="0" presId="urn:microsoft.com/office/officeart/2005/8/layout/hProcess7#1"/>
    <dgm:cxn modelId="{6E3A2603-E9EF-43CF-9033-463F98CC4495}" type="presParOf" srcId="{099E1A1A-B259-42E2-B8D9-B32CB885C09E}" destId="{FFE03BFE-E05F-488E-AFD8-31FC0D70B4CB}" srcOrd="2" destOrd="0" presId="urn:microsoft.com/office/officeart/2005/8/layout/hProcess7#1"/>
    <dgm:cxn modelId="{FDD473E1-153B-4BA1-918F-7C2F3896E30B}" type="presParOf" srcId="{FFE03BFE-E05F-488E-AFD8-31FC0D70B4CB}" destId="{7B18A93D-857C-4A00-A3C5-E3CC5AE254DA}" srcOrd="0" destOrd="0" presId="urn:microsoft.com/office/officeart/2005/8/layout/hProcess7#1"/>
    <dgm:cxn modelId="{16A79045-6965-4352-8D71-067337036FBE}" type="presParOf" srcId="{FFE03BFE-E05F-488E-AFD8-31FC0D70B4CB}" destId="{BD2A5115-8575-4530-93C9-D7147437CBE4}" srcOrd="1" destOrd="0" presId="urn:microsoft.com/office/officeart/2005/8/layout/hProcess7#1"/>
    <dgm:cxn modelId="{FE7D9073-5013-4748-8E31-4F41766488B3}" type="presParOf" srcId="{FFE03BFE-E05F-488E-AFD8-31FC0D70B4CB}" destId="{9A9D6C5B-7DC2-4016-9E0B-3D1F510CA37F}" srcOrd="2" destOrd="0" presId="urn:microsoft.com/office/officeart/2005/8/layout/hProcess7#1"/>
    <dgm:cxn modelId="{EC4D8787-0731-44A6-A6AE-1786F435E0DA}" type="presParOf" srcId="{099E1A1A-B259-42E2-B8D9-B32CB885C09E}" destId="{9319A758-37DB-4493-BAC2-A7E02ADA0D46}" srcOrd="3" destOrd="0" presId="urn:microsoft.com/office/officeart/2005/8/layout/hProcess7#1"/>
    <dgm:cxn modelId="{E01E9AEB-5E83-4A77-BA53-5452F9ABDE3B}" type="presParOf" srcId="{099E1A1A-B259-42E2-B8D9-B32CB885C09E}" destId="{D1BD9A70-101B-4F45-B65B-793C42023FB0}" srcOrd="4" destOrd="0" presId="urn:microsoft.com/office/officeart/2005/8/layout/hProcess7#1"/>
    <dgm:cxn modelId="{E409D7CB-E5A1-4E4E-8A04-37F64B55F0DF}" type="presParOf" srcId="{D1BD9A70-101B-4F45-B65B-793C42023FB0}" destId="{350461C1-A663-48FF-92E7-9EACFB6F1C5C}" srcOrd="0" destOrd="0" presId="urn:microsoft.com/office/officeart/2005/8/layout/hProcess7#1"/>
    <dgm:cxn modelId="{F0638763-B69C-4D8E-A8FC-5CBED0593BA5}" type="presParOf" srcId="{D1BD9A70-101B-4F45-B65B-793C42023FB0}" destId="{A22BC42A-8D9C-4BAA-953B-77322F686935}" srcOrd="1" destOrd="0" presId="urn:microsoft.com/office/officeart/2005/8/layout/hProcess7#1"/>
    <dgm:cxn modelId="{A6EEAFC4-F6C9-47B8-A1B1-342E687D1F66}" type="presParOf" srcId="{D1BD9A70-101B-4F45-B65B-793C42023FB0}" destId="{D329FDBB-9618-4A32-9677-C529AFE2BBCE}" srcOrd="2" destOrd="0" presId="urn:microsoft.com/office/officeart/2005/8/layout/hProcess7#1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3124D-8B4C-4EDE-9267-C11A64ECA84A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2C1B9-F455-48AC-A582-6C684DF11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800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66212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«Технолог</a:t>
            </a:r>
            <a:r>
              <a:rPr lang="uk-UA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ія</a:t>
            </a:r>
            <a:r>
              <a:rPr lang="uk-U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ручного дугового зварювання покритими електродами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25843"/>
            <a:ext cx="8640960" cy="2427293"/>
          </a:xfrm>
        </p:spPr>
        <p:txBody>
          <a:bodyPr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уроку: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Виконання </a:t>
            </a:r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стикових і кутових </a:t>
            </a:r>
            <a:r>
              <a:rPr lang="uk-U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швів. </a:t>
            </a:r>
            <a:endParaRPr lang="uk-UA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Орієнтовні </a:t>
            </a:r>
            <a:r>
              <a:rPr lang="uk-U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режими зварювання, положення електрода</a:t>
            </a:r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uk-UA" sz="4000" b="1" dirty="0">
              <a:latin typeface="Arial Black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" t="1618" r="6421" b="7791"/>
          <a:stretch/>
        </p:blipFill>
        <p:spPr bwMode="auto">
          <a:xfrm>
            <a:off x="-13544" y="0"/>
            <a:ext cx="2628402" cy="1969027"/>
          </a:xfrm>
          <a:prstGeom prst="flowChartDocumen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888" y="6399"/>
            <a:ext cx="1986585" cy="1910433"/>
          </a:xfrm>
          <a:prstGeom prst="flowChartMultidocumen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8491"/>
            <a:ext cx="5747792" cy="2056396"/>
          </a:xfrm>
          <a:prstGeom prst="flowChartPunchedTap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3"/>
          <a:stretch/>
        </p:blipFill>
        <p:spPr bwMode="auto">
          <a:xfrm>
            <a:off x="5747792" y="4808491"/>
            <a:ext cx="3396208" cy="2056396"/>
          </a:xfrm>
          <a:prstGeom prst="flowChartPunchedTap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80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3361130" y="116632"/>
            <a:ext cx="2479953" cy="857256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uk-UA" sz="2000" dirty="0" smtClean="0">
                <a:solidFill>
                  <a:prstClr val="black"/>
                </a:solidFill>
                <a:latin typeface="Arial" pitchFamily="34" charset="0"/>
              </a:rPr>
              <a:t>Стиковий шов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20701794">
            <a:off x="248810" y="1010356"/>
            <a:ext cx="2479953" cy="857256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uk-UA" sz="2000" dirty="0" smtClean="0">
                <a:solidFill>
                  <a:prstClr val="black"/>
                </a:solidFill>
                <a:latin typeface="Arial" pitchFamily="34" charset="0"/>
              </a:rPr>
              <a:t>Односторонній</a:t>
            </a: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 rot="877045">
            <a:off x="6444208" y="1010356"/>
            <a:ext cx="2479953" cy="857256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uk-UA" sz="2000" dirty="0" smtClean="0">
                <a:solidFill>
                  <a:prstClr val="black"/>
                </a:solidFill>
                <a:latin typeface="Arial" pitchFamily="34" charset="0"/>
              </a:rPr>
              <a:t>Двосторонній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1073480">
            <a:off x="5132516" y="2063027"/>
            <a:ext cx="2479953" cy="857256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uk-UA" sz="2000" dirty="0" smtClean="0">
                <a:solidFill>
                  <a:prstClr val="black"/>
                </a:solidFill>
                <a:latin typeface="Arial" pitchFamily="34" charset="0"/>
              </a:rPr>
              <a:t>Зі скосом крайок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 rot="20661993">
            <a:off x="1246781" y="2474272"/>
            <a:ext cx="2479953" cy="857256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uk-UA" sz="2000" dirty="0" smtClean="0">
                <a:solidFill>
                  <a:prstClr val="black"/>
                </a:solidFill>
                <a:latin typeface="Arial" pitchFamily="34" charset="0"/>
              </a:rPr>
              <a:t>Без скосу крайок</a:t>
            </a:r>
          </a:p>
        </p:txBody>
      </p:sp>
      <p:sp>
        <p:nvSpPr>
          <p:cNvPr id="12" name="Стрелка вниз 11"/>
          <p:cNvSpPr/>
          <p:nvPr/>
        </p:nvSpPr>
        <p:spPr>
          <a:xfrm rot="20053394">
            <a:off x="5443447" y="1087764"/>
            <a:ext cx="357190" cy="4951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662270">
            <a:off x="3051363" y="1041127"/>
            <a:ext cx="357190" cy="11245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 rot="17943246">
            <a:off x="6037295" y="336712"/>
            <a:ext cx="357190" cy="5971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 rot="3342805">
            <a:off x="2768094" y="333310"/>
            <a:ext cx="357190" cy="60397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0550" y="5502370"/>
            <a:ext cx="1208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S </a:t>
            </a:r>
            <a:r>
              <a:rPr lang="uk-UA" b="1" dirty="0">
                <a:solidFill>
                  <a:prstClr val="black"/>
                </a:solidFill>
              </a:rPr>
              <a:t>до 4 мм 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13763" y="5481163"/>
            <a:ext cx="1735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S </a:t>
            </a:r>
            <a:r>
              <a:rPr lang="uk-UA" b="1" dirty="0" smtClean="0">
                <a:solidFill>
                  <a:prstClr val="black"/>
                </a:solidFill>
              </a:rPr>
              <a:t>від 4 до 8 </a:t>
            </a:r>
            <a:r>
              <a:rPr lang="uk-UA" b="1" dirty="0">
                <a:solidFill>
                  <a:prstClr val="black"/>
                </a:solidFill>
              </a:rPr>
              <a:t>мм 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82126" y="6183244"/>
            <a:ext cx="1802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S </a:t>
            </a:r>
            <a:r>
              <a:rPr lang="uk-UA" b="1" dirty="0" smtClean="0">
                <a:solidFill>
                  <a:prstClr val="black"/>
                </a:solidFill>
              </a:rPr>
              <a:t>від </a:t>
            </a:r>
            <a:r>
              <a:rPr lang="uk-UA" b="1" dirty="0">
                <a:solidFill>
                  <a:prstClr val="black"/>
                </a:solidFill>
              </a:rPr>
              <a:t>4 </a:t>
            </a:r>
            <a:r>
              <a:rPr lang="uk-UA" b="1" dirty="0" smtClean="0">
                <a:solidFill>
                  <a:prstClr val="black"/>
                </a:solidFill>
              </a:rPr>
              <a:t>до 25 мм 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283624" y="5517232"/>
            <a:ext cx="1374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S </a:t>
            </a:r>
            <a:r>
              <a:rPr lang="uk-UA" b="1" dirty="0" smtClean="0">
                <a:solidFill>
                  <a:prstClr val="black"/>
                </a:solidFill>
              </a:rPr>
              <a:t>від 12 </a:t>
            </a:r>
            <a:r>
              <a:rPr lang="uk-UA" b="1" dirty="0">
                <a:solidFill>
                  <a:prstClr val="black"/>
                </a:solidFill>
              </a:rPr>
              <a:t>мм 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8" t="7659" r="4164" b="72406"/>
          <a:stretch/>
        </p:blipFill>
        <p:spPr bwMode="auto">
          <a:xfrm>
            <a:off x="4479353" y="5613440"/>
            <a:ext cx="1617168" cy="38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5" t="5592" r="37540" b="70911"/>
          <a:stretch/>
        </p:blipFill>
        <p:spPr bwMode="auto">
          <a:xfrm>
            <a:off x="4469851" y="5007569"/>
            <a:ext cx="1626670" cy="45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" t="13622" r="70573" b="69651"/>
          <a:stretch/>
        </p:blipFill>
        <p:spPr bwMode="auto">
          <a:xfrm>
            <a:off x="941307" y="4906260"/>
            <a:ext cx="1680760" cy="323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05" t="51508" r="3690" b="29062"/>
          <a:stretch/>
        </p:blipFill>
        <p:spPr bwMode="auto">
          <a:xfrm>
            <a:off x="7114022" y="5007569"/>
            <a:ext cx="1713298" cy="37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7" t="52587" r="37596" b="28481"/>
          <a:stretch/>
        </p:blipFill>
        <p:spPr bwMode="auto">
          <a:xfrm>
            <a:off x="4459338" y="4393617"/>
            <a:ext cx="1637183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" t="53666" r="70900" b="28399"/>
          <a:stretch/>
        </p:blipFill>
        <p:spPr bwMode="auto">
          <a:xfrm>
            <a:off x="4459338" y="3859312"/>
            <a:ext cx="1607420" cy="34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2070199" y="4269301"/>
            <a:ext cx="1622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prstClr val="black"/>
                </a:solidFill>
              </a:rPr>
              <a:t>Двосторонній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80172" y="4250050"/>
            <a:ext cx="1764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prstClr val="black"/>
                </a:solidFill>
              </a:rPr>
              <a:t>Односторонній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385720" y="3344819"/>
            <a:ext cx="168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prstClr val="black"/>
                </a:solidFill>
              </a:rPr>
              <a:t>Одностороннє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201229" y="4468610"/>
            <a:ext cx="1538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prstClr val="black"/>
                </a:solidFill>
              </a:rPr>
              <a:t>Двостороннє </a:t>
            </a:r>
          </a:p>
        </p:txBody>
      </p:sp>
      <p:sp>
        <p:nvSpPr>
          <p:cNvPr id="32" name="Стрелка вниз 31"/>
          <p:cNvSpPr/>
          <p:nvPr/>
        </p:nvSpPr>
        <p:spPr>
          <a:xfrm rot="1360332">
            <a:off x="5159717" y="2876547"/>
            <a:ext cx="357190" cy="4951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Стрелка вниз 32"/>
          <p:cNvSpPr/>
          <p:nvPr/>
        </p:nvSpPr>
        <p:spPr>
          <a:xfrm rot="20053394">
            <a:off x="7433448" y="3800711"/>
            <a:ext cx="357190" cy="4951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Стрелка вниз 33"/>
          <p:cNvSpPr/>
          <p:nvPr/>
        </p:nvSpPr>
        <p:spPr>
          <a:xfrm rot="207869">
            <a:off x="2501394" y="3763772"/>
            <a:ext cx="357190" cy="4951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 rot="1355949">
            <a:off x="1030271" y="3763771"/>
            <a:ext cx="357190" cy="4951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197" name="Picture 5" descr="E:\Мама\предметы\спец\сварка\p003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6" t="30134" r="32300" b="58307"/>
          <a:stretch/>
        </p:blipFill>
        <p:spPr bwMode="auto">
          <a:xfrm>
            <a:off x="41589" y="114173"/>
            <a:ext cx="1447197" cy="77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E:\Мама\предметы\спец\сварка\p003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0" t="18576" r="34168" b="68824"/>
          <a:stretch/>
        </p:blipFill>
        <p:spPr bwMode="auto">
          <a:xfrm>
            <a:off x="7804191" y="67754"/>
            <a:ext cx="1305170" cy="84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 flipH="1" flipV="1">
            <a:off x="636299" y="695021"/>
            <a:ext cx="329614" cy="12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5523" y="624396"/>
            <a:ext cx="531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 smtClean="0">
                <a:solidFill>
                  <a:prstClr val="black"/>
                </a:solidFill>
              </a:rPr>
              <a:t>4 мм</a:t>
            </a:r>
            <a:endParaRPr lang="ru-RU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51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712968" cy="10833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76200" marR="76200" algn="ctr">
              <a:lnSpc>
                <a:spcPct val="115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 Орієнтовні </a:t>
            </a:r>
            <a:r>
              <a:rPr lang="uk-UA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режими зварювання стикових </a:t>
            </a:r>
            <a:r>
              <a:rPr lang="uk-UA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швів: </a:t>
            </a:r>
          </a:p>
          <a:p>
            <a:pPr marL="76200" marR="76200" algn="ctr">
              <a:lnSpc>
                <a:spcPct val="115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без </a:t>
            </a: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скосу </a:t>
            </a: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крайок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22005" y="1254854"/>
          <a:ext cx="8568955" cy="210264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80123"/>
                <a:gridCol w="1440160"/>
                <a:gridCol w="1080120"/>
                <a:gridCol w="1296144"/>
                <a:gridCol w="1584176"/>
                <a:gridCol w="2088232"/>
              </a:tblGrid>
              <a:tr h="360040">
                <a:tc rowSpan="2"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 </a:t>
                      </a: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Товщина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haroni" panose="02010803020104030203" pitchFamily="2" charset="-79"/>
                      </a:endParaRPr>
                    </a:p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металу, мм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 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haroni" panose="02010803020104030203" pitchFamily="2" charset="-79"/>
                      </a:endParaRPr>
                    </a:p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Шов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 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haroni" panose="02010803020104030203" pitchFamily="2" charset="-79"/>
                      </a:endParaRPr>
                    </a:p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Зазор, мм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Діаметр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haroni" panose="02010803020104030203" pitchFamily="2" charset="-79"/>
                      </a:endParaRPr>
                    </a:p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електрода,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haroni" panose="02010803020104030203" pitchFamily="2" charset="-79"/>
                      </a:endParaRPr>
                    </a:p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мм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Середнє значення </a:t>
                      </a: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сили </a:t>
                      </a:r>
                      <a:r>
                        <a:rPr lang="uk-U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струму, А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 Нижнє</a:t>
                      </a:r>
                      <a:r>
                        <a:rPr lang="uk-UA" sz="14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 </a:t>
                      </a: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положення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шва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Вертикальне і стельове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haroni" panose="02010803020104030203" pitchFamily="2" charset="-79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положення шва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78240"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3 – 4 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Однобічний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1,0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3 – 4 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180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160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97574"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5 – 6 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Двобічний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1,0 – 1,5 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4 – 5 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180 – 260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160 – 230 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7 – 8 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Двобічний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1,5 – 2,0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5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260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230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10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Двобічний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2,0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6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330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290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3356992"/>
            <a:ext cx="8964488" cy="5564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76200" marR="76200" lvl="0" algn="ctr">
              <a:lnSpc>
                <a:spcPct val="115000"/>
              </a:lnSpc>
            </a:pP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V – подібних багатошарових</a:t>
            </a:r>
            <a:endParaRPr lang="uk-UA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269493" y="4077072"/>
          <a:ext cx="8544168" cy="2534485"/>
        </p:xfrm>
        <a:graphic>
          <a:graphicData uri="http://schemas.openxmlformats.org/drawingml/2006/table">
            <a:tbl>
              <a:tblPr firstRow="1" firstCol="1" bandRow="1"/>
              <a:tblGrid>
                <a:gridCol w="911320"/>
                <a:gridCol w="864096"/>
                <a:gridCol w="1224136"/>
                <a:gridCol w="936104"/>
                <a:gridCol w="792088"/>
                <a:gridCol w="1152128"/>
                <a:gridCol w="1368152"/>
                <a:gridCol w="1296144"/>
              </a:tblGrid>
              <a:tr h="432048">
                <a:tc rowSpan="3"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Aharoni" panose="02010803020104030203" pitchFamily="2" charset="-79"/>
                      </a:endParaRPr>
                    </a:p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Товщина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металу, мм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Aharoni" panose="02010803020104030203" pitchFamily="2" charset="-79"/>
                      </a:endParaRPr>
                    </a:p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Зазор</a:t>
                      </a:r>
                      <a:r>
                        <a:rPr lang="uk-U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, мм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Число шарів, крім підвареного і </a:t>
                      </a:r>
                      <a:r>
                        <a:rPr lang="uk-UA" sz="14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декоратив-</a:t>
                      </a: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uk-UA" sz="14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ного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Діаметр електрода, мм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Середнє значення </a:t>
                      </a: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сили </a:t>
                      </a:r>
                      <a:r>
                        <a:rPr lang="uk-U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струму, </a:t>
                      </a: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 А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77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перший </a:t>
                      </a:r>
                      <a:r>
                        <a:rPr lang="uk-U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шар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наступні шари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положення шва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Нижнє 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Горизонтальне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Вертикальне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61533"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10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1,5 - 2,0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2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4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5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180 – 260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160 – 220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150 – 210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61533"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12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2,0 - 2,5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3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4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5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180 – 260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160 – 220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150 – 210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61533"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14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2,5 - 3,0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4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4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5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180 – 260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160 – 220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150 – 210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61533"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16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3,0 - 3,5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5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4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5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180 – 260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160 – 220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150 – 210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61533"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18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3,5 - 4,0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6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5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6</a:t>
                      </a:r>
                      <a:endParaRPr lang="ru-RU" sz="1400" b="1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220 – 320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200 – 300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180 – 280 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16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7243" y="116632"/>
            <a:ext cx="8436997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/>
                <a:ea typeface="Times New Roman"/>
                <a:cs typeface="Aharoni" panose="02010803020104030203" pitchFamily="2" charset="-79"/>
              </a:rPr>
              <a:t>Техніка виконання стикових зварних швів</a:t>
            </a:r>
            <a:endParaRPr lang="uk-UA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cs typeface="Aharoni" panose="02010803020104030203" pitchFamily="2" charset="-79"/>
            </a:endParaRPr>
          </a:p>
        </p:txBody>
      </p:sp>
      <p:pic>
        <p:nvPicPr>
          <p:cNvPr id="4" name="Рисунок 3" descr="http://www.domsvarki.ru/Image/pic_el_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294" y="4328877"/>
            <a:ext cx="2487923" cy="1281110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392240" y="5733256"/>
            <a:ext cx="4572000" cy="7499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660"/>
              </a:lnSpc>
              <a:spcAft>
                <a:spcPts val="0"/>
              </a:spcAft>
            </a:pPr>
            <a:r>
              <a:rPr lang="uk-UA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 New Roman"/>
                <a:cs typeface="Times New Roman"/>
              </a:rPr>
              <a:t>Положення електрода при зварюванні стикового з'єднання зі скосом крайок (а) на підкладці (б) у нижньому положенні</a:t>
            </a:r>
            <a:endParaRPr lang="uk-UA" sz="2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pic>
        <p:nvPicPr>
          <p:cNvPr id="7" name="Рисунок 6" descr="http://www.domsvarki.ru/Image/pic_el_1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11" y="4328877"/>
            <a:ext cx="2450337" cy="1281110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8" name="Рисунок 7" descr="http://www.domsvarki.ru/Image/pic_el_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41"/>
          <a:stretch/>
        </p:blipFill>
        <p:spPr bwMode="auto">
          <a:xfrm>
            <a:off x="222640" y="767827"/>
            <a:ext cx="4709399" cy="1653061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076056" y="1124744"/>
            <a:ext cx="3960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Кут нахилу електрода: 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– в  горизонтальній площині; б – у  вертикальній площині</a:t>
            </a:r>
            <a:endParaRPr lang="uk-U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 descr="http://www.domsvarki.ru/Image/pic_el_4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4" t="11316" r="6573" b="5148"/>
          <a:stretch/>
        </p:blipFill>
        <p:spPr bwMode="auto">
          <a:xfrm>
            <a:off x="499902" y="2564904"/>
            <a:ext cx="3528392" cy="1944216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4164386" y="2924944"/>
            <a:ext cx="42484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 New Roman"/>
              </a:rPr>
              <a:t>  Положення електрода при наплавленні валиків з поперечними коливаннями</a:t>
            </a:r>
            <a:endParaRPr lang="uk-U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5011241"/>
            <a:ext cx="37655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Нитковим швом заповнюють корінь шва, зварюють тонкі заготовки, виконують наплавочні роботи та проводять</a:t>
            </a:r>
          </a:p>
          <a:p>
            <a:pPr algn="ctr"/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підварювання підрізів</a:t>
            </a:r>
            <a:endParaRPr lang="uk-U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01459" y="4328877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707560" y="4317325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0680" y="843139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36200" y="836712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</a:t>
            </a:r>
            <a:endParaRPr lang="ru-RU" dirty="0"/>
          </a:p>
        </p:txBody>
      </p:sp>
      <p:pic>
        <p:nvPicPr>
          <p:cNvPr id="18436" name="Picture 4" descr="http://www.lswr.ru/st_svarka_s_osadkoy_elektroda/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348" y="2135270"/>
            <a:ext cx="1115616" cy="1696886"/>
          </a:xfrm>
          <a:prstGeom prst="irregularSeal2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04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domsvarki.ru/Image/pic_el_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8" y="-23022"/>
            <a:ext cx="2990552" cy="18678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" y="1877617"/>
            <a:ext cx="32038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Нижнє положення: </a:t>
            </a:r>
          </a:p>
          <a:p>
            <a:pPr algn="ctr"/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- порядок накладення шарів; </a:t>
            </a:r>
          </a:p>
          <a:p>
            <a:pPr algn="ctr"/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 - траєкторія руху електрода при виконанні останнього проходу; </a:t>
            </a:r>
          </a:p>
          <a:p>
            <a:pPr algn="ctr"/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- зварне з'єднання</a:t>
            </a:r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http://www.domsvarki.ru/Image/pic_el_2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991" y="-23022"/>
            <a:ext cx="2808312" cy="18448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201371" y="1774388"/>
            <a:ext cx="29163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Горизонтальне положення: вузькими валиками без поперечних коливань електроду</a:t>
            </a:r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http://www.domsvarki.ru/Image/pic_el_2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498" y="2444822"/>
            <a:ext cx="2934071" cy="18448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192498" y="4289645"/>
            <a:ext cx="2852617" cy="118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6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Горизонтальне положення: </a:t>
            </a:r>
          </a:p>
          <a:p>
            <a:pPr algn="ctr">
              <a:lnSpc>
                <a:spcPts val="166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- зварювання з поперечними коливаннями електрода; </a:t>
            </a:r>
          </a:p>
          <a:p>
            <a:pPr algn="ctr">
              <a:lnSpc>
                <a:spcPts val="166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 - приклад поперечних рухів торця електрода</a:t>
            </a:r>
            <a:endParaRPr lang="uk-UA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6386" name="Picture 2" descr="Сварка стыковых соединени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9" y="3063727"/>
            <a:ext cx="3422601" cy="151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2729" y="4580479"/>
            <a:ext cx="34226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Вертикальні шви на підйом: </a:t>
            </a:r>
          </a:p>
          <a:p>
            <a:pPr algn="ctr"/>
            <a:r>
              <a:rPr lang="uk-UA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- запалювання дуги, б - поява зварювальної ванни, в - рух електрода нагору</a:t>
            </a:r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90" name="Picture 6" descr="Сварка стыковых соединени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53499"/>
            <a:ext cx="4013473" cy="148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746403" y="4760603"/>
            <a:ext cx="2489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Вертикальні шви на спуск: </a:t>
            </a:r>
          </a:p>
          <a:p>
            <a:pPr algn="ctr"/>
            <a:r>
              <a:rPr lang="uk-UA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- запалювання дуги, б - поява зварювальної ванни, в - рух електрода вниз</a:t>
            </a:r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92" name="Picture 8" descr="Сварка стыковых соединений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85870"/>
            <a:ext cx="165735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991336" y="5949280"/>
            <a:ext cx="21618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Широкі валики у вертикальному положенні</a:t>
            </a:r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03849" y="2724253"/>
            <a:ext cx="31025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Схеми руху електрода при виконанні стикових </a:t>
            </a:r>
          </a:p>
          <a:p>
            <a:pPr algn="ctr"/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з'єднань</a:t>
            </a:r>
            <a:endParaRPr lang="uk-U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4" descr="naklony_elektrodov_dlya_svarki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0"/>
          <a:stretch/>
        </p:blipFill>
        <p:spPr bwMode="auto">
          <a:xfrm>
            <a:off x="3092067" y="-23548"/>
            <a:ext cx="3136391" cy="190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275856" y="1902926"/>
            <a:ext cx="27363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Нижнє положення</a:t>
            </a:r>
            <a:r>
              <a:rPr lang="uk-UA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0" algn="ctr"/>
            <a:r>
              <a:rPr lang="uk-UA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нахил електроду при зварюванні </a:t>
            </a:r>
            <a:endParaRPr lang="uk-UA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395536" y="1752375"/>
            <a:ext cx="420153" cy="3011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4991336" y="1623837"/>
            <a:ext cx="510821" cy="36500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795772" y="4221861"/>
            <a:ext cx="0" cy="4413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3311172" y="5013176"/>
            <a:ext cx="612756" cy="5231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8652882" y="1470572"/>
            <a:ext cx="167590" cy="4070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6446346" y="3822103"/>
            <a:ext cx="213886" cy="6273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16392" idx="1"/>
          </p:cNvCxnSpPr>
          <p:nvPr/>
        </p:nvCxnSpPr>
        <p:spPr>
          <a:xfrm>
            <a:off x="6804248" y="6200233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02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712968" cy="10833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76200" marR="76200" algn="ctr">
              <a:lnSpc>
                <a:spcPct val="115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 Орієнтовні </a:t>
            </a:r>
            <a:r>
              <a:rPr lang="uk-UA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режими зварювання </a:t>
            </a:r>
            <a:r>
              <a:rPr lang="uk-UA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кутових швів: </a:t>
            </a:r>
          </a:p>
          <a:p>
            <a:pPr marL="76200" marR="76200" algn="ctr">
              <a:lnSpc>
                <a:spcPct val="115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/>
                <a:ea typeface="Times New Roman"/>
              </a:rPr>
              <a:t>«</a:t>
            </a:r>
            <a:r>
              <a:rPr lang="uk-UA" sz="2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/>
                <a:ea typeface="Times New Roman"/>
              </a:rPr>
              <a:t>у човник» з впиранням електрода</a:t>
            </a:r>
            <a:endParaRPr lang="ru-RU" sz="2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452719"/>
              </p:ext>
            </p:extLst>
          </p:nvPr>
        </p:nvGraphicFramePr>
        <p:xfrm>
          <a:off x="251520" y="1196752"/>
          <a:ext cx="8454451" cy="164011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17747"/>
                <a:gridCol w="1800200"/>
                <a:gridCol w="2160240"/>
                <a:gridCol w="2376264"/>
              </a:tblGrid>
              <a:tr h="576064"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 </a:t>
                      </a:r>
                      <a:r>
                        <a:rPr lang="uk-UA" sz="1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Товщина зварних</a:t>
                      </a:r>
                      <a:endParaRPr lang="ru-RU" sz="18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haroni" panose="02010803020104030203" pitchFamily="2" charset="-79"/>
                      </a:endParaRPr>
                    </a:p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листів, </a:t>
                      </a:r>
                      <a:r>
                        <a:rPr lang="uk-UA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мм</a:t>
                      </a:r>
                      <a:endParaRPr lang="ru-RU" sz="18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 </a:t>
                      </a:r>
                      <a:r>
                        <a:rPr lang="uk-UA" sz="1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Катет шва, мм</a:t>
                      </a:r>
                      <a:endParaRPr lang="ru-RU" sz="18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 </a:t>
                      </a: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CCBF9">
                              <a:lumMod val="50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cs typeface="Aharoni" panose="02010803020104030203" pitchFamily="2" charset="-79"/>
                        </a:rPr>
                        <a:t>Діаметр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ACCBF9">
                            <a:lumMod val="50000"/>
                          </a:srgb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cs typeface="Aharoni" panose="02010803020104030203" pitchFamily="2" charset="-79"/>
                      </a:endParaRPr>
                    </a:p>
                    <a:p>
                      <a:pPr marL="76200" marR="7620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CCBF9">
                              <a:lumMod val="50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cs typeface="Aharoni" panose="02010803020104030203" pitchFamily="2" charset="-79"/>
                        </a:rPr>
                        <a:t>електрода,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CCBF9">
                              <a:lumMod val="50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cs typeface="Aharoni" panose="02010803020104030203" pitchFamily="2" charset="-79"/>
                        </a:rPr>
                        <a:t> </a:t>
                      </a: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CCBF9">
                              <a:lumMod val="50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cs typeface="Aharoni" panose="02010803020104030203" pitchFamily="2" charset="-79"/>
                        </a:rPr>
                        <a:t>мм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ACCBF9">
                            <a:lumMod val="50000"/>
                          </a:srgb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Aharoni" panose="02010803020104030203" pitchFamily="2" charset="-79"/>
                        </a:rPr>
                        <a:t>Сила струму, А</a:t>
                      </a:r>
                      <a:endParaRPr lang="ru-RU" sz="18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78240"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4 – 6 </a:t>
                      </a:r>
                      <a:endParaRPr lang="ru-RU" sz="18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5</a:t>
                      </a:r>
                      <a:endParaRPr lang="ru-RU" sz="18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5</a:t>
                      </a:r>
                      <a:endParaRPr lang="ru-RU" sz="18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250 – 300 </a:t>
                      </a:r>
                      <a:endParaRPr lang="ru-RU" sz="18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97574"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6 – 8 </a:t>
                      </a:r>
                      <a:endParaRPr lang="ru-RU" sz="18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6</a:t>
                      </a:r>
                      <a:endParaRPr lang="ru-RU" sz="18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6</a:t>
                      </a:r>
                      <a:endParaRPr lang="ru-RU" sz="18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300 – 350 </a:t>
                      </a:r>
                      <a:endParaRPr lang="ru-RU" sz="18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10 – 14 </a:t>
                      </a:r>
                      <a:endParaRPr lang="ru-RU" sz="18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8</a:t>
                      </a:r>
                      <a:endParaRPr lang="ru-RU" sz="18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8</a:t>
                      </a:r>
                      <a:endParaRPr lang="ru-RU" sz="18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haroni" panose="02010803020104030203" pitchFamily="2" charset="-79"/>
                        </a:rPr>
                        <a:t>480 – 560 </a:t>
                      </a:r>
                      <a:endParaRPr lang="ru-RU" sz="18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19672" y="2852936"/>
            <a:ext cx="5472608" cy="5564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76200" marR="76200" lvl="0" algn="ctr">
              <a:lnSpc>
                <a:spcPct val="115000"/>
              </a:lnSpc>
            </a:pPr>
            <a:r>
              <a:rPr lang="uk-UA" sz="2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/>
                <a:ea typeface="Times New Roman"/>
              </a:rPr>
              <a:t>зі скосом кромок</a:t>
            </a:r>
            <a:endParaRPr lang="uk-UA" sz="1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ea typeface="Calibri"/>
              <a:cs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733191"/>
              </p:ext>
            </p:extLst>
          </p:nvPr>
        </p:nvGraphicFramePr>
        <p:xfrm>
          <a:off x="251520" y="3501008"/>
          <a:ext cx="8478971" cy="2971024"/>
        </p:xfrm>
        <a:graphic>
          <a:graphicData uri="http://schemas.openxmlformats.org/drawingml/2006/table">
            <a:tbl>
              <a:tblPr firstRow="1" firstCol="1" bandRow="1"/>
              <a:tblGrid>
                <a:gridCol w="1224136"/>
                <a:gridCol w="1656184"/>
                <a:gridCol w="1872208"/>
                <a:gridCol w="1728192"/>
                <a:gridCol w="1998251"/>
              </a:tblGrid>
              <a:tr h="432048"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Вид шва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Товщина металу, </a:t>
                      </a:r>
                      <a:r>
                        <a:rPr lang="uk-U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мм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Число </a:t>
                      </a: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шарів</a:t>
                      </a:r>
                      <a:r>
                        <a:rPr lang="uk-UA" sz="14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 або проходів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Діаметр електрода, мм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Сила струму</a:t>
                      </a:r>
                      <a:r>
                        <a:rPr lang="uk-U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, </a:t>
                      </a: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 А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72020">
                <a:tc rowSpan="5"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Aharoni" panose="02010803020104030203" pitchFamily="2" charset="-79"/>
                        </a:rPr>
                        <a:t>Однобічний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4</a:t>
                      </a: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1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3 – 4 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120 – 160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381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Aharoni" panose="02010803020104030203" pitchFamily="2" charset="-79"/>
                        </a:rPr>
                        <a:t>6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Aharoni" panose="02010803020104030203" pitchFamily="2" charset="-79"/>
                        </a:rPr>
                        <a:t>1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Aharoni" panose="02010803020104030203" pitchFamily="2" charset="-79"/>
                        </a:rPr>
                        <a:t>4 – 5 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Aharoni" panose="02010803020104030203" pitchFamily="2" charset="-79"/>
                        </a:rPr>
                        <a:t>160 – 220 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38157">
                <a:tc vMerge="1"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8</a:t>
                      </a: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Aharoni" panose="02010803020104030203" pitchFamily="2" charset="-79"/>
                        </a:rPr>
                        <a:t>1</a:t>
                      </a:r>
                      <a:r>
                        <a:rPr lang="uk-UA" sz="14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Aharoni" panose="02010803020104030203" pitchFamily="2" charset="-79"/>
                        </a:rPr>
                        <a:t> – 2 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CCBF9">
                              <a:lumMod val="50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Calibri"/>
                          <a:cs typeface="Aharoni" panose="02010803020104030203" pitchFamily="2" charset="-79"/>
                        </a:rPr>
                        <a:t>4 – 5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CCBF9">
                              <a:lumMod val="50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Calibri"/>
                          <a:cs typeface="Aharoni" panose="02010803020104030203" pitchFamily="2" charset="-79"/>
                        </a:rPr>
                        <a:t>160 – 220 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ACCBF9">
                            <a:lumMod val="50000"/>
                          </a:srgb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381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Aharoni" panose="02010803020104030203" pitchFamily="2" charset="-79"/>
                        </a:rPr>
                        <a:t>12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Aharoni" panose="02010803020104030203" pitchFamily="2" charset="-79"/>
                        </a:rPr>
                        <a:t>3 – 4 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CCBF9">
                              <a:lumMod val="50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Calibri"/>
                          <a:cs typeface="Aharoni" panose="02010803020104030203" pitchFamily="2" charset="-79"/>
                        </a:rPr>
                        <a:t>4 – 6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CCBF9">
                              <a:lumMod val="50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Calibri"/>
                          <a:cs typeface="Aharoni" panose="02010803020104030203" pitchFamily="2" charset="-79"/>
                        </a:rPr>
                        <a:t>160 – 300 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ACCBF9">
                            <a:lumMod val="50000"/>
                          </a:srgb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38157">
                <a:tc vMerge="1"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20</a:t>
                      </a: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6 – 8 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CCBF9">
                              <a:lumMod val="50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Calibri"/>
                          <a:cs typeface="Aharoni" panose="02010803020104030203" pitchFamily="2" charset="-79"/>
                        </a:rPr>
                        <a:t>4 – 6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160 – 320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38157">
                <a:tc rowSpan="5"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Aharoni" panose="02010803020104030203" pitchFamily="2" charset="-79"/>
                        </a:rPr>
                        <a:t>Двобічний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Aharoni" panose="02010803020104030203" pitchFamily="2" charset="-79"/>
                        </a:rPr>
                        <a:t>10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Aharoni" panose="02010803020104030203" pitchFamily="2" charset="-79"/>
                        </a:rPr>
                        <a:t>2 – 4 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CCBF9">
                              <a:lumMod val="50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Calibri"/>
                          <a:cs typeface="Aharoni" panose="02010803020104030203" pitchFamily="2" charset="-79"/>
                        </a:rPr>
                        <a:t>4 – 6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ACCBF9">
                            <a:lumMod val="50000"/>
                          </a:srgb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Aharoni" panose="02010803020104030203" pitchFamily="2" charset="-79"/>
                        </a:rPr>
                        <a:t>160</a:t>
                      </a:r>
                      <a:r>
                        <a:rPr lang="uk-UA" sz="14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Aharoni" panose="02010803020104030203" pitchFamily="2" charset="-79"/>
                        </a:rPr>
                        <a:t> – 320 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45364">
                <a:tc vMerge="1"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20</a:t>
                      </a: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4 – 8 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CCBF9">
                              <a:lumMod val="50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Calibri"/>
                          <a:cs typeface="Aharoni" panose="02010803020104030203" pitchFamily="2" charset="-79"/>
                        </a:rPr>
                        <a:t>4 – 6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ACCBF9">
                            <a:lumMod val="50000"/>
                          </a:srgb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160 – 360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45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Aharoni" panose="02010803020104030203" pitchFamily="2" charset="-79"/>
                        </a:rPr>
                        <a:t>40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Aharoni" panose="02010803020104030203" pitchFamily="2" charset="-79"/>
                        </a:rPr>
                        <a:t>8 – 16 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CCBF9">
                              <a:lumMod val="50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Calibri"/>
                          <a:cs typeface="Aharoni" panose="02010803020104030203" pitchFamily="2" charset="-79"/>
                        </a:rPr>
                        <a:t>4 – 6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ACCBF9">
                            <a:lumMod val="50000"/>
                          </a:srgb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Aharoni" panose="02010803020104030203" pitchFamily="2" charset="-79"/>
                        </a:rPr>
                        <a:t>160 – 360 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45364">
                <a:tc vMerge="1"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60</a:t>
                      </a: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16 – 30 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5 – 6 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haroni" panose="02010803020104030203" pitchFamily="2" charset="-79"/>
                        </a:rPr>
                        <a:t>220 – 360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45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Aharoni" panose="02010803020104030203" pitchFamily="2" charset="-79"/>
                        </a:rPr>
                        <a:t>80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Aharoni" panose="02010803020104030203" pitchFamily="2" charset="-79"/>
                        </a:rPr>
                        <a:t>30 – 40 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Aharoni" panose="02010803020104030203" pitchFamily="2" charset="-79"/>
                        </a:rPr>
                        <a:t>5 – 6 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Aharoni" panose="02010803020104030203" pitchFamily="2" charset="-79"/>
                        </a:rPr>
                        <a:t>220 – 360 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37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7243" y="116632"/>
            <a:ext cx="8436997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/>
                <a:ea typeface="Times New Roman"/>
                <a:cs typeface="Aharoni" panose="02010803020104030203" pitchFamily="2" charset="-79"/>
              </a:rPr>
              <a:t>Техніка виконання кутових зварних швів</a:t>
            </a:r>
          </a:p>
        </p:txBody>
      </p:sp>
      <p:pic>
        <p:nvPicPr>
          <p:cNvPr id="18436" name="Picture 4" descr="http://www.lswr.ru/st_svarka_s_osadkoy_elektroda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9693">
            <a:off x="3112281" y="2636911"/>
            <a:ext cx="1115616" cy="1696886"/>
          </a:xfrm>
          <a:prstGeom prst="irregularSeal2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http://contentlib.gb7.ru/Text/uchebnik/0.7.6.files/image0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12" y="4077072"/>
            <a:ext cx="4257675" cy="21986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-17512" y="6211669"/>
            <a:ext cx="43074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Зварювання кутових швів із коливальними рухами електрода</a:t>
            </a:r>
            <a:endParaRPr lang="uk-UA" sz="1600" dirty="0"/>
          </a:p>
        </p:txBody>
      </p:sp>
      <p:pic>
        <p:nvPicPr>
          <p:cNvPr id="19" name="Рисунок 18" descr="http://contentlib.gb7.ru/Text/uchebnik/images/Graphic2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099" y="1495705"/>
            <a:ext cx="230505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://contentlib.gb7.ru/Text/uchebnik/images/Graphic2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2238375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http://www.domsvarki.ru/Image/pic_el_1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824" y="1922227"/>
            <a:ext cx="44386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4626149" y="567306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16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Положення електрода при зварюванні «у човник»: a – зварювання в симетричну «човник», </a:t>
            </a:r>
          </a:p>
          <a:p>
            <a:pPr algn="ctr"/>
            <a:r>
              <a:rPr lang="uk-UA" sz="16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 – зварювання в несиметричний «човник»;</a:t>
            </a:r>
          </a:p>
          <a:p>
            <a:pPr algn="ctr"/>
            <a:r>
              <a:rPr lang="uk-UA" sz="16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– просторове положення електрода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71800" y="683836"/>
            <a:ext cx="332655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/>
                <a:cs typeface="Aharoni" panose="02010803020104030203" pitchFamily="2" charset="-79"/>
              </a:rPr>
              <a:t>Кутові </a:t>
            </a: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/>
                <a:cs typeface="Aharoni" panose="02010803020104030203" pitchFamily="2" charset="-79"/>
              </a:rPr>
              <a:t>з'єднання</a:t>
            </a:r>
            <a:endParaRPr lang="uk-U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6382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domsvarki.ru/Image/pic_el_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" y="4089354"/>
            <a:ext cx="4190308" cy="19843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333" y="6076744"/>
            <a:ext cx="41866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 smtClean="0">
                <a:solidFill>
                  <a:srgbClr val="222222"/>
                </a:solidFill>
                <a:latin typeface="Tahoma"/>
                <a:ea typeface="Times New Roman"/>
              </a:rPr>
              <a:t>Положення електрода при зварюванні </a:t>
            </a:r>
            <a:r>
              <a:rPr lang="uk-UA" sz="1400" dirty="0" err="1" smtClean="0">
                <a:solidFill>
                  <a:srgbClr val="222222"/>
                </a:solidFill>
                <a:latin typeface="Tahoma"/>
                <a:ea typeface="Times New Roman"/>
              </a:rPr>
              <a:t>нахлесточного</a:t>
            </a:r>
            <a:r>
              <a:rPr lang="uk-UA" sz="1400" dirty="0" smtClean="0">
                <a:solidFill>
                  <a:srgbClr val="222222"/>
                </a:solidFill>
                <a:latin typeface="Tahoma"/>
                <a:ea typeface="Times New Roman"/>
              </a:rPr>
              <a:t> з'єднання в горизонтальному положенні</a:t>
            </a:r>
            <a:endParaRPr lang="uk-UA" sz="1400" dirty="0"/>
          </a:p>
        </p:txBody>
      </p:sp>
      <p:pic>
        <p:nvPicPr>
          <p:cNvPr id="6" name="Рисунок 5" descr="http://www.domsvarki.ru/Image/pic_el_1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" y="1"/>
            <a:ext cx="4196165" cy="21978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5795" y="2201186"/>
            <a:ext cx="4304467" cy="16183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ts val="1660"/>
              </a:lnSpc>
              <a:spcAft>
                <a:spcPts val="0"/>
              </a:spcAft>
            </a:pPr>
            <a:r>
              <a:rPr lang="uk-UA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/>
                <a:ea typeface="Times New Roman"/>
                <a:cs typeface="Times New Roman"/>
              </a:rPr>
              <a:t>з'єднання </a:t>
            </a:r>
            <a:r>
              <a:rPr lang="uk-UA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/>
                <a:ea typeface="Times New Roman"/>
                <a:cs typeface="Times New Roman"/>
              </a:rPr>
              <a:t>внахлист</a:t>
            </a:r>
            <a:r>
              <a:rPr lang="uk-UA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/>
                <a:ea typeface="Times New Roman"/>
                <a:cs typeface="Times New Roman"/>
              </a:rPr>
              <a:t> </a:t>
            </a:r>
            <a:r>
              <a:rPr lang="uk-UA" sz="1400" dirty="0" smtClean="0">
                <a:solidFill>
                  <a:srgbClr val="222222"/>
                </a:solidFill>
                <a:latin typeface="Tahoma"/>
                <a:ea typeface="Times New Roman"/>
                <a:cs typeface="Times New Roman"/>
              </a:rPr>
              <a:t>в нижньому положенні: </a:t>
            </a:r>
          </a:p>
          <a:p>
            <a:pPr>
              <a:lnSpc>
                <a:spcPts val="1660"/>
              </a:lnSpc>
              <a:spcAft>
                <a:spcPts val="0"/>
              </a:spcAft>
            </a:pPr>
            <a:r>
              <a:rPr lang="uk-UA" sz="1200" dirty="0" smtClean="0">
                <a:solidFill>
                  <a:srgbClr val="222222"/>
                </a:solidFill>
                <a:latin typeface="Tahoma"/>
                <a:ea typeface="Times New Roman"/>
                <a:cs typeface="Times New Roman"/>
              </a:rPr>
              <a:t>a - підготовка з'єднання до зварювання, </a:t>
            </a:r>
          </a:p>
          <a:p>
            <a:pPr>
              <a:lnSpc>
                <a:spcPts val="1660"/>
              </a:lnSpc>
              <a:spcAft>
                <a:spcPts val="0"/>
              </a:spcAft>
            </a:pPr>
            <a:r>
              <a:rPr lang="uk-UA" sz="1200" dirty="0" smtClean="0">
                <a:solidFill>
                  <a:srgbClr val="222222"/>
                </a:solidFill>
                <a:latin typeface="Tahoma"/>
                <a:ea typeface="Times New Roman"/>
                <a:cs typeface="Times New Roman"/>
              </a:rPr>
              <a:t>б - положення електрода при зварюванні однопрохідним швом рівних </a:t>
            </a:r>
            <a:r>
              <a:rPr lang="uk-UA" sz="1200" dirty="0" err="1" smtClean="0">
                <a:solidFill>
                  <a:srgbClr val="222222"/>
                </a:solidFill>
                <a:latin typeface="Tahoma"/>
                <a:ea typeface="Times New Roman"/>
                <a:cs typeface="Times New Roman"/>
              </a:rPr>
              <a:t>товщин</a:t>
            </a:r>
            <a:r>
              <a:rPr lang="uk-UA" sz="1200" dirty="0" smtClean="0">
                <a:solidFill>
                  <a:srgbClr val="222222"/>
                </a:solidFill>
                <a:latin typeface="Tahoma"/>
                <a:ea typeface="Times New Roman"/>
                <a:cs typeface="Times New Roman"/>
              </a:rPr>
              <a:t>; </a:t>
            </a:r>
          </a:p>
          <a:p>
            <a:pPr>
              <a:lnSpc>
                <a:spcPts val="1660"/>
              </a:lnSpc>
              <a:spcAft>
                <a:spcPts val="0"/>
              </a:spcAft>
            </a:pPr>
            <a:r>
              <a:rPr lang="uk-UA" sz="1200" dirty="0" smtClean="0">
                <a:solidFill>
                  <a:srgbClr val="222222"/>
                </a:solidFill>
                <a:latin typeface="Tahoma"/>
                <a:ea typeface="Times New Roman"/>
                <a:cs typeface="Times New Roman"/>
              </a:rPr>
              <a:t>в - положення електрода при другому і третьому проході при виконанні </a:t>
            </a:r>
            <a:r>
              <a:rPr lang="uk-UA" sz="1200" dirty="0" err="1" smtClean="0">
                <a:solidFill>
                  <a:srgbClr val="222222"/>
                </a:solidFill>
                <a:latin typeface="Tahoma"/>
                <a:ea typeface="Times New Roman"/>
                <a:cs typeface="Times New Roman"/>
              </a:rPr>
              <a:t>багатопрохідного</a:t>
            </a:r>
            <a:r>
              <a:rPr lang="uk-UA" sz="1200" dirty="0" smtClean="0">
                <a:solidFill>
                  <a:srgbClr val="222222"/>
                </a:solidFill>
                <a:latin typeface="Tahoma"/>
                <a:ea typeface="Times New Roman"/>
                <a:cs typeface="Times New Roman"/>
              </a:rPr>
              <a:t> шва; </a:t>
            </a:r>
          </a:p>
          <a:p>
            <a:pPr>
              <a:lnSpc>
                <a:spcPts val="1660"/>
              </a:lnSpc>
              <a:spcAft>
                <a:spcPts val="0"/>
              </a:spcAft>
            </a:pPr>
            <a:r>
              <a:rPr lang="uk-UA" sz="1200" dirty="0" smtClean="0">
                <a:solidFill>
                  <a:srgbClr val="222222"/>
                </a:solidFill>
                <a:latin typeface="Tahoma"/>
                <a:ea typeface="Times New Roman"/>
                <a:cs typeface="Times New Roman"/>
              </a:rPr>
              <a:t>г - положення електрода при зварюванні різних </a:t>
            </a:r>
            <a:r>
              <a:rPr lang="uk-UA" sz="1200" dirty="0" err="1" smtClean="0">
                <a:solidFill>
                  <a:srgbClr val="222222"/>
                </a:solidFill>
                <a:latin typeface="Tahoma"/>
                <a:ea typeface="Times New Roman"/>
                <a:cs typeface="Times New Roman"/>
              </a:rPr>
              <a:t>товщин</a:t>
            </a:r>
            <a:endParaRPr lang="uk-UA" sz="1200" dirty="0">
              <a:ea typeface="Calibri"/>
              <a:cs typeface="Times New Roman"/>
            </a:endParaRPr>
          </a:p>
        </p:txBody>
      </p:sp>
      <p:pic>
        <p:nvPicPr>
          <p:cNvPr id="8" name="Рисунок 7" descr="http://www.domsvarki.ru/Image/pic_el_1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039" y="1"/>
            <a:ext cx="474345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271613" y="1524001"/>
            <a:ext cx="4665978" cy="7463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ts val="166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222222"/>
                </a:solidFill>
                <a:latin typeface="Tahoma"/>
                <a:ea typeface="Times New Roman"/>
                <a:cs typeface="Times New Roman"/>
              </a:rPr>
              <a:t>Положення електрода при зварюванні </a:t>
            </a:r>
          </a:p>
          <a:p>
            <a:pPr algn="ctr">
              <a:lnSpc>
                <a:spcPts val="1660"/>
              </a:lnSpc>
              <a:spcAft>
                <a:spcPts val="0"/>
              </a:spcAft>
            </a:pPr>
            <a:r>
              <a:rPr lang="uk-UA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/>
                <a:ea typeface="Times New Roman"/>
                <a:cs typeface="Times New Roman"/>
              </a:rPr>
              <a:t>таврового з'єднання</a:t>
            </a:r>
            <a:r>
              <a:rPr lang="uk-UA" sz="1400" dirty="0" smtClean="0">
                <a:solidFill>
                  <a:srgbClr val="222222"/>
                </a:solidFill>
                <a:latin typeface="Tahoma"/>
                <a:ea typeface="Times New Roman"/>
                <a:cs typeface="Times New Roman"/>
              </a:rPr>
              <a:t> в нижньому положенні: </a:t>
            </a:r>
          </a:p>
          <a:p>
            <a:pPr algn="ctr">
              <a:lnSpc>
                <a:spcPts val="166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222222"/>
                </a:solidFill>
                <a:latin typeface="Tahoma"/>
                <a:ea typeface="Times New Roman"/>
                <a:cs typeface="Times New Roman"/>
              </a:rPr>
              <a:t>a - на прямої полярності; б - на зворотній полярності</a:t>
            </a:r>
            <a:endParaRPr lang="uk-UA" sz="1400" dirty="0">
              <a:ea typeface="Calibri"/>
              <a:cs typeface="Times New Roman"/>
            </a:endParaRPr>
          </a:p>
        </p:txBody>
      </p:sp>
      <p:pic>
        <p:nvPicPr>
          <p:cNvPr id="10" name="Рисунок 9" descr="http://www.domsvarki.ru/Image/pic_el_19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007" y="2270359"/>
            <a:ext cx="4229100" cy="13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4847389" y="3566556"/>
            <a:ext cx="42290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 smtClean="0">
                <a:solidFill>
                  <a:srgbClr val="222222"/>
                </a:solidFill>
                <a:latin typeface="Tahoma"/>
                <a:ea typeface="Times New Roman"/>
              </a:rPr>
              <a:t>Положення електрода при зварюванні таврового з'єднання </a:t>
            </a:r>
            <a:r>
              <a:rPr lang="uk-UA" sz="1400" dirty="0" err="1" smtClean="0">
                <a:solidFill>
                  <a:srgbClr val="222222"/>
                </a:solidFill>
                <a:latin typeface="Tahoma"/>
                <a:ea typeface="Times New Roman"/>
              </a:rPr>
              <a:t>багатопрохідним</a:t>
            </a:r>
            <a:r>
              <a:rPr lang="uk-UA" sz="1400" dirty="0" smtClean="0">
                <a:solidFill>
                  <a:srgbClr val="222222"/>
                </a:solidFill>
                <a:latin typeface="Tahoma"/>
                <a:ea typeface="Times New Roman"/>
              </a:rPr>
              <a:t> швом в нижньому положенні (а</a:t>
            </a:r>
            <a:r>
              <a:rPr lang="uk-UA" sz="1400" smtClean="0">
                <a:solidFill>
                  <a:srgbClr val="222222"/>
                </a:solidFill>
                <a:latin typeface="Tahoma"/>
                <a:ea typeface="Times New Roman"/>
              </a:rPr>
              <a:t>) </a:t>
            </a:r>
          </a:p>
          <a:p>
            <a:pPr algn="ctr"/>
            <a:r>
              <a:rPr lang="uk-UA" sz="1400" smtClean="0">
                <a:solidFill>
                  <a:srgbClr val="222222"/>
                </a:solidFill>
                <a:latin typeface="Tahoma"/>
                <a:ea typeface="Times New Roman"/>
              </a:rPr>
              <a:t>та </a:t>
            </a:r>
            <a:r>
              <a:rPr lang="uk-UA" sz="1400" dirty="0" smtClean="0">
                <a:solidFill>
                  <a:srgbClr val="222222"/>
                </a:solidFill>
                <a:latin typeface="Tahoma"/>
                <a:ea typeface="Times New Roman"/>
              </a:rPr>
              <a:t>порядок накладення шарів (б)</a:t>
            </a:r>
            <a:endParaRPr lang="uk-UA" sz="1400" dirty="0"/>
          </a:p>
        </p:txBody>
      </p:sp>
      <p:pic>
        <p:nvPicPr>
          <p:cNvPr id="12" name="Рисунок 11" descr="http://www.domsvarki.ru/Image/pic_el_2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292" y="4510659"/>
            <a:ext cx="3933825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5023291" y="5901309"/>
            <a:ext cx="4085749" cy="955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6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222222"/>
                </a:solidFill>
                <a:latin typeface="Tahoma"/>
                <a:ea typeface="Times New Roman"/>
                <a:cs typeface="Times New Roman"/>
              </a:rPr>
              <a:t>Положення електрода при зварюванні таврового з'єднання </a:t>
            </a:r>
            <a:r>
              <a:rPr lang="uk-UA" sz="1400" dirty="0" err="1" smtClean="0">
                <a:solidFill>
                  <a:srgbClr val="222222"/>
                </a:solidFill>
                <a:latin typeface="Tahoma"/>
                <a:ea typeface="Times New Roman"/>
                <a:cs typeface="Times New Roman"/>
              </a:rPr>
              <a:t>багатопрохідним</a:t>
            </a:r>
            <a:r>
              <a:rPr lang="uk-UA" sz="1400" dirty="0" smtClean="0">
                <a:solidFill>
                  <a:srgbClr val="222222"/>
                </a:solidFill>
                <a:latin typeface="Tahoma"/>
                <a:ea typeface="Times New Roman"/>
                <a:cs typeface="Times New Roman"/>
              </a:rPr>
              <a:t> швом в нижньому положенні з застосуванням поперечних коливань електроду</a:t>
            </a:r>
            <a:endParaRPr lang="uk-UA" sz="1400" dirty="0">
              <a:ea typeface="Calibri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951344" y="3928700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      Схеми  зварювання</a:t>
            </a:r>
            <a:endParaRPr lang="ru-RU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225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57"/>
            <a:ext cx="3069425" cy="245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066" y="4725145"/>
            <a:ext cx="3214934" cy="213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9" y="4275455"/>
            <a:ext cx="2844898" cy="258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vladnews.ru/uploads/2009/10/21/173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9" y="1"/>
            <a:ext cx="3005963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06" y="-12489"/>
            <a:ext cx="2740094" cy="20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0" y="2060848"/>
            <a:ext cx="3979739" cy="213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874" y="4294290"/>
            <a:ext cx="2707659" cy="255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32855"/>
            <a:ext cx="3707904" cy="246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35" y="2790046"/>
            <a:ext cx="1535834" cy="115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2492151"/>
            <a:ext cx="900100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9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 зварювання</a:t>
            </a:r>
            <a:endParaRPr lang="uk-UA" sz="96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Новости наших читателей: 3D Characters HD Wallpapers 1600 X 1200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" t="2551" r="7840" b="13263"/>
          <a:stretch/>
        </p:blipFill>
        <p:spPr bwMode="auto">
          <a:xfrm>
            <a:off x="7943889" y="6021288"/>
            <a:ext cx="1164615" cy="84302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96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CF77-4838-41FC-BE97-52CED314B1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565861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9" descr="D:\картинки\Business_Clipart\Jobs_Scientist\g0436311.WMF"/>
          <p:cNvPicPr>
            <a:picLocks noChangeAspect="1" noChangeArrowheads="1"/>
          </p:cNvPicPr>
          <p:nvPr/>
        </p:nvPicPr>
        <p:blipFill>
          <a:blip r:embed="rId7"/>
          <a:srcRect r="34038" b="52631"/>
          <a:stretch>
            <a:fillRect/>
          </a:stretch>
        </p:blipFill>
        <p:spPr bwMode="auto">
          <a:xfrm>
            <a:off x="1043608" y="4572008"/>
            <a:ext cx="3047931" cy="2285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5126895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B0B52-0CBD-4A2C-B2E3-8A37F00AC8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727" y="1129"/>
            <a:ext cx="8229600" cy="158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b="1" dirty="0" smtClean="0">
                <a:ln w="635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Зварні  з'єднання  і  шви</a:t>
            </a:r>
            <a:r>
              <a:rPr lang="ru-RU" sz="3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</a:rPr>
              <a:t/>
            </a:r>
            <a:br>
              <a:rPr lang="ru-RU" sz="3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</a:rPr>
            </a:br>
            <a:endParaRPr lang="ru-RU" dirty="0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pic>
        <p:nvPicPr>
          <p:cNvPr id="7174" name="Picture 6" descr="http://www.smart2tech.ru/images/images/articles/welding%20joints/tipy%20svarnykh%20soedineni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2" b="15546"/>
          <a:stretch/>
        </p:blipFill>
        <p:spPr bwMode="auto">
          <a:xfrm>
            <a:off x="251520" y="2772970"/>
            <a:ext cx="6543797" cy="158816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uniplant.ru/images/stories/9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2" t="27406" r="5698" b="48000"/>
          <a:stretch/>
        </p:blipFill>
        <p:spPr bwMode="auto">
          <a:xfrm>
            <a:off x="6638917" y="4873381"/>
            <a:ext cx="2475798" cy="194682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://electronics-lab.ru/uploads/images/00/00/21/2011/11/22/1c19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717" y="1052736"/>
            <a:ext cx="3144557" cy="2156683"/>
          </a:xfrm>
          <a:prstGeom prst="roundRect">
            <a:avLst/>
          </a:prstGeom>
          <a:noFill/>
        </p:spPr>
      </p:pic>
      <p:pic>
        <p:nvPicPr>
          <p:cNvPr id="17412" name="Picture 4" descr="http://www.electrod63.ru/site/upload/image/shov1_b.jpg"/>
          <p:cNvPicPr>
            <a:picLocks noChangeAspect="1" noChangeArrowheads="1"/>
          </p:cNvPicPr>
          <p:nvPr/>
        </p:nvPicPr>
        <p:blipFill rotWithShape="1">
          <a:blip r:embed="rId5" cstate="print"/>
          <a:srcRect l="2743" t="8608" b="16872"/>
          <a:stretch/>
        </p:blipFill>
        <p:spPr bwMode="auto">
          <a:xfrm>
            <a:off x="572" y="4361138"/>
            <a:ext cx="4558955" cy="2462112"/>
          </a:xfrm>
          <a:prstGeom prst="roundRect">
            <a:avLst/>
          </a:prstGeom>
          <a:noFill/>
        </p:spPr>
      </p:pic>
      <p:pic>
        <p:nvPicPr>
          <p:cNvPr id="17418" name="Picture 10" descr="http://www.centrosvarmash.ru/upload/DSCN00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69367" y="949997"/>
            <a:ext cx="2602936" cy="1832675"/>
          </a:xfrm>
          <a:prstGeom prst="roundRect">
            <a:avLst/>
          </a:prstGeom>
          <a:noFill/>
        </p:spPr>
      </p:pic>
      <p:pic>
        <p:nvPicPr>
          <p:cNvPr id="7170" name="Picture 2" descr="http://www.kontur-97.ru/photos/med/1004_vid_svarnogo_shva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9" t="12872" r="23808" b="32391"/>
          <a:stretch/>
        </p:blipFill>
        <p:spPr bwMode="auto">
          <a:xfrm>
            <a:off x="6638916" y="2812533"/>
            <a:ext cx="2433387" cy="206084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oldforum.izikastom.info/faq/abrasives/weld_seam_02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7" t="26748" r="32557" b="10129"/>
          <a:stretch/>
        </p:blipFill>
        <p:spPr bwMode="auto">
          <a:xfrm>
            <a:off x="4558955" y="4581128"/>
            <a:ext cx="2111079" cy="228168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osvarke.info/uploads/posts/2012-08/1345625356_05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2" b="26337"/>
          <a:stretch/>
        </p:blipFill>
        <p:spPr bwMode="auto">
          <a:xfrm>
            <a:off x="3203848" y="980640"/>
            <a:ext cx="3152317" cy="196614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81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4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365143" y="1011372"/>
            <a:ext cx="1714512" cy="1285884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dirty="0" err="1" smtClean="0">
                <a:solidFill>
                  <a:prstClr val="black"/>
                </a:solidFill>
                <a:latin typeface="Arial" pitchFamily="34" charset="0"/>
              </a:rPr>
              <a:t>Нижні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Куб 3"/>
          <p:cNvSpPr/>
          <p:nvPr/>
        </p:nvSpPr>
        <p:spPr>
          <a:xfrm>
            <a:off x="2214546" y="2428868"/>
            <a:ext cx="2714644" cy="1143008"/>
          </a:xfrm>
          <a:prstGeom prst="cube">
            <a:avLst>
              <a:gd name="adj" fmla="val 74562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Куб 4"/>
          <p:cNvSpPr/>
          <p:nvPr/>
        </p:nvSpPr>
        <p:spPr>
          <a:xfrm rot="10800000" flipH="1" flipV="1">
            <a:off x="2786050" y="1214422"/>
            <a:ext cx="1000132" cy="2030120"/>
          </a:xfrm>
          <a:prstGeom prst="cube">
            <a:avLst>
              <a:gd name="adj" fmla="val 74562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Цилиндр 5"/>
          <p:cNvSpPr/>
          <p:nvPr/>
        </p:nvSpPr>
        <p:spPr>
          <a:xfrm rot="2699524" flipH="1" flipV="1">
            <a:off x="3338860" y="2231931"/>
            <a:ext cx="151151" cy="1222223"/>
          </a:xfrm>
          <a:prstGeom prst="ca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Цилиндр 6"/>
          <p:cNvSpPr/>
          <p:nvPr/>
        </p:nvSpPr>
        <p:spPr>
          <a:xfrm rot="2699524" flipH="1" flipV="1">
            <a:off x="3937409" y="2134561"/>
            <a:ext cx="126059" cy="1338765"/>
          </a:xfrm>
          <a:prstGeom prst="ca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Блок-схема: объединение 7"/>
          <p:cNvSpPr/>
          <p:nvPr/>
        </p:nvSpPr>
        <p:spPr>
          <a:xfrm>
            <a:off x="3428992" y="3244543"/>
            <a:ext cx="214314" cy="328610"/>
          </a:xfrm>
          <a:prstGeom prst="flowChartMerg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5078215" y="2346546"/>
            <a:ext cx="1928826" cy="1285884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dirty="0" err="1" smtClean="0">
                <a:solidFill>
                  <a:prstClr val="black"/>
                </a:solidFill>
                <a:latin typeface="Arial" pitchFamily="34" charset="0"/>
              </a:rPr>
              <a:t>Вертикальні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Куб 9"/>
          <p:cNvSpPr/>
          <p:nvPr/>
        </p:nvSpPr>
        <p:spPr>
          <a:xfrm rot="10800000" flipH="1" flipV="1">
            <a:off x="2921923" y="4387032"/>
            <a:ext cx="1078516" cy="2030120"/>
          </a:xfrm>
          <a:prstGeom prst="cube">
            <a:avLst>
              <a:gd name="adj" fmla="val 74562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Цилиндр 10"/>
          <p:cNvSpPr/>
          <p:nvPr/>
        </p:nvSpPr>
        <p:spPr>
          <a:xfrm rot="2699524" flipH="1" flipV="1">
            <a:off x="3496293" y="4776747"/>
            <a:ext cx="151151" cy="1222223"/>
          </a:xfrm>
          <a:prstGeom prst="ca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Блок-схема: объединение 11"/>
          <p:cNvSpPr/>
          <p:nvPr/>
        </p:nvSpPr>
        <p:spPr>
          <a:xfrm rot="5400000">
            <a:off x="2941173" y="5643578"/>
            <a:ext cx="214314" cy="285752"/>
          </a:xfrm>
          <a:prstGeom prst="flowChartMerg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285720" y="4744916"/>
            <a:ext cx="1928826" cy="1285884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dirty="0" err="1" smtClean="0">
                <a:solidFill>
                  <a:prstClr val="black"/>
                </a:solidFill>
                <a:latin typeface="Arial" pitchFamily="34" charset="0"/>
              </a:rPr>
              <a:t>Горизонтальні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" name="Куб 13"/>
          <p:cNvSpPr/>
          <p:nvPr/>
        </p:nvSpPr>
        <p:spPr>
          <a:xfrm rot="10800000" flipH="1" flipV="1">
            <a:off x="7715272" y="1071546"/>
            <a:ext cx="1000132" cy="2030120"/>
          </a:xfrm>
          <a:prstGeom prst="cube">
            <a:avLst>
              <a:gd name="adj" fmla="val 74562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Куб 18"/>
          <p:cNvSpPr/>
          <p:nvPr/>
        </p:nvSpPr>
        <p:spPr>
          <a:xfrm flipH="1" flipV="1">
            <a:off x="6429388" y="3643314"/>
            <a:ext cx="2357454" cy="1071570"/>
          </a:xfrm>
          <a:prstGeom prst="cube">
            <a:avLst>
              <a:gd name="adj" fmla="val 74562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Куб 19"/>
          <p:cNvSpPr/>
          <p:nvPr/>
        </p:nvSpPr>
        <p:spPr>
          <a:xfrm rot="10800000">
            <a:off x="7786710" y="3929066"/>
            <a:ext cx="1000132" cy="2071702"/>
          </a:xfrm>
          <a:prstGeom prst="cube">
            <a:avLst>
              <a:gd name="adj" fmla="val 74562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Цилиндр 21"/>
          <p:cNvSpPr/>
          <p:nvPr/>
        </p:nvSpPr>
        <p:spPr>
          <a:xfrm rot="13366397" flipH="1" flipV="1">
            <a:off x="7961175" y="3762066"/>
            <a:ext cx="197217" cy="1222223"/>
          </a:xfrm>
          <a:prstGeom prst="ca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Цилиндр 22"/>
          <p:cNvSpPr/>
          <p:nvPr/>
        </p:nvSpPr>
        <p:spPr>
          <a:xfrm rot="13366397" flipH="1" flipV="1">
            <a:off x="7320336" y="3685262"/>
            <a:ext cx="181416" cy="1222223"/>
          </a:xfrm>
          <a:prstGeom prst="ca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Блок-схема: объединение 23"/>
          <p:cNvSpPr/>
          <p:nvPr/>
        </p:nvSpPr>
        <p:spPr>
          <a:xfrm rot="10644566" flipH="1">
            <a:off x="7650242" y="3648353"/>
            <a:ext cx="229507" cy="288688"/>
          </a:xfrm>
          <a:prstGeom prst="flowChartMerg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4500562" y="4500570"/>
            <a:ext cx="1714512" cy="1285884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dirty="0" err="1" smtClean="0">
                <a:solidFill>
                  <a:prstClr val="black"/>
                </a:solidFill>
                <a:latin typeface="Arial" pitchFamily="34" charset="0"/>
              </a:rPr>
              <a:t>Стельові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 rot="18491207">
            <a:off x="1791541" y="1799451"/>
            <a:ext cx="484632" cy="13011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 rot="15647464">
            <a:off x="1959302" y="5247201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Стрелка вниз 27"/>
          <p:cNvSpPr/>
          <p:nvPr/>
        </p:nvSpPr>
        <p:spPr>
          <a:xfrm rot="14220860">
            <a:off x="6764725" y="1960826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5306659">
            <a:off x="6126313" y="494375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Стрелка вправо 29"/>
          <p:cNvSpPr/>
          <p:nvPr/>
        </p:nvSpPr>
        <p:spPr>
          <a:xfrm rot="5400000">
            <a:off x="2796912" y="2632320"/>
            <a:ext cx="764094" cy="21431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Стрелка вправо 30"/>
          <p:cNvSpPr/>
          <p:nvPr/>
        </p:nvSpPr>
        <p:spPr>
          <a:xfrm rot="5400000">
            <a:off x="3225540" y="2703758"/>
            <a:ext cx="764094" cy="21431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Стрелка вправо 32"/>
          <p:cNvSpPr/>
          <p:nvPr/>
        </p:nvSpPr>
        <p:spPr>
          <a:xfrm rot="14098397">
            <a:off x="8359174" y="2897478"/>
            <a:ext cx="764094" cy="21431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Стрелка вправо 33"/>
          <p:cNvSpPr/>
          <p:nvPr/>
        </p:nvSpPr>
        <p:spPr>
          <a:xfrm rot="10800000">
            <a:off x="3332132" y="5643578"/>
            <a:ext cx="879828" cy="25003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Стрелка вправо 34"/>
          <p:cNvSpPr/>
          <p:nvPr/>
        </p:nvSpPr>
        <p:spPr>
          <a:xfrm rot="16029011">
            <a:off x="6753918" y="5172391"/>
            <a:ext cx="764094" cy="21431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Стрелка вправо 35"/>
          <p:cNvSpPr/>
          <p:nvPr/>
        </p:nvSpPr>
        <p:spPr>
          <a:xfrm rot="17132733">
            <a:off x="7134534" y="5264649"/>
            <a:ext cx="764094" cy="21431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AutoShape 11"/>
          <p:cNvSpPr>
            <a:spLocks noChangeArrowheads="1"/>
          </p:cNvSpPr>
          <p:nvPr/>
        </p:nvSpPr>
        <p:spPr bwMode="auto">
          <a:xfrm>
            <a:off x="2462350" y="142852"/>
            <a:ext cx="4786346" cy="857256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uk-UA" sz="2400" b="1" dirty="0" smtClean="0">
                <a:solidFill>
                  <a:srgbClr val="9D90A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Зварні шви</a:t>
            </a:r>
          </a:p>
        </p:txBody>
      </p:sp>
      <p:sp>
        <p:nvSpPr>
          <p:cNvPr id="16" name="Блок-схема: объединение 15"/>
          <p:cNvSpPr/>
          <p:nvPr/>
        </p:nvSpPr>
        <p:spPr>
          <a:xfrm rot="5400000">
            <a:off x="8061913" y="1323264"/>
            <a:ext cx="214314" cy="428628"/>
          </a:xfrm>
          <a:prstGeom prst="flowChartMerg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Цилиндр 16"/>
          <p:cNvSpPr/>
          <p:nvPr/>
        </p:nvSpPr>
        <p:spPr>
          <a:xfrm flipV="1">
            <a:off x="8245597" y="1477479"/>
            <a:ext cx="188595" cy="1285884"/>
          </a:xfrm>
          <a:prstGeom prst="ca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46485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C 0.029 -0.04051 0.05799 -0.08079 0.07014 -0.0969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-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C 0.029 -0.04051 0.05799 -0.08079 0.07014 -0.0969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-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C 0.00348 -0.05972 0.00712 -0.11898 0.00868 -0.142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C 0.02517 -0.04236 0.05156 -0.08425 0.06302 -0.100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3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C 0.029 -0.04051 0.05799 -0.08079 0.07014 -0.0969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-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C 0.029 -0.04051 0.05799 -0.08079 0.07014 -0.0969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-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000"/>
                            </p:stCondLst>
                            <p:childTnLst>
                              <p:par>
                                <p:cTn id="5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264117" y="1272758"/>
            <a:ext cx="1928826" cy="928694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uk-UA" sz="2400" b="1" dirty="0" smtClean="0">
                <a:solidFill>
                  <a:srgbClr val="5AA2AE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Стикові</a:t>
            </a:r>
          </a:p>
        </p:txBody>
      </p:sp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2678893" y="285728"/>
            <a:ext cx="4786346" cy="857256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uk-UA" sz="2400" b="1" dirty="0" smtClean="0">
                <a:solidFill>
                  <a:srgbClr val="9D90A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Зварні з'єднання</a:t>
            </a: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39481" y="2928934"/>
            <a:ext cx="2053462" cy="2357454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endParaRPr lang="uk-UA" dirty="0" smtClean="0">
              <a:solidFill>
                <a:srgbClr val="5AA2AE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uk-UA" dirty="0" smtClean="0">
                <a:solidFill>
                  <a:srgbClr val="5AA2AE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Частини виробів, </a:t>
            </a:r>
          </a:p>
          <a:p>
            <a:pPr algn="ctr">
              <a:defRPr/>
            </a:pPr>
            <a:r>
              <a:rPr lang="uk-UA" dirty="0" smtClean="0">
                <a:solidFill>
                  <a:srgbClr val="5AA2AE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що зварюються,</a:t>
            </a:r>
          </a:p>
          <a:p>
            <a:pPr algn="ctr">
              <a:defRPr/>
            </a:pPr>
            <a:r>
              <a:rPr lang="uk-UA" dirty="0" smtClean="0">
                <a:solidFill>
                  <a:srgbClr val="5AA2AE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з'єднують </a:t>
            </a:r>
          </a:p>
          <a:p>
            <a:pPr algn="ctr">
              <a:defRPr/>
            </a:pPr>
            <a:r>
              <a:rPr lang="uk-UA" dirty="0" smtClean="0">
                <a:solidFill>
                  <a:srgbClr val="5AA2AE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торцями </a:t>
            </a:r>
          </a:p>
          <a:p>
            <a:pPr algn="ctr">
              <a:defRPr/>
            </a:pPr>
            <a:r>
              <a:rPr lang="uk-UA" dirty="0" smtClean="0">
                <a:solidFill>
                  <a:srgbClr val="5AA2AE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або</a:t>
            </a:r>
          </a:p>
          <a:p>
            <a:pPr algn="ctr">
              <a:defRPr/>
            </a:pPr>
            <a:r>
              <a:rPr lang="uk-UA" dirty="0" smtClean="0">
                <a:solidFill>
                  <a:srgbClr val="5AA2AE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кромками</a:t>
            </a:r>
          </a:p>
          <a:p>
            <a:pPr algn="ctr">
              <a:defRPr/>
            </a:pP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2411759" y="4869160"/>
            <a:ext cx="5053479" cy="1584176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uk-UA" sz="2000" dirty="0" smtClean="0">
                <a:solidFill>
                  <a:srgbClr val="5AA2AE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Такі з'єднання відрізняються високою </a:t>
            </a:r>
          </a:p>
          <a:p>
            <a:pPr algn="ctr">
              <a:defRPr/>
            </a:pPr>
            <a:r>
              <a:rPr lang="uk-UA" sz="2000" dirty="0" smtClean="0">
                <a:solidFill>
                  <a:srgbClr val="5AA2AE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міцністю і менш за все підтверджені </a:t>
            </a:r>
          </a:p>
          <a:p>
            <a:pPr algn="ctr">
              <a:defRPr/>
            </a:pPr>
            <a:r>
              <a:rPr lang="uk-UA" sz="2000" dirty="0" smtClean="0">
                <a:solidFill>
                  <a:srgbClr val="5AA2AE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зварним напругам і  деформаціям</a:t>
            </a:r>
          </a:p>
        </p:txBody>
      </p:sp>
      <p:sp>
        <p:nvSpPr>
          <p:cNvPr id="9" name="Куб 8"/>
          <p:cNvSpPr/>
          <p:nvPr/>
        </p:nvSpPr>
        <p:spPr>
          <a:xfrm>
            <a:off x="3214678" y="2643182"/>
            <a:ext cx="2786082" cy="1143008"/>
          </a:xfrm>
          <a:prstGeom prst="cube">
            <a:avLst>
              <a:gd name="adj" fmla="val 74562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Куб 13"/>
          <p:cNvSpPr/>
          <p:nvPr/>
        </p:nvSpPr>
        <p:spPr>
          <a:xfrm>
            <a:off x="5000628" y="2571744"/>
            <a:ext cx="1214446" cy="1214446"/>
          </a:xfrm>
          <a:prstGeom prst="cube">
            <a:avLst>
              <a:gd name="adj" fmla="val 8194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Куб 14"/>
          <p:cNvSpPr/>
          <p:nvPr/>
        </p:nvSpPr>
        <p:spPr>
          <a:xfrm>
            <a:off x="5357818" y="2643182"/>
            <a:ext cx="2786082" cy="1143008"/>
          </a:xfrm>
          <a:prstGeom prst="cube">
            <a:avLst>
              <a:gd name="adj" fmla="val 74562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964909" y="3618814"/>
            <a:ext cx="428628" cy="21431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964909" y="3429000"/>
            <a:ext cx="428628" cy="21431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 rot="3504725">
            <a:off x="2436577" y="309929"/>
            <a:ext cx="484632" cy="16661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945904" y="2132857"/>
            <a:ext cx="484632" cy="1054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трелка углом вверх 21"/>
          <p:cNvSpPr/>
          <p:nvPr/>
        </p:nvSpPr>
        <p:spPr>
          <a:xfrm rot="5400000">
            <a:off x="1349595" y="4923929"/>
            <a:ext cx="1000132" cy="1556246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4017135" y="3128173"/>
            <a:ext cx="978408" cy="21431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6000760" y="3000372"/>
            <a:ext cx="978408" cy="21431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4797176" y="2687595"/>
            <a:ext cx="764094" cy="21431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653308" y="4357694"/>
            <a:ext cx="23936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2000" b="1" dirty="0" smtClean="0">
                <a:ln w="50800"/>
                <a:solidFill>
                  <a:srgbClr val="5AA2AE">
                    <a:lumMod val="50000"/>
                  </a:srgbClr>
                </a:solidFill>
              </a:rPr>
              <a:t>Сталеві пластини</a:t>
            </a:r>
            <a:endParaRPr lang="uk-UA" sz="2000" b="1" dirty="0">
              <a:ln w="50800"/>
              <a:solidFill>
                <a:srgbClr val="5AA2AE">
                  <a:lumMod val="50000"/>
                </a:srgbClr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3750463" y="3750471"/>
            <a:ext cx="642942" cy="5715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0800000" flipV="1">
            <a:off x="5214942" y="3714752"/>
            <a:ext cx="785818" cy="6429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7643834" y="4357694"/>
          <a:ext cx="13589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1" name="CorelDRAW" r:id="rId3" imgW="3765960" imgH="6355440" progId="">
                  <p:embed/>
                </p:oleObj>
              </mc:Choice>
              <mc:Fallback>
                <p:oleObj name="CorelDRAW" r:id="rId3" imgW="3765960" imgH="63554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34" y="4357694"/>
                        <a:ext cx="13589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3779253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C 0.029 -0.04051 0.05799 -0.08079 0.07014 -0.0969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-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306601" y="1230718"/>
            <a:ext cx="1928826" cy="928694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uk-UA" sz="2400" b="1" dirty="0" smtClean="0">
                <a:solidFill>
                  <a:srgbClr val="5AA2AE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Кутові</a:t>
            </a: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177560" y="2887352"/>
            <a:ext cx="1961316" cy="1928826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endParaRPr lang="uk-UA" dirty="0" smtClean="0">
              <a:solidFill>
                <a:srgbClr val="5AA2AE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uk-UA" dirty="0" smtClean="0">
                <a:solidFill>
                  <a:srgbClr val="5AA2AE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Торець </a:t>
            </a:r>
          </a:p>
          <a:p>
            <a:pPr algn="ctr">
              <a:defRPr/>
            </a:pPr>
            <a:r>
              <a:rPr lang="uk-UA" dirty="0" smtClean="0">
                <a:solidFill>
                  <a:srgbClr val="5AA2AE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кромки</a:t>
            </a:r>
          </a:p>
          <a:p>
            <a:pPr algn="ctr">
              <a:defRPr/>
            </a:pPr>
            <a:r>
              <a:rPr lang="uk-UA" dirty="0" smtClean="0">
                <a:solidFill>
                  <a:srgbClr val="5AA2AE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можна не</a:t>
            </a:r>
          </a:p>
          <a:p>
            <a:pPr algn="ctr">
              <a:defRPr/>
            </a:pPr>
            <a:r>
              <a:rPr lang="uk-UA" dirty="0" smtClean="0">
                <a:solidFill>
                  <a:srgbClr val="5AA2AE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скошувати</a:t>
            </a:r>
          </a:p>
          <a:p>
            <a:pPr algn="ctr">
              <a:defRPr/>
            </a:pP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  <a:p>
            <a:pPr algn="ctr">
              <a:defRPr/>
            </a:pP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979712" y="5286388"/>
            <a:ext cx="5735560" cy="857256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uk-UA" dirty="0" smtClean="0">
                <a:solidFill>
                  <a:srgbClr val="5AA2AE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Для отримання якісного шва залишають </a:t>
            </a:r>
          </a:p>
          <a:p>
            <a:pPr algn="ctr">
              <a:defRPr/>
            </a:pPr>
            <a:r>
              <a:rPr lang="uk-UA" dirty="0" smtClean="0">
                <a:solidFill>
                  <a:srgbClr val="5AA2AE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зазор між листами 2…3 мм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915902" y="2015894"/>
            <a:ext cx="484632" cy="109163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трелка углом вверх 7"/>
          <p:cNvSpPr/>
          <p:nvPr/>
        </p:nvSpPr>
        <p:spPr>
          <a:xfrm rot="5400000">
            <a:off x="656279" y="4641112"/>
            <a:ext cx="1525034" cy="1440160"/>
          </a:xfrm>
          <a:prstGeom prst="bentUpArrow">
            <a:avLst>
              <a:gd name="adj1" fmla="val 25000"/>
              <a:gd name="adj2" fmla="val 23370"/>
              <a:gd name="adj3" fmla="val 29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Куб 8"/>
          <p:cNvSpPr/>
          <p:nvPr/>
        </p:nvSpPr>
        <p:spPr>
          <a:xfrm rot="10800000" flipH="1" flipV="1">
            <a:off x="3929058" y="2928934"/>
            <a:ext cx="1000132" cy="2030120"/>
          </a:xfrm>
          <a:prstGeom prst="cube">
            <a:avLst>
              <a:gd name="adj" fmla="val 74562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Куб 9"/>
          <p:cNvSpPr/>
          <p:nvPr/>
        </p:nvSpPr>
        <p:spPr>
          <a:xfrm>
            <a:off x="2628406" y="2571744"/>
            <a:ext cx="2071702" cy="1071570"/>
          </a:xfrm>
          <a:prstGeom prst="cube">
            <a:avLst>
              <a:gd name="adj" fmla="val 74562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Цилиндр 10"/>
          <p:cNvSpPr/>
          <p:nvPr/>
        </p:nvSpPr>
        <p:spPr>
          <a:xfrm rot="2699524" flipH="1" flipV="1">
            <a:off x="4298428" y="2492768"/>
            <a:ext cx="300596" cy="1265285"/>
          </a:xfrm>
          <a:prstGeom prst="can">
            <a:avLst>
              <a:gd name="adj" fmla="val 72061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Куб 11"/>
          <p:cNvSpPr/>
          <p:nvPr/>
        </p:nvSpPr>
        <p:spPr>
          <a:xfrm rot="10800000" flipH="1" flipV="1">
            <a:off x="7143768" y="2786058"/>
            <a:ext cx="1000132" cy="2030120"/>
          </a:xfrm>
          <a:prstGeom prst="cube">
            <a:avLst>
              <a:gd name="adj" fmla="val 74562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Куб 12"/>
          <p:cNvSpPr/>
          <p:nvPr/>
        </p:nvSpPr>
        <p:spPr>
          <a:xfrm>
            <a:off x="6215074" y="2393149"/>
            <a:ext cx="1928826" cy="1071570"/>
          </a:xfrm>
          <a:prstGeom prst="cube">
            <a:avLst>
              <a:gd name="adj" fmla="val 74562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Цилиндр 13"/>
          <p:cNvSpPr/>
          <p:nvPr/>
        </p:nvSpPr>
        <p:spPr>
          <a:xfrm rot="2699524" flipH="1" flipV="1">
            <a:off x="7685762" y="2537063"/>
            <a:ext cx="201891" cy="1212370"/>
          </a:xfrm>
          <a:prstGeom prst="can">
            <a:avLst>
              <a:gd name="adj" fmla="val 2535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3725606" y="2536024"/>
            <a:ext cx="764094" cy="2143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7088852" y="2439730"/>
            <a:ext cx="764094" cy="2143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7785100" y="4429132"/>
          <a:ext cx="13589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5" name="CorelDRAW" r:id="rId3" imgW="3765960" imgH="6355440" progId="">
                  <p:embed/>
                </p:oleObj>
              </mc:Choice>
              <mc:Fallback>
                <p:oleObj name="CorelDRAW" r:id="rId3" imgW="3765960" imgH="63554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5100" y="4429132"/>
                        <a:ext cx="13589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2678893" y="285728"/>
            <a:ext cx="4786346" cy="857256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uk-UA" sz="2400" b="1" dirty="0" smtClean="0">
                <a:solidFill>
                  <a:srgbClr val="9D90A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Зварні з'єднання</a:t>
            </a:r>
          </a:p>
        </p:txBody>
      </p:sp>
      <p:sp>
        <p:nvSpPr>
          <p:cNvPr id="6" name="Стрелка вниз 5"/>
          <p:cNvSpPr/>
          <p:nvPr/>
        </p:nvSpPr>
        <p:spPr>
          <a:xfrm rot="3504725">
            <a:off x="2436578" y="417256"/>
            <a:ext cx="484632" cy="16661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796348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C 0.029 -0.04051 0.05799 -0.08079 0.07014 -0.0969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-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C 0.029 -0.04051 0.05799 -0.08079 0.07014 -0.0969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-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  <p:bldP spid="15" grpId="0" animBg="1"/>
      <p:bldP spid="16" grpId="0" animBg="1"/>
      <p:bldP spid="20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309044" y="1155875"/>
            <a:ext cx="2071702" cy="928694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5AA2AE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</a:t>
            </a:r>
            <a:r>
              <a:rPr lang="ru-RU" sz="2400" b="1" dirty="0" err="1" smtClean="0">
                <a:solidFill>
                  <a:srgbClr val="5AA2AE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нахлист</a:t>
            </a:r>
            <a:endParaRPr lang="ru-RU" sz="2400" b="1" dirty="0" smtClean="0">
              <a:solidFill>
                <a:srgbClr val="5AA2AE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285720" y="2857496"/>
            <a:ext cx="2143140" cy="2643206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uk-UA" dirty="0" smtClean="0">
                <a:solidFill>
                  <a:prstClr val="black"/>
                </a:solidFill>
                <a:latin typeface="Arial" pitchFamily="34" charset="0"/>
              </a:rPr>
              <a:t>Не потребує </a:t>
            </a:r>
          </a:p>
          <a:p>
            <a:pPr algn="ctr">
              <a:defRPr/>
            </a:pPr>
            <a:r>
              <a:rPr lang="uk-UA" dirty="0" smtClean="0">
                <a:solidFill>
                  <a:prstClr val="black"/>
                </a:solidFill>
                <a:latin typeface="Arial" pitchFamily="34" charset="0"/>
              </a:rPr>
              <a:t>обробки кромок</a:t>
            </a:r>
          </a:p>
          <a:p>
            <a:pPr algn="ctr">
              <a:defRPr/>
            </a:pPr>
            <a:r>
              <a:rPr lang="uk-UA" dirty="0" smtClean="0">
                <a:solidFill>
                  <a:prstClr val="black"/>
                </a:solidFill>
                <a:latin typeface="Arial" pitchFamily="34" charset="0"/>
              </a:rPr>
              <a:t>під зварювання.</a:t>
            </a:r>
          </a:p>
          <a:p>
            <a:pPr algn="ctr">
              <a:defRPr/>
            </a:pPr>
            <a:r>
              <a:rPr lang="uk-UA" dirty="0" smtClean="0">
                <a:solidFill>
                  <a:prstClr val="black"/>
                </a:solidFill>
                <a:latin typeface="Arial" pitchFamily="34" charset="0"/>
              </a:rPr>
              <a:t>Шви </a:t>
            </a:r>
          </a:p>
          <a:p>
            <a:pPr algn="ctr">
              <a:defRPr/>
            </a:pPr>
            <a:r>
              <a:rPr lang="uk-UA" dirty="0" smtClean="0">
                <a:solidFill>
                  <a:prstClr val="black"/>
                </a:solidFill>
                <a:latin typeface="Arial" pitchFamily="34" charset="0"/>
              </a:rPr>
              <a:t>накладають</a:t>
            </a:r>
          </a:p>
          <a:p>
            <a:pPr algn="ctr">
              <a:defRPr/>
            </a:pPr>
            <a:r>
              <a:rPr lang="uk-UA" dirty="0" smtClean="0">
                <a:solidFill>
                  <a:prstClr val="black"/>
                </a:solidFill>
                <a:latin typeface="Arial" pitchFamily="34" charset="0"/>
              </a:rPr>
              <a:t>з обох сторін</a:t>
            </a:r>
          </a:p>
          <a:p>
            <a:pPr algn="ctr">
              <a:defRPr/>
            </a:pPr>
            <a:r>
              <a:rPr lang="uk-UA" dirty="0" err="1" smtClean="0">
                <a:solidFill>
                  <a:prstClr val="black"/>
                </a:solidFill>
                <a:latin typeface="Arial" pitchFamily="34" charset="0"/>
              </a:rPr>
              <a:t>нахлиста</a:t>
            </a:r>
            <a:r>
              <a:rPr lang="uk-UA" dirty="0" smtClean="0">
                <a:solidFill>
                  <a:prstClr val="black"/>
                </a:solidFill>
                <a:latin typeface="Arial" pitchFamily="34" charset="0"/>
              </a:rPr>
              <a:t>.</a:t>
            </a:r>
          </a:p>
          <a:p>
            <a:pPr algn="ctr">
              <a:defRPr/>
            </a:pP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357422" y="5643578"/>
            <a:ext cx="4786346" cy="857256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uk-UA" dirty="0" smtClean="0">
                <a:solidFill>
                  <a:prstClr val="black"/>
                </a:solidFill>
                <a:latin typeface="Arial" pitchFamily="34" charset="0"/>
              </a:rPr>
              <a:t>Таким способом зварюють елементи</a:t>
            </a:r>
          </a:p>
          <a:p>
            <a:pPr algn="ctr">
              <a:defRPr/>
            </a:pPr>
            <a:r>
              <a:rPr lang="uk-UA" dirty="0" smtClean="0">
                <a:solidFill>
                  <a:prstClr val="black"/>
                </a:solidFill>
                <a:latin typeface="Arial" pitchFamily="34" charset="0"/>
              </a:rPr>
              <a:t>товщиною не більш 8 мм</a:t>
            </a:r>
            <a:endParaRPr lang="uk-U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" name="Куб 7"/>
          <p:cNvSpPr/>
          <p:nvPr/>
        </p:nvSpPr>
        <p:spPr>
          <a:xfrm>
            <a:off x="4572000" y="2857496"/>
            <a:ext cx="3500462" cy="1143008"/>
          </a:xfrm>
          <a:prstGeom prst="cube">
            <a:avLst>
              <a:gd name="adj" fmla="val 74562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Куб 8"/>
          <p:cNvSpPr/>
          <p:nvPr/>
        </p:nvSpPr>
        <p:spPr>
          <a:xfrm>
            <a:off x="3143240" y="2571744"/>
            <a:ext cx="3286148" cy="1143008"/>
          </a:xfrm>
          <a:prstGeom prst="cube">
            <a:avLst>
              <a:gd name="adj" fmla="val 74562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Цилиндр 9"/>
          <p:cNvSpPr/>
          <p:nvPr/>
        </p:nvSpPr>
        <p:spPr>
          <a:xfrm rot="13294789">
            <a:off x="5917699" y="2466106"/>
            <a:ext cx="237557" cy="1346876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Блок-схема: задержка 10"/>
          <p:cNvSpPr/>
          <p:nvPr/>
        </p:nvSpPr>
        <p:spPr>
          <a:xfrm rot="8698692">
            <a:off x="4342968" y="3741933"/>
            <a:ext cx="181498" cy="275007"/>
          </a:xfrm>
          <a:prstGeom prst="flowChartDelay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357686" y="3714752"/>
            <a:ext cx="214314" cy="20002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096431" y="1900599"/>
            <a:ext cx="484632" cy="10357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Стрелка углом вверх 14"/>
          <p:cNvSpPr/>
          <p:nvPr/>
        </p:nvSpPr>
        <p:spPr>
          <a:xfrm rot="5400000">
            <a:off x="1344895" y="5250669"/>
            <a:ext cx="1000132" cy="1071570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7" name="Прямая соединительная линия 16"/>
          <p:cNvCxnSpPr>
            <a:stCxn id="12" idx="7"/>
          </p:cNvCxnSpPr>
          <p:nvPr/>
        </p:nvCxnSpPr>
        <p:spPr>
          <a:xfrm rot="16200000" flipH="1">
            <a:off x="4070887" y="4213771"/>
            <a:ext cx="970840" cy="313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5102405" y="4184479"/>
            <a:ext cx="970840" cy="313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429124" y="4572008"/>
            <a:ext cx="135732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571868" y="4572008"/>
            <a:ext cx="100013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>
            <a:off x="5572132" y="4572008"/>
            <a:ext cx="128588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3607587" y="3178967"/>
            <a:ext cx="50006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 flipH="1" flipV="1">
            <a:off x="3643306" y="3929066"/>
            <a:ext cx="42862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 rot="16200000">
            <a:off x="3121126" y="2522420"/>
            <a:ext cx="538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929322" y="3857628"/>
            <a:ext cx="20681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    min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 rot="159478">
            <a:off x="6307548" y="3730356"/>
            <a:ext cx="694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5328628" y="2654044"/>
            <a:ext cx="764094" cy="2143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45057" name="Object 1"/>
          <p:cNvGraphicFramePr>
            <a:graphicFrameLocks noChangeAspect="1"/>
          </p:cNvGraphicFramePr>
          <p:nvPr/>
        </p:nvGraphicFramePr>
        <p:xfrm>
          <a:off x="7643813" y="4357688"/>
          <a:ext cx="13589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9" name="CorelDRAW" r:id="rId3" imgW="3765960" imgH="6355440" progId="">
                  <p:embed/>
                </p:oleObj>
              </mc:Choice>
              <mc:Fallback>
                <p:oleObj name="CorelDRAW" r:id="rId3" imgW="3765960" imgH="63554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13" y="4357688"/>
                        <a:ext cx="13589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AutoShape 11"/>
          <p:cNvSpPr>
            <a:spLocks noChangeArrowheads="1"/>
          </p:cNvSpPr>
          <p:nvPr/>
        </p:nvSpPr>
        <p:spPr bwMode="auto">
          <a:xfrm>
            <a:off x="2678893" y="285728"/>
            <a:ext cx="4786346" cy="857256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uk-UA" sz="2400" b="1" dirty="0" smtClean="0">
                <a:solidFill>
                  <a:srgbClr val="9D90A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Зварні з'єднання</a:t>
            </a:r>
          </a:p>
        </p:txBody>
      </p:sp>
      <p:sp>
        <p:nvSpPr>
          <p:cNvPr id="13" name="Стрелка вниз 12"/>
          <p:cNvSpPr/>
          <p:nvPr/>
        </p:nvSpPr>
        <p:spPr>
          <a:xfrm rot="3504725">
            <a:off x="2546161" y="459530"/>
            <a:ext cx="420978" cy="12969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767210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C 0.029 -0.04051 0.05799 -0.08079 0.07014 -0.0969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-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4" grpId="0" animBg="1"/>
      <p:bldP spid="15" grpId="0" animBg="1"/>
      <p:bldP spid="24" grpId="0" animBg="1"/>
      <p:bldP spid="3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357158" y="1232130"/>
            <a:ext cx="1928826" cy="928694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uk-UA" sz="2400" b="1" dirty="0" smtClean="0">
                <a:solidFill>
                  <a:srgbClr val="5AA2AE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Таврові</a:t>
            </a: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250001" y="3085804"/>
            <a:ext cx="2143140" cy="1999379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endParaRPr lang="uk-UA" dirty="0" smtClean="0">
              <a:solidFill>
                <a:srgbClr val="5AA2AE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endParaRPr lang="uk-UA" dirty="0">
              <a:solidFill>
                <a:srgbClr val="5AA2AE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uk-UA" sz="2000" dirty="0" smtClean="0">
                <a:solidFill>
                  <a:srgbClr val="5AA2AE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Торець </a:t>
            </a:r>
          </a:p>
          <a:p>
            <a:pPr algn="ctr">
              <a:defRPr/>
            </a:pPr>
            <a:r>
              <a:rPr lang="uk-UA" sz="2000" dirty="0" smtClean="0">
                <a:solidFill>
                  <a:srgbClr val="5AA2AE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кромки</a:t>
            </a:r>
          </a:p>
          <a:p>
            <a:pPr algn="ctr">
              <a:defRPr/>
            </a:pPr>
            <a:r>
              <a:rPr lang="uk-UA" sz="2000" dirty="0" smtClean="0">
                <a:solidFill>
                  <a:srgbClr val="5AA2AE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можна </a:t>
            </a:r>
          </a:p>
          <a:p>
            <a:pPr algn="ctr">
              <a:defRPr/>
            </a:pPr>
            <a:r>
              <a:rPr lang="uk-UA" sz="2000" dirty="0" smtClean="0">
                <a:solidFill>
                  <a:srgbClr val="5AA2AE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не</a:t>
            </a:r>
          </a:p>
          <a:p>
            <a:pPr algn="ctr">
              <a:defRPr/>
            </a:pPr>
            <a:r>
              <a:rPr lang="uk-UA" sz="2000" dirty="0" smtClean="0">
                <a:solidFill>
                  <a:srgbClr val="5AA2AE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скошувати</a:t>
            </a:r>
          </a:p>
          <a:p>
            <a:pPr algn="ctr">
              <a:defRPr/>
            </a:pP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  <a:p>
            <a:pPr algn="ctr">
              <a:defRPr/>
            </a:pP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2642645" y="4818437"/>
            <a:ext cx="4822593" cy="1490508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uk-UA" sz="2000" b="1" dirty="0" smtClean="0">
                <a:solidFill>
                  <a:srgbClr val="5AA2AE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Для отримання якісного шва 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5AA2AE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залишають зазор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5AA2AE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між листами 2…3 мм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972098" y="2060848"/>
            <a:ext cx="484632" cy="11538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трелка углом вверх 8"/>
          <p:cNvSpPr/>
          <p:nvPr/>
        </p:nvSpPr>
        <p:spPr>
          <a:xfrm rot="5400000">
            <a:off x="1637056" y="4506555"/>
            <a:ext cx="1000132" cy="1845418"/>
          </a:xfrm>
          <a:prstGeom prst="bentUpArrow">
            <a:avLst>
              <a:gd name="adj1" fmla="val 25000"/>
              <a:gd name="adj2" fmla="val 20152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Куб 9"/>
          <p:cNvSpPr/>
          <p:nvPr/>
        </p:nvSpPr>
        <p:spPr>
          <a:xfrm>
            <a:off x="2852057" y="2857496"/>
            <a:ext cx="2571768" cy="1143008"/>
          </a:xfrm>
          <a:prstGeom prst="cube">
            <a:avLst>
              <a:gd name="adj" fmla="val 74562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Куб 12"/>
          <p:cNvSpPr/>
          <p:nvPr/>
        </p:nvSpPr>
        <p:spPr>
          <a:xfrm rot="10800000" flipH="1" flipV="1">
            <a:off x="3682255" y="1622706"/>
            <a:ext cx="1000132" cy="2030120"/>
          </a:xfrm>
          <a:prstGeom prst="cube">
            <a:avLst>
              <a:gd name="adj" fmla="val 74562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Цилиндр 14"/>
          <p:cNvSpPr/>
          <p:nvPr/>
        </p:nvSpPr>
        <p:spPr>
          <a:xfrm rot="2699524" flipH="1" flipV="1">
            <a:off x="4293959" y="2607876"/>
            <a:ext cx="151151" cy="1222223"/>
          </a:xfrm>
          <a:prstGeom prst="ca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Блок-схема: подготовка 15"/>
          <p:cNvSpPr/>
          <p:nvPr/>
        </p:nvSpPr>
        <p:spPr>
          <a:xfrm>
            <a:off x="3571868" y="3458857"/>
            <a:ext cx="142876" cy="214314"/>
          </a:xfrm>
          <a:prstGeom prst="flowChartPreparati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Куб 16"/>
          <p:cNvSpPr/>
          <p:nvPr/>
        </p:nvSpPr>
        <p:spPr>
          <a:xfrm>
            <a:off x="5572132" y="2907210"/>
            <a:ext cx="2571768" cy="1143008"/>
          </a:xfrm>
          <a:prstGeom prst="cube">
            <a:avLst>
              <a:gd name="adj" fmla="val 74562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Куб 17"/>
          <p:cNvSpPr/>
          <p:nvPr/>
        </p:nvSpPr>
        <p:spPr>
          <a:xfrm rot="10800000" flipH="1" flipV="1">
            <a:off x="6344831" y="1674480"/>
            <a:ext cx="1000132" cy="2030120"/>
          </a:xfrm>
          <a:prstGeom prst="cube">
            <a:avLst>
              <a:gd name="adj" fmla="val 74562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Цилиндр 18"/>
          <p:cNvSpPr/>
          <p:nvPr/>
        </p:nvSpPr>
        <p:spPr>
          <a:xfrm rot="2666316" flipH="1" flipV="1">
            <a:off x="6940534" y="2603574"/>
            <a:ext cx="153054" cy="1222223"/>
          </a:xfrm>
          <a:prstGeom prst="ca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3755894" y="2695499"/>
            <a:ext cx="764094" cy="2143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6475969" y="2667253"/>
            <a:ext cx="764094" cy="2143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1502798">
            <a:off x="2913984" y="3132967"/>
            <a:ext cx="560642" cy="2251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7643813" y="4357688"/>
          <a:ext cx="13589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3" name="CorelDRAW" r:id="rId3" imgW="3765960" imgH="6355440" progId="">
                  <p:embed/>
                </p:oleObj>
              </mc:Choice>
              <mc:Fallback>
                <p:oleObj name="CorelDRAW" r:id="rId3" imgW="3765960" imgH="63554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13" y="4357688"/>
                        <a:ext cx="13589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2678893" y="188640"/>
            <a:ext cx="4786346" cy="857256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uk-UA" sz="2400" b="1" dirty="0" smtClean="0">
                <a:solidFill>
                  <a:srgbClr val="9D90A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Зварні з'єднання</a:t>
            </a:r>
          </a:p>
        </p:txBody>
      </p:sp>
      <p:sp>
        <p:nvSpPr>
          <p:cNvPr id="7" name="Стрелка вниз 6"/>
          <p:cNvSpPr/>
          <p:nvPr/>
        </p:nvSpPr>
        <p:spPr>
          <a:xfrm rot="3504725">
            <a:off x="2448314" y="428457"/>
            <a:ext cx="484632" cy="154270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192788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C 0.029 -0.04051 0.05799 -0.08079 0.07014 -0.0969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-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C 0.029 -0.04051 0.05799 -0.08079 0.07014 -0.0969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-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48 -0.01412 C 0.00451 -0.05463 0.0335 -0.09491 0.04566 -0.1111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-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9" grpId="0" animBg="1"/>
      <p:bldP spid="20" grpId="0" animBg="1"/>
      <p:bldP spid="21" grpId="0" animBg="1"/>
      <p:bldP spid="23" grpId="0" animBg="1"/>
      <p:bldP spid="2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611560" y="160338"/>
            <a:ext cx="7560840" cy="857256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uk-UA" sz="2400" b="1" dirty="0" smtClean="0">
                <a:solidFill>
                  <a:srgbClr val="9D90A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Основні геометричні параметри зварного шва</a:t>
            </a:r>
          </a:p>
        </p:txBody>
      </p:sp>
      <p:pic>
        <p:nvPicPr>
          <p:cNvPr id="4" name="Рисунок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4" t="6627" b="75521"/>
          <a:stretch/>
        </p:blipFill>
        <p:spPr bwMode="auto">
          <a:xfrm>
            <a:off x="5636007" y="2916266"/>
            <a:ext cx="3507993" cy="154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58" t="29388" r="11732" b="43542"/>
          <a:stretch/>
        </p:blipFill>
        <p:spPr bwMode="auto">
          <a:xfrm>
            <a:off x="539552" y="3501007"/>
            <a:ext cx="1857677" cy="233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6014487" y="1916832"/>
            <a:ext cx="2479953" cy="857256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uk-UA" sz="2000" dirty="0" smtClean="0">
                <a:solidFill>
                  <a:prstClr val="black"/>
                </a:solidFill>
                <a:latin typeface="Arial" pitchFamily="34" charset="0"/>
              </a:rPr>
              <a:t>Стиковий шов</a:t>
            </a: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323528" y="2122892"/>
            <a:ext cx="2479953" cy="857256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uk-UA" sz="2000" dirty="0" smtClean="0">
                <a:solidFill>
                  <a:prstClr val="black"/>
                </a:solidFill>
                <a:latin typeface="Arial" pitchFamily="34" charset="0"/>
              </a:rPr>
              <a:t>Кутовий шов</a:t>
            </a:r>
          </a:p>
        </p:txBody>
      </p:sp>
      <p:sp>
        <p:nvSpPr>
          <p:cNvPr id="8" name="Стрелка вниз 7"/>
          <p:cNvSpPr/>
          <p:nvPr/>
        </p:nvSpPr>
        <p:spPr>
          <a:xfrm rot="1662270">
            <a:off x="1467460" y="872104"/>
            <a:ext cx="357190" cy="162704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19855923">
            <a:off x="6576887" y="846107"/>
            <a:ext cx="357190" cy="141148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2831994" y="3682237"/>
            <a:ext cx="2632615" cy="2664296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</a:rPr>
              <a:t>S – </a:t>
            </a:r>
            <a:r>
              <a:rPr lang="uk-UA" sz="1400" dirty="0" smtClean="0">
                <a:solidFill>
                  <a:prstClr val="black"/>
                </a:solidFill>
                <a:latin typeface="Arial" pitchFamily="34" charset="0"/>
              </a:rPr>
              <a:t>товщина металу, </a:t>
            </a:r>
          </a:p>
          <a:p>
            <a:pPr>
              <a:defRPr/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</a:rPr>
              <a:t>       </a:t>
            </a:r>
            <a:r>
              <a:rPr lang="uk-UA" sz="1400" dirty="0" smtClean="0">
                <a:solidFill>
                  <a:prstClr val="black"/>
                </a:solidFill>
                <a:latin typeface="Arial" pitchFamily="34" charset="0"/>
              </a:rPr>
              <a:t>що зварюється</a:t>
            </a:r>
          </a:p>
          <a:p>
            <a:pPr>
              <a:defRPr/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</a:rPr>
              <a:t>e – </a:t>
            </a:r>
            <a:r>
              <a:rPr lang="uk-UA" sz="1400" dirty="0" smtClean="0">
                <a:solidFill>
                  <a:prstClr val="black"/>
                </a:solidFill>
                <a:latin typeface="Arial" pitchFamily="34" charset="0"/>
              </a:rPr>
              <a:t>ширина металу</a:t>
            </a:r>
          </a:p>
          <a:p>
            <a:pPr>
              <a:defRPr/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</a:rPr>
              <a:t>q</a:t>
            </a:r>
            <a:r>
              <a:rPr lang="uk-UA" sz="1400" dirty="0" smtClean="0">
                <a:solidFill>
                  <a:prstClr val="black"/>
                </a:solidFill>
                <a:latin typeface="Arial" pitchFamily="34" charset="0"/>
              </a:rPr>
              <a:t> - випуклість шва</a:t>
            </a:r>
          </a:p>
          <a:p>
            <a:pPr>
              <a:defRPr/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</a:rPr>
              <a:t>h</a:t>
            </a:r>
            <a:r>
              <a:rPr lang="uk-UA" sz="1400" dirty="0" smtClean="0">
                <a:solidFill>
                  <a:prstClr val="black"/>
                </a:solidFill>
                <a:latin typeface="Arial" pitchFamily="34" charset="0"/>
              </a:rPr>
              <a:t> – глибина провару</a:t>
            </a:r>
          </a:p>
          <a:p>
            <a:pPr>
              <a:defRPr/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</a:rPr>
              <a:t>t</a:t>
            </a:r>
            <a:r>
              <a:rPr lang="uk-UA" sz="1400" dirty="0" smtClean="0">
                <a:solidFill>
                  <a:prstClr val="black"/>
                </a:solidFill>
                <a:latin typeface="Arial" pitchFamily="34" charset="0"/>
              </a:rPr>
              <a:t> – товщина шва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</a:rPr>
              <a:t> t q h</a:t>
            </a:r>
            <a:endParaRPr lang="uk-UA" sz="1400" dirty="0" smtClean="0">
              <a:solidFill>
                <a:prstClr val="black"/>
              </a:solidFill>
              <a:latin typeface="Arial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</a:rPr>
              <a:t>b</a:t>
            </a:r>
            <a:r>
              <a:rPr lang="uk-UA" sz="1400" dirty="0" smtClean="0">
                <a:solidFill>
                  <a:prstClr val="black"/>
                </a:solidFill>
                <a:latin typeface="Arial" pitchFamily="34" charset="0"/>
              </a:rPr>
              <a:t> – зазор</a:t>
            </a:r>
          </a:p>
          <a:p>
            <a:pPr>
              <a:defRPr/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</a:rPr>
              <a:t>k</a:t>
            </a:r>
            <a:r>
              <a:rPr lang="uk-UA" sz="1400" dirty="0" smtClean="0">
                <a:solidFill>
                  <a:prstClr val="black"/>
                </a:solidFill>
                <a:latin typeface="Arial" pitchFamily="34" charset="0"/>
              </a:rPr>
              <a:t> – катет кутового шва </a:t>
            </a:r>
          </a:p>
          <a:p>
            <a:pPr>
              <a:defRPr/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</a:rPr>
              <a:t>p</a:t>
            </a:r>
            <a:r>
              <a:rPr lang="uk-UA" sz="1400" dirty="0" smtClean="0">
                <a:solidFill>
                  <a:prstClr val="black"/>
                </a:solidFill>
                <a:latin typeface="Arial" pitchFamily="34" charset="0"/>
              </a:rPr>
              <a:t> – розрахункова висота 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</a:endParaRPr>
          </a:p>
          <a:p>
            <a:pPr>
              <a:defRPr/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</a:rPr>
              <a:t>      </a:t>
            </a:r>
            <a:r>
              <a:rPr lang="uk-UA" sz="1400" dirty="0" smtClean="0">
                <a:solidFill>
                  <a:prstClr val="black"/>
                </a:solidFill>
                <a:latin typeface="Arial" pitchFamily="34" charset="0"/>
              </a:rPr>
              <a:t>кутового шва</a:t>
            </a:r>
          </a:p>
          <a:p>
            <a:pPr>
              <a:defRPr/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</a:rPr>
              <a:t>a</a:t>
            </a:r>
            <a:r>
              <a:rPr lang="uk-UA" sz="1400" dirty="0" smtClean="0">
                <a:solidFill>
                  <a:prstClr val="black"/>
                </a:solidFill>
                <a:latin typeface="Arial" pitchFamily="34" charset="0"/>
              </a:rPr>
              <a:t> – товщина кутового шва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737079"/>
              </p:ext>
            </p:extLst>
          </p:nvPr>
        </p:nvGraphicFramePr>
        <p:xfrm>
          <a:off x="6516216" y="4517355"/>
          <a:ext cx="1262063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6" name="CorelDRAW" r:id="rId4" imgW="3765960" imgH="6355440" progId="">
                  <p:embed/>
                </p:oleObj>
              </mc:Choice>
              <mc:Fallback>
                <p:oleObj name="CorelDRAW" r:id="rId4" imgW="3765960" imgH="63554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4517355"/>
                        <a:ext cx="1262063" cy="212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888" y="1388280"/>
            <a:ext cx="2648183" cy="198613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29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876</TotalTime>
  <Words>958</Words>
  <Application>Microsoft Office PowerPoint</Application>
  <PresentationFormat>Экран (4:3)</PresentationFormat>
  <Paragraphs>311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Aharoni</vt:lpstr>
      <vt:lpstr>Arial</vt:lpstr>
      <vt:lpstr>Arial Black</vt:lpstr>
      <vt:lpstr>Calibri</vt:lpstr>
      <vt:lpstr>Tahoma</vt:lpstr>
      <vt:lpstr>Times New Roman</vt:lpstr>
      <vt:lpstr>Тема Office</vt:lpstr>
      <vt:lpstr>CorelDRAW</vt:lpstr>
      <vt:lpstr>Тема: «Технологія ручного дугового зварювання покритими електродами»</vt:lpstr>
      <vt:lpstr>Презентация PowerPoint</vt:lpstr>
      <vt:lpstr>Зварні  з'єднання  і  шви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Перспективная пилотируемая транспортная система (ППТС) и Пилотируемый транспортный корабль нового поколения (ПТК НП) </dc:title>
  <dc:creator>Иннуся</dc:creator>
  <cp:lastModifiedBy>Home</cp:lastModifiedBy>
  <cp:revision>128</cp:revision>
  <dcterms:created xsi:type="dcterms:W3CDTF">2013-11-12T21:42:33Z</dcterms:created>
  <dcterms:modified xsi:type="dcterms:W3CDTF">2022-12-11T20:42:09Z</dcterms:modified>
</cp:coreProperties>
</file>