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8" r:id="rId3"/>
    <p:sldId id="256" r:id="rId4"/>
    <p:sldId id="265" r:id="rId5"/>
    <p:sldId id="264" r:id="rId6"/>
    <p:sldId id="266" r:id="rId7"/>
    <p:sldId id="270" r:id="rId8"/>
    <p:sldId id="260" r:id="rId9"/>
    <p:sldId id="262" r:id="rId10"/>
    <p:sldId id="26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90" y="103517"/>
            <a:ext cx="11835034" cy="7456054"/>
          </a:xfrm>
          <a:prstGeom prst="rect">
            <a:avLst/>
          </a:prstGeom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9253" y="2251496"/>
            <a:ext cx="6504317" cy="3269410"/>
          </a:xfrm>
        </p:spPr>
        <p:txBody>
          <a:bodyPr>
            <a:normAutofit/>
          </a:bodyPr>
          <a:lstStyle/>
          <a:p>
            <a:r>
              <a:rPr lang="ru-RU" b="1" dirty="0" err="1"/>
              <a:t>Підсумок</a:t>
            </a:r>
            <a:r>
              <a:rPr lang="ru-RU" b="1" dirty="0"/>
              <a:t> за </a:t>
            </a:r>
            <a:r>
              <a:rPr lang="ru-RU" b="1" dirty="0" err="1" smtClean="0"/>
              <a:t>розділом</a:t>
            </a:r>
            <a:endParaRPr lang="ru-RU" b="1" dirty="0" smtClean="0"/>
          </a:p>
          <a:p>
            <a:r>
              <a:rPr lang="ru-RU" sz="4400" b="1" dirty="0" smtClean="0"/>
              <a:t> </a:t>
            </a:r>
            <a:r>
              <a:rPr lang="ru-RU" sz="4400" b="1" dirty="0" smtClean="0">
                <a:solidFill>
                  <a:srgbClr val="0070C0"/>
                </a:solidFill>
              </a:rPr>
              <a:t>"</a:t>
            </a:r>
            <a:r>
              <a:rPr lang="ru-RU" sz="4400" b="1" dirty="0" err="1">
                <a:solidFill>
                  <a:srgbClr val="0070C0"/>
                </a:solidFill>
              </a:rPr>
              <a:t>Щоб</a:t>
            </a:r>
            <a:r>
              <a:rPr lang="ru-RU" sz="4400" b="1" dirty="0">
                <a:solidFill>
                  <a:srgbClr val="0070C0"/>
                </a:solidFill>
              </a:rPr>
              <a:t> у </a:t>
            </a:r>
            <a:r>
              <a:rPr lang="ru-RU" sz="4400" b="1" dirty="0" err="1">
                <a:solidFill>
                  <a:srgbClr val="0070C0"/>
                </a:solidFill>
              </a:rPr>
              <a:t>серці</a:t>
            </a:r>
            <a:r>
              <a:rPr lang="ru-RU" sz="4400" b="1" dirty="0">
                <a:solidFill>
                  <a:srgbClr val="0070C0"/>
                </a:solidFill>
              </a:rPr>
              <a:t> жила </a:t>
            </a:r>
            <a:r>
              <a:rPr lang="ru-RU" sz="4400" b="1" dirty="0" err="1">
                <a:solidFill>
                  <a:srgbClr val="0070C0"/>
                </a:solidFill>
              </a:rPr>
              <a:t>Батьківщина</a:t>
            </a:r>
            <a:r>
              <a:rPr lang="ru-RU" sz="4400" b="1" dirty="0" smtClean="0">
                <a:solidFill>
                  <a:srgbClr val="0070C0"/>
                </a:solidFill>
              </a:rPr>
              <a:t>…»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2 клас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454072" y="1049215"/>
            <a:ext cx="6831673" cy="108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err="1" smtClean="0">
                <a:solidFill>
                  <a:srgbClr val="FFFF00"/>
                </a:solidFill>
              </a:rPr>
              <a:t>Перевіряю</a:t>
            </a:r>
            <a:r>
              <a:rPr lang="ru-RU" sz="4400" b="1" dirty="0" smtClean="0">
                <a:solidFill>
                  <a:srgbClr val="FFFF00"/>
                </a:solidFill>
              </a:rPr>
              <a:t> </a:t>
            </a:r>
            <a:r>
              <a:rPr lang="ru-RU" sz="4400" b="1" dirty="0" err="1" smtClean="0">
                <a:solidFill>
                  <a:srgbClr val="FFFF00"/>
                </a:solidFill>
              </a:rPr>
              <a:t>свої</a:t>
            </a:r>
            <a:r>
              <a:rPr lang="ru-RU" sz="4400" b="1" dirty="0" smtClean="0">
                <a:solidFill>
                  <a:srgbClr val="FFFF00"/>
                </a:solidFill>
              </a:rPr>
              <a:t> </a:t>
            </a:r>
            <a:r>
              <a:rPr lang="ru-RU" sz="4400" b="1" dirty="0" err="1" smtClean="0">
                <a:solidFill>
                  <a:srgbClr val="FFFF00"/>
                </a:solidFill>
              </a:rPr>
              <a:t>досягнення</a:t>
            </a:r>
            <a:endParaRPr lang="ru-RU" sz="4400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83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  <a:latin typeface="Bahnschrift SemiCondensed" panose="020B0502040204020203" pitchFamily="34" charset="0"/>
              </a:rPr>
              <a:t>ІІІ Заключна частина</a:t>
            </a:r>
            <a:br>
              <a:rPr lang="uk-UA" dirty="0" smtClean="0">
                <a:solidFill>
                  <a:srgbClr val="0070C0"/>
                </a:solidFill>
                <a:latin typeface="Bahnschrift SemiCondensed" panose="020B0502040204020203" pitchFamily="34" charset="0"/>
              </a:rPr>
            </a:br>
            <a:r>
              <a:rPr lang="uk-UA" dirty="0" smtClean="0">
                <a:solidFill>
                  <a:srgbClr val="FFFF00"/>
                </a:solidFill>
                <a:latin typeface="Bahnschrift SemiCondensed" panose="020B0502040204020203" pitchFamily="34" charset="0"/>
              </a:rPr>
              <a:t>ПОБАЖАННЯ БАТЬКІВЩИНІ</a:t>
            </a:r>
            <a:endParaRPr lang="ru-RU" dirty="0">
              <a:solidFill>
                <a:srgbClr val="FFFF00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974" y="2286000"/>
            <a:ext cx="5382883" cy="4195186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12534448">
            <a:off x="1979653" y="20595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1490449" y="38798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452703">
            <a:off x="9754773" y="55399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8924744">
            <a:off x="2118094" y="57124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9754773" y="36375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8242003">
            <a:off x="9515004" y="19671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80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655" y="0"/>
            <a:ext cx="11315937" cy="679318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48975" y="0"/>
            <a:ext cx="9859992" cy="6581955"/>
          </a:xfrm>
        </p:spPr>
        <p:txBody>
          <a:bodyPr/>
          <a:lstStyle/>
          <a:p>
            <a:r>
              <a:rPr lang="uk-UA" dirty="0" smtClean="0"/>
              <a:t>                      </a:t>
            </a:r>
            <a:br>
              <a:rPr lang="uk-UA" dirty="0" smtClean="0"/>
            </a:br>
            <a:r>
              <a:rPr lang="uk-UA" dirty="0"/>
              <a:t> </a:t>
            </a:r>
            <a:r>
              <a:rPr lang="uk-UA" dirty="0" smtClean="0"/>
              <a:t>                 </a:t>
            </a:r>
            <a:r>
              <a:rPr lang="uk-UA" sz="5400" b="1" i="1" dirty="0" smtClean="0">
                <a:solidFill>
                  <a:srgbClr val="0070C0"/>
                </a:solidFill>
              </a:rPr>
              <a:t>СЕНКАН</a:t>
            </a:r>
            <a:r>
              <a:rPr lang="uk-UA" b="1" i="1" dirty="0" smtClean="0">
                <a:solidFill>
                  <a:srgbClr val="0070C0"/>
                </a:solidFill>
              </a:rPr>
              <a:t/>
            </a:r>
            <a:br>
              <a:rPr lang="uk-UA" b="1" i="1" dirty="0" smtClean="0">
                <a:solidFill>
                  <a:srgbClr val="0070C0"/>
                </a:solidFill>
              </a:rPr>
            </a:br>
            <a:r>
              <a:rPr lang="uk-UA" b="1" i="1" dirty="0" smtClean="0">
                <a:solidFill>
                  <a:srgbClr val="0070C0"/>
                </a:solidFill>
              </a:rPr>
              <a:t/>
            </a:r>
            <a:br>
              <a:rPr lang="uk-UA" b="1" i="1" dirty="0" smtClean="0">
                <a:solidFill>
                  <a:srgbClr val="0070C0"/>
                </a:solidFill>
              </a:rPr>
            </a:br>
            <a:r>
              <a:rPr lang="uk-UA" b="1" i="1" dirty="0">
                <a:solidFill>
                  <a:srgbClr val="0070C0"/>
                </a:solidFill>
              </a:rPr>
              <a:t> </a:t>
            </a:r>
            <a:r>
              <a:rPr lang="uk-UA" b="1" i="1" dirty="0" smtClean="0">
                <a:solidFill>
                  <a:srgbClr val="0070C0"/>
                </a:solidFill>
              </a:rPr>
              <a:t>               </a:t>
            </a:r>
            <a:r>
              <a:rPr lang="uk-UA" b="1" i="1" dirty="0" smtClean="0">
                <a:solidFill>
                  <a:srgbClr val="FFFF00"/>
                </a:solidFill>
              </a:rPr>
              <a:t>Батьківщина</a:t>
            </a:r>
            <a:br>
              <a:rPr lang="uk-UA" b="1" i="1" dirty="0" smtClean="0">
                <a:solidFill>
                  <a:srgbClr val="FFFF00"/>
                </a:solidFill>
              </a:rPr>
            </a:br>
            <a:r>
              <a:rPr lang="uk-UA" b="1" i="1" dirty="0">
                <a:solidFill>
                  <a:srgbClr val="FFFF00"/>
                </a:solidFill>
              </a:rPr>
              <a:t> </a:t>
            </a:r>
            <a:r>
              <a:rPr lang="uk-UA" b="1" i="1" dirty="0" smtClean="0">
                <a:solidFill>
                  <a:srgbClr val="FFFF00"/>
                </a:solidFill>
              </a:rPr>
              <a:t>     </a:t>
            </a:r>
            <a:r>
              <a:rPr lang="uk-UA" b="1" i="1" dirty="0" smtClean="0">
                <a:solidFill>
                  <a:srgbClr val="00B0F0"/>
                </a:solidFill>
              </a:rPr>
              <a:t>Незалежна, єдина</a:t>
            </a:r>
            <a:r>
              <a:rPr lang="uk-UA" b="1" i="1" dirty="0" smtClean="0">
                <a:solidFill>
                  <a:srgbClr val="FFFF00"/>
                </a:solidFill>
              </a:rPr>
              <a:t/>
            </a:r>
            <a:br>
              <a:rPr lang="uk-UA" b="1" i="1" dirty="0" smtClean="0">
                <a:solidFill>
                  <a:srgbClr val="FFFF00"/>
                </a:solidFill>
              </a:rPr>
            </a:br>
            <a:r>
              <a:rPr lang="uk-UA" b="1" i="1" dirty="0">
                <a:solidFill>
                  <a:srgbClr val="FFFF00"/>
                </a:solidFill>
              </a:rPr>
              <a:t> </a:t>
            </a:r>
            <a:r>
              <a:rPr lang="uk-UA" b="1" i="1" dirty="0" smtClean="0">
                <a:solidFill>
                  <a:srgbClr val="FFFF00"/>
                </a:solidFill>
              </a:rPr>
              <a:t>     Переможе, </a:t>
            </a:r>
            <a:r>
              <a:rPr lang="uk-UA" b="1" i="1" dirty="0" err="1" smtClean="0">
                <a:solidFill>
                  <a:srgbClr val="FFFF00"/>
                </a:solidFill>
              </a:rPr>
              <a:t>розквітає,виховує</a:t>
            </a:r>
            <a:r>
              <a:rPr lang="uk-UA" b="1" i="1" dirty="0" smtClean="0">
                <a:solidFill>
                  <a:srgbClr val="FFFF00"/>
                </a:solidFill>
              </a:rPr>
              <a:t/>
            </a:r>
            <a:br>
              <a:rPr lang="uk-UA" b="1" i="1" dirty="0" smtClean="0">
                <a:solidFill>
                  <a:srgbClr val="FFFF00"/>
                </a:solidFill>
              </a:rPr>
            </a:br>
            <a:r>
              <a:rPr lang="uk-UA" b="1" i="1" dirty="0">
                <a:solidFill>
                  <a:srgbClr val="FFFF00"/>
                </a:solidFill>
              </a:rPr>
              <a:t> </a:t>
            </a:r>
            <a:r>
              <a:rPr lang="uk-UA" b="1" i="1" dirty="0" smtClean="0">
                <a:solidFill>
                  <a:srgbClr val="FFFF00"/>
                </a:solidFill>
              </a:rPr>
              <a:t>     </a:t>
            </a:r>
            <a:r>
              <a:rPr lang="uk-UA" b="1" i="1" dirty="0" smtClean="0">
                <a:solidFill>
                  <a:srgbClr val="00B0F0"/>
                </a:solidFill>
              </a:rPr>
              <a:t>Це моя рідна земля.</a:t>
            </a:r>
            <a:r>
              <a:rPr lang="uk-UA" b="1" i="1" dirty="0" smtClean="0">
                <a:solidFill>
                  <a:srgbClr val="FFFF00"/>
                </a:solidFill>
              </a:rPr>
              <a:t/>
            </a:r>
            <a:br>
              <a:rPr lang="uk-UA" b="1" i="1" dirty="0" smtClean="0">
                <a:solidFill>
                  <a:srgbClr val="FFFF00"/>
                </a:solidFill>
              </a:rPr>
            </a:br>
            <a:r>
              <a:rPr lang="uk-UA" b="1" i="1" dirty="0">
                <a:solidFill>
                  <a:srgbClr val="FFFF00"/>
                </a:solidFill>
              </a:rPr>
              <a:t> </a:t>
            </a:r>
            <a:r>
              <a:rPr lang="uk-UA" b="1" i="1" dirty="0" smtClean="0">
                <a:solidFill>
                  <a:srgbClr val="FFFF00"/>
                </a:solidFill>
              </a:rPr>
              <a:t>               Україна.</a:t>
            </a:r>
            <a:br>
              <a:rPr lang="uk-UA" b="1" i="1" dirty="0" smtClean="0">
                <a:solidFill>
                  <a:srgbClr val="FFFF00"/>
                </a:solidFill>
              </a:rPr>
            </a:br>
            <a:r>
              <a:rPr lang="uk-UA" b="1" i="1" dirty="0" smtClean="0">
                <a:solidFill>
                  <a:srgbClr val="0070C0"/>
                </a:solidFill>
              </a:rPr>
              <a:t/>
            </a:r>
            <a:br>
              <a:rPr lang="uk-UA" b="1" i="1" dirty="0" smtClean="0">
                <a:solidFill>
                  <a:srgbClr val="0070C0"/>
                </a:solidFill>
              </a:rPr>
            </a:b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7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41733"/>
            <a:ext cx="9601200" cy="6858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     І. Вступна частина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9451" y="955979"/>
            <a:ext cx="4443984" cy="88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Організаційний момент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49451" y="2240984"/>
            <a:ext cx="4443984" cy="4059935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Доброго ранку! Доброго дня!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вечора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 кожного дня!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вами,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 я.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Нехай буде мир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злагода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нас,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Нехай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в’януть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нас.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Кожному дню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безхмарного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неба,</a:t>
            </a:r>
          </a:p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веселощів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треба,</a:t>
            </a:r>
          </a:p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хліба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Нехай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усміхаються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Доброго ранку! Доброго дня!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44339" y="273844"/>
            <a:ext cx="4443984" cy="823912"/>
          </a:xfrm>
        </p:spPr>
        <p:txBody>
          <a:bodyPr/>
          <a:lstStyle/>
          <a:p>
            <a:r>
              <a:rPr lang="uk-U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Психологічна настанова на урок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31125" y="1227395"/>
            <a:ext cx="6860875" cy="515615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Яку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квіточку ти 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обереш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урок?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Впевненість                 </a:t>
            </a:r>
            <a:r>
              <a:rPr lang="uk-UA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</a:p>
          <a:p>
            <a:pPr marL="0" indent="0">
              <a:buNone/>
            </a:pPr>
            <a:endParaRPr lang="uk-UA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Натхнення                                                                                                                   </a:t>
            </a:r>
            <a:endParaRPr lang="uk-UA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Талан</a:t>
            </a:r>
          </a:p>
          <a:p>
            <a:pPr marL="0" indent="0">
              <a:buNone/>
            </a:pPr>
            <a:endParaRPr lang="uk-UA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       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endParaRPr lang="uk-UA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0" y="1578762"/>
            <a:ext cx="2571750" cy="2571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168" y="1967425"/>
            <a:ext cx="1771068" cy="12529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044" y="1990761"/>
            <a:ext cx="1606011" cy="12062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374" y="3197053"/>
            <a:ext cx="1426588" cy="14265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302" y="5090747"/>
            <a:ext cx="1164424" cy="11784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5645" y="5090747"/>
            <a:ext cx="1396105" cy="13961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9870" y="4042144"/>
            <a:ext cx="1048603" cy="10486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8146" y="5602417"/>
            <a:ext cx="1251247" cy="125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163650" y="87573"/>
            <a:ext cx="6831673" cy="1086237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ОСНОВНА ЧАСТИНА</a:t>
            </a:r>
          </a:p>
          <a:p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АРТИКУЛЯЦІЙНІ  ВПРАВИ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Артикуляційні вправи - Юний логопе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80" y="1173810"/>
            <a:ext cx="4925384" cy="369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АРТИКУЛЯЦIЙНА ГIМНАСТИКА - презентація з педагогі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64" y="1988479"/>
            <a:ext cx="4899804" cy="367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63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4764" y="263802"/>
            <a:ext cx="9601200" cy="3163737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                     </a:t>
            </a:r>
            <a:r>
              <a:rPr lang="uk-UA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МОВЛЕННЄВА РОЗМИНКА</a:t>
            </a:r>
            <a:br>
              <a:rPr lang="uk-UA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Не спіткнись»</a:t>
            </a:r>
            <a:b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Край-край-край-рай-край</a:t>
            </a:r>
            <a:br>
              <a:rPr lang="uk-UA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Калина – калина – малина – калина- калина</a:t>
            </a:r>
            <a:br>
              <a:rPr lang="uk-UA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Журба – верба –верба – верба</a:t>
            </a:r>
            <a:r>
              <a:rPr lang="uk-UA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верба</a:t>
            </a:r>
            <a:br>
              <a:rPr lang="uk-UA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Тополя – тополя – квасоля – тополя - тополя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46202" y="3427540"/>
            <a:ext cx="6285323" cy="3318317"/>
          </a:xfrm>
        </p:spPr>
        <p:txBody>
          <a:bodyPr/>
          <a:lstStyle/>
          <a:p>
            <a:pPr marL="0" indent="0" algn="ctr">
              <a:buNone/>
            </a:pPr>
            <a:endParaRPr lang="uk-UA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ЧИСТОМОВКА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–НА – НА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рідна наша …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 – АЙ – АЙ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наш рідний ...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ЖУ- ЖУ – ЖУ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я природу … 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 – ЛЮ – ЛЮ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Батьківщину свою я …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63384" y="3427540"/>
            <a:ext cx="4028616" cy="3017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3" y="0"/>
            <a:ext cx="1786283" cy="3499407"/>
          </a:xfrm>
          <a:prstGeom prst="rect">
            <a:avLst/>
          </a:prstGeom>
        </p:spPr>
      </p:pic>
      <p:pic>
        <p:nvPicPr>
          <p:cNvPr id="7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846" y="3357562"/>
            <a:ext cx="1785918" cy="350043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83" y="152400"/>
            <a:ext cx="1786283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2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4032" y="3518553"/>
            <a:ext cx="8361229" cy="2098226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МАТИ-УКРАЇНО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Перше наше слово з нами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повсякчас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Мати-Україно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 у нас!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діброви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окрас —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одна у нас!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Хай же мир і дружба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дзвенить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дитячий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безтурботний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зоріє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ясна.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у нас одна!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Сингаївський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0890" y="247601"/>
            <a:ext cx="7484371" cy="108086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МОТИВАЦІЯ НАВЧАЛЬНОЇ ДІЯЛЬНОСТІ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86" y="999990"/>
            <a:ext cx="1786283" cy="3499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854" y="2369389"/>
            <a:ext cx="1786283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40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1119" y="1737929"/>
            <a:ext cx="6909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682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ТЕМИ І ЗАВДАНЬ УРОКУ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10075" y="-1020812"/>
            <a:ext cx="1786283" cy="36647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02858" y="-953620"/>
            <a:ext cx="1786283" cy="3693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43043" y="-1003623"/>
            <a:ext cx="1786283" cy="3630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550" y="2612906"/>
            <a:ext cx="7620000" cy="4133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3742" y="-1020813"/>
            <a:ext cx="1786283" cy="3664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3743" y="-1020813"/>
            <a:ext cx="1786283" cy="36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91" y="25467"/>
            <a:ext cx="1142638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7997">
            <a:off x="4011283" y="25233"/>
            <a:ext cx="3066027" cy="2044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383" y="4186048"/>
            <a:ext cx="1926503" cy="2560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842" y="299879"/>
            <a:ext cx="3895682" cy="2182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77401">
            <a:off x="8896677" y="4184563"/>
            <a:ext cx="2945027" cy="2066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208" y="1907410"/>
            <a:ext cx="3630133" cy="242579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04268" y="5512279"/>
            <a:ext cx="2224073" cy="1121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000" b="1" dirty="0" smtClean="0">
                <a:solidFill>
                  <a:srgbClr val="FF0000"/>
                </a:solidFill>
              </a:rPr>
              <a:t>тест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8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3320" y="222772"/>
            <a:ext cx="5259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народній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"Роде наш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красний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порівнюється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дружна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родина?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pPr fontAlgn="t"/>
            <a:r>
              <a:rPr lang="ru-RU" b="1" dirty="0">
                <a:solidFill>
                  <a:srgbClr val="333333"/>
                </a:solidFill>
                <a:latin typeface="Roboto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синій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барвінок</a:t>
            </a:r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червона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калина</a:t>
            </a: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зелена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3320" y="2516855"/>
            <a:ext cx="5259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обереги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верба і калина</a:t>
            </a:r>
          </a:p>
          <a:p>
            <a:pPr fontAlgn="t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троянда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шипшина</a:t>
            </a:r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бузок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тюльпан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4622178"/>
            <a:ext cx="51442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вірша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 тих </a:t>
            </a:r>
            <a:r>
              <a:rPr lang="ru-RU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квітах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наша </a:t>
            </a:r>
            <a:r>
              <a:rPr lang="ru-RU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ріки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поля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а)»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Батьківщина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б)"Наша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Батьківщина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в)"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Петриківські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диво-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22852" y="411532"/>
            <a:ext cx="51557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вірша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Петриківські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диво-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Василь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Скуратівський</a:t>
            </a:r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б)Наталка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Поклад</a:t>
            </a:r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Анатолій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Костецькій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2852" y="2418954"/>
            <a:ext cx="54691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5.Як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називала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доньку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Марії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Морозенко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тато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повернувся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"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гарна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помічниця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"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красунечка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fontAlgn="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"мамина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розумничка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22852" y="4622178"/>
            <a:ext cx="52046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тополю у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легенді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Вічна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тополя" Василя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Сухомлинського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парубком</a:t>
            </a:r>
          </a:p>
          <a:p>
            <a:pPr fontAlgn="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сторожем</a:t>
            </a:r>
          </a:p>
          <a:p>
            <a:pPr fontAlgn="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з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героєм</a:t>
            </a:r>
            <a:endParaRPr lang="ru-RU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09" y="1012979"/>
            <a:ext cx="2215406" cy="13283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592" y="5273974"/>
            <a:ext cx="2355011" cy="132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3758" y="248108"/>
            <a:ext cx="50522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Доповніть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прислів'я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»Без </a:t>
            </a:r>
            <a:r>
              <a:rPr lang="ru-RU" sz="2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верби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  <a:endParaRPr lang="ru-RU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 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994" y="656526"/>
            <a:ext cx="1129882" cy="13965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3153" y="2056066"/>
            <a:ext cx="43189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8. 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З якого вірша ці рядки «Моя маленька Україна –це дорога моя родина: мій тато, мама, брат рідненький…»</a:t>
            </a:r>
          </a:p>
          <a:p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А) «Наша Батьківщина» Л. Полтава</a:t>
            </a:r>
          </a:p>
          <a:p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Б) «Маленька і велика» М. </a:t>
            </a:r>
            <a:r>
              <a:rPr lang="uk-UA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Чумарна</a:t>
            </a:r>
            <a:endParaRPr lang="uk-UA" sz="2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В) «Батьківщина» А. Костецький </a:t>
            </a:r>
          </a:p>
          <a:p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8456" y="4470565"/>
            <a:ext cx="48624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9. 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Пригадай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легенду «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Вічна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тополя». Коли на думку героя 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народилася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тополя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?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а) коли й наша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б) давно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uk-UA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В) недавно  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08762" y="469267"/>
            <a:ext cx="649281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якому творі згадується гетьман України Богдан Хмельницький?</a:t>
            </a:r>
          </a:p>
          <a:p>
            <a:pPr fontAlgn="base"/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«Калина» </a:t>
            </a:r>
            <a:r>
              <a:rPr lang="uk-UA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В.Скуратівський</a:t>
            </a:r>
            <a:endParaRPr lang="uk-UA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« Вічна тополя» В. Сухомлинський</a:t>
            </a:r>
          </a:p>
          <a:p>
            <a:pPr fontAlgn="base"/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«Батьківщина» А. Костецький</a:t>
            </a:r>
          </a:p>
          <a:p>
            <a:pPr fontAlgn="base"/>
            <a:endParaRPr lang="uk-UA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З′єднай частини 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прислів’я і </a:t>
            </a:r>
            <a:r>
              <a:rPr lang="uk-UA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</a:t>
            </a:r>
            <a:endParaRPr lang="uk-UA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uk-UA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●У рідному краю                       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соловей без пісні</a:t>
            </a:r>
            <a:endParaRPr lang="uk-UA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 </a:t>
            </a:r>
            <a:r>
              <a:rPr lang="uk-UA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земля мила              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uk-U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 мати </a:t>
            </a:r>
            <a:r>
              <a:rPr lang="uk-U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</a:t>
            </a:r>
          </a:p>
          <a:p>
            <a:pPr fontAlgn="base"/>
            <a:r>
              <a:rPr lang="uk-UA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без Батьківщини, </a:t>
            </a:r>
            <a:r>
              <a:rPr lang="uk-UA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uk-U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і сонце ясніш світить</a:t>
            </a:r>
          </a:p>
          <a:p>
            <a:pPr fontAlgn="base"/>
            <a:endParaRPr lang="uk-UA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Добери порівняння, використовуючи слова з 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довідки</a:t>
            </a:r>
          </a:p>
          <a:p>
            <a:pPr fontAlgn="base"/>
            <a:endParaRPr lang="uk-UA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Висока, мов ______________________</a:t>
            </a:r>
          </a:p>
          <a:p>
            <a:pPr fontAlgn="base"/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Гарна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_________________________</a:t>
            </a:r>
          </a:p>
          <a:p>
            <a:pPr fontAlgn="base"/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Кремезний,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як_____________________</a:t>
            </a:r>
          </a:p>
          <a:p>
            <a:pPr fontAlgn="base"/>
            <a:r>
              <a:rPr lang="uk-UA" sz="20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</a:t>
            </a:r>
            <a:r>
              <a:rPr lang="uk-UA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дуб, тополя, </a:t>
            </a:r>
            <a:r>
              <a:rPr lang="uk-UA" sz="20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калина</a:t>
            </a:r>
          </a:p>
          <a:p>
            <a:pPr fontAlgn="base"/>
            <a:endParaRPr lang="uk-UA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6135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330</TotalTime>
  <Words>348</Words>
  <Application>Microsoft Office PowerPoint</Application>
  <PresentationFormat>Широкоэкранный</PresentationFormat>
  <Paragraphs>102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Bahnschrift SemiCondensed</vt:lpstr>
      <vt:lpstr>Franklin Gothic Book</vt:lpstr>
      <vt:lpstr>Roboto</vt:lpstr>
      <vt:lpstr>Times New Roman</vt:lpstr>
      <vt:lpstr>Crop</vt:lpstr>
      <vt:lpstr>Презентация PowerPoint</vt:lpstr>
      <vt:lpstr>     І. Вступна частина</vt:lpstr>
      <vt:lpstr>Презентация PowerPoint</vt:lpstr>
      <vt:lpstr>                     МОВЛЕННЄВА РОЗМИНКА  « Не спіткнись»  Край-край-край-рай-край Калина – калина – малина – калина- калина Журба – верба –верба – верба – верба Тополя – тополя – квасоля – тополя - тополя </vt:lpstr>
      <vt:lpstr>МАТИ-УКРАЇНО!  Перше наше слово з нами повсякчас, Мати-Україно, ти одна у нас! Ниви і діброви, і садів окрас — Рідна мати Батьківщино, Ти ж одна у нас! Хай же мир і дружба поєднають всіх, І дзвенить дитячий безтурботний сміх. Нам зоріє доля світла і ясна. Рідна мати Батьківщино, Ти ж у нас одна!  М. Сингаївський</vt:lpstr>
      <vt:lpstr>Презентация PowerPoint</vt:lpstr>
      <vt:lpstr>Презентация PowerPoint</vt:lpstr>
      <vt:lpstr>Презентация PowerPoint</vt:lpstr>
      <vt:lpstr>Презентация PowerPoint</vt:lpstr>
      <vt:lpstr>ІІІ Заключна частина ПОБАЖАННЯ БАТЬКІВЩИНІ</vt:lpstr>
      <vt:lpstr>                                         СЕНКАН                  Батьківщина       Незалежна, єдина       Переможе, розквітає,виховує       Це моя рідна земля.                 Україна.  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Перевіряю свої досягнення.</dc:title>
  <dc:creator>RePack by Diakov</dc:creator>
  <cp:lastModifiedBy>RePack by Diakov</cp:lastModifiedBy>
  <cp:revision>32</cp:revision>
  <dcterms:created xsi:type="dcterms:W3CDTF">2022-12-04T11:12:03Z</dcterms:created>
  <dcterms:modified xsi:type="dcterms:W3CDTF">2022-12-11T20:42:43Z</dcterms:modified>
</cp:coreProperties>
</file>