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8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7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0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9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3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1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2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60FC-5789-464C-9BAA-56FE1409117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C3F45-0C07-4CBA-AEAA-1B763BB02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40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6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42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33517"/>
            <a:ext cx="7772400" cy="347920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Кут 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між прямою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та площиною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226121"/>
            <a:ext cx="7639334" cy="860780"/>
          </a:xfrm>
        </p:spPr>
        <p:txBody>
          <a:bodyPr>
            <a:normAutofit/>
          </a:bodyPr>
          <a:lstStyle/>
          <a:p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>
            <a:spLocks noChangeAspect="1"/>
          </p:cNvSpPr>
          <p:nvPr/>
        </p:nvSpPr>
        <p:spPr>
          <a:xfrm>
            <a:off x="781799" y="2661203"/>
            <a:ext cx="7505970" cy="1749329"/>
          </a:xfrm>
          <a:prstGeom prst="parallelogram">
            <a:avLst>
              <a:gd name="adj" fmla="val 169881"/>
            </a:avLst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8451" y="746343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№36.3(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uk-UA" sz="3200" dirty="0" smtClean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4908" y="293421"/>
            <a:ext cx="579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М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4231" y="2627866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В</a:t>
            </a:r>
            <a:endParaRPr lang="ru-RU" sz="3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694328" y="3077029"/>
            <a:ext cx="1416187" cy="75474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4694328" y="3633788"/>
            <a:ext cx="132466" cy="116681"/>
            <a:chOff x="4694328" y="3633788"/>
            <a:chExt cx="132466" cy="116681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694328" y="3633788"/>
              <a:ext cx="132466" cy="64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826794" y="3633788"/>
              <a:ext cx="0" cy="1166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352230" y="132168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94329" y="585808"/>
            <a:ext cx="0" cy="32459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94329" y="585808"/>
            <a:ext cx="1416185" cy="249122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56766" y="3508605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А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39942" y="2708475"/>
                <a:ext cx="486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942" y="2708475"/>
                <a:ext cx="486030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4800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6652" y="3333592"/>
                <a:ext cx="4780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а</m:t>
                      </m:r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52" y="3333592"/>
                <a:ext cx="47801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86444" y="3633788"/>
                <a:ext cx="7114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444" y="3633788"/>
                <a:ext cx="71147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37586" y="1906461"/>
                <a:ext cx="2160335" cy="909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86" y="1906461"/>
                <a:ext cx="2160335" cy="909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14" y="4779086"/>
            <a:ext cx="8821639" cy="16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42" grpId="0"/>
      <p:bldP spid="11" grpId="0"/>
      <p:bldP spid="4" grpId="0"/>
      <p:bldP spid="8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>
            <a:spLocks noChangeAspect="1"/>
          </p:cNvSpPr>
          <p:nvPr/>
        </p:nvSpPr>
        <p:spPr>
          <a:xfrm>
            <a:off x="769358" y="2348251"/>
            <a:ext cx="7278867" cy="2164829"/>
          </a:xfrm>
          <a:prstGeom prst="parallelogram">
            <a:avLst>
              <a:gd name="adj" fmla="val 108258"/>
            </a:avLst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8451" y="746343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№36.</a:t>
            </a:r>
            <a:r>
              <a:rPr lang="en-US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1731" y="331320"/>
            <a:ext cx="579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М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81730" y="3815268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В</a:t>
            </a:r>
            <a:endParaRPr lang="ru-RU" sz="3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918116" y="3137321"/>
            <a:ext cx="3261953" cy="380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54516" y="324172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30736" y="754471"/>
            <a:ext cx="0" cy="23828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932383" y="746343"/>
            <a:ext cx="3247686" cy="242379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516403" y="2899223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А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56808" y="4789078"/>
                <a:ext cx="4174412" cy="1003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𝒕𝒈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∠АВМ=</m:t>
                    </m:r>
                    <m:f>
                      <m:fPr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АМ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АВ</m:t>
                        </m:r>
                      </m:den>
                    </m:f>
                    <m:r>
                      <a:rPr lang="uk-UA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den>
                    </m:f>
                    <m:r>
                      <a:rPr lang="uk-UA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k-UA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  </m:t>
                    </m:r>
                  </m:oMath>
                </a14:m>
                <a:endParaRPr lang="uk-UA" sz="24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∠АВМ=</m:t>
                      </m:r>
                      <m:sSup>
                        <m:sSupPr>
                          <m:ctrlPr>
                            <a:rPr lang="uk-U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uk-U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8" y="4789078"/>
                <a:ext cx="4174412" cy="1003480"/>
              </a:xfrm>
              <a:prstGeom prst="rect">
                <a:avLst/>
              </a:prstGeom>
              <a:blipFill>
                <a:blip r:embed="rId3"/>
                <a:stretch>
                  <a:fillRect l="-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4800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80994" y="3751775"/>
                <a:ext cx="7114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994" y="3751775"/>
                <a:ext cx="71147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2918116" y="754471"/>
            <a:ext cx="2292059" cy="31175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18116" y="3156353"/>
            <a:ext cx="2292059" cy="72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210175" y="3168621"/>
            <a:ext cx="969894" cy="7115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305392" y="269077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3610006" y="339708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1348" y="181011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23862" y="2754562"/>
                <a:ext cx="871649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uk-UA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862" y="2754562"/>
                <a:ext cx="871649" cy="395429"/>
              </a:xfrm>
              <a:prstGeom prst="rect">
                <a:avLst/>
              </a:prstGeom>
              <a:blipFill>
                <a:blip r:embed="rId5"/>
                <a:stretch>
                  <a:fillRect t="-1538" r="-4895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399876" y="267220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56808" y="5637410"/>
                <a:ext cx="4609019" cy="1020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𝒕𝒈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∠АСМ=</m:t>
                    </m:r>
                    <m:f>
                      <m:fPr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АМ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АС</m:t>
                        </m:r>
                      </m:den>
                    </m:f>
                    <m:r>
                      <a:rPr lang="uk-UA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uk-UA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см</m:t>
                        </m:r>
                      </m:den>
                    </m:f>
                    <m:r>
                      <a:rPr lang="uk-UA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rad>
                    <m:r>
                      <a:rPr lang="uk-UA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endParaRPr lang="uk-UA" sz="24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∠АСМ=</m:t>
                      </m:r>
                      <m:sSup>
                        <m:sSupPr>
                          <m:ctrlPr>
                            <a:rPr lang="uk-U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uk-UA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8" y="5637410"/>
                <a:ext cx="4609019" cy="1020408"/>
              </a:xfrm>
              <a:prstGeom prst="rect">
                <a:avLst/>
              </a:prstGeom>
              <a:blipFill>
                <a:blip r:embed="rId6"/>
                <a:stretch>
                  <a:fillRect l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881" y="-36784"/>
            <a:ext cx="5755456" cy="11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build="p"/>
      <p:bldP spid="39" grpId="0"/>
      <p:bldP spid="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араллелограмм 28"/>
          <p:cNvSpPr/>
          <p:nvPr/>
        </p:nvSpPr>
        <p:spPr>
          <a:xfrm>
            <a:off x="518662" y="2583881"/>
            <a:ext cx="3690400" cy="1085219"/>
          </a:xfrm>
          <a:prstGeom prst="parallelogram">
            <a:avLst>
              <a:gd name="adj" fmla="val 6033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4061" y="625278"/>
                <a:ext cx="7849773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Означення</a:t>
                </a:r>
                <a:r>
                  <a:rPr lang="uk-UA" sz="2400" dirty="0" smtClean="0"/>
                  <a:t>. Якщо пряма паралельна площині або належить їй, то вважають, що кут між такою прямою та площиною дорівнює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uk-U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ru-RU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61" y="625278"/>
                <a:ext cx="7849773" cy="1231940"/>
              </a:xfrm>
              <a:prstGeom prst="rect">
                <a:avLst/>
              </a:prstGeom>
              <a:blipFill>
                <a:blip r:embed="rId3"/>
                <a:stretch>
                  <a:fillRect l="-1165" t="-4455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1434905" y="2342412"/>
            <a:ext cx="2208628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араллелограмм 14"/>
          <p:cNvSpPr>
            <a:spLocks noChangeAspect="1"/>
          </p:cNvSpPr>
          <p:nvPr/>
        </p:nvSpPr>
        <p:spPr>
          <a:xfrm>
            <a:off x="4209062" y="2461820"/>
            <a:ext cx="4760307" cy="1219115"/>
          </a:xfrm>
          <a:prstGeom prst="parallelogram">
            <a:avLst>
              <a:gd name="adj" fmla="val 169881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224646" y="2975317"/>
            <a:ext cx="2340926" cy="32355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0773" y="3207435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3" y="3207435"/>
                <a:ext cx="44723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8873" y="3219270"/>
                <a:ext cx="448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73" y="3219270"/>
                <a:ext cx="448841" cy="461665"/>
              </a:xfrm>
              <a:prstGeom prst="rect">
                <a:avLst/>
              </a:prstGeom>
              <a:blipFill>
                <a:blip r:embed="rId5"/>
                <a:stretch>
                  <a:fillRect l="-2703" r="-1351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96295" y="1956835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95" y="1956835"/>
                <a:ext cx="4326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57659" y="2906263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659" y="2906263"/>
                <a:ext cx="4270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75807" y="3828703"/>
                <a:ext cx="1095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7" y="3828703"/>
                <a:ext cx="10959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77211" y="3893755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ea typeface="Cambria Math" panose="02040503050406030204" pitchFamily="18" charset="0"/>
                  </a:rPr>
                  <a:t> b</a:t>
                </a:r>
                <a:r>
                  <a:rPr lang="en-US" sz="2800" b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211" y="3893755"/>
                <a:ext cx="1151662" cy="523220"/>
              </a:xfrm>
              <a:prstGeom prst="rect">
                <a:avLst/>
              </a:prstGeom>
              <a:blipFill>
                <a:blip r:embed="rId9"/>
                <a:stretch>
                  <a:fillRect l="-3704" t="-116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2785" y="4649219"/>
                <a:ext cx="2605264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uk-UA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𝛂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85" y="4649219"/>
                <a:ext cx="2605264" cy="5959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66439" y="4664544"/>
                <a:ext cx="2573205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uk-UA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39" y="4664544"/>
                <a:ext cx="2573205" cy="5959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8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0319" y="625278"/>
                <a:ext cx="7849773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Якщо пряма перпендикулярна до  площини, то вважають, що кут між такою прямою та площиною дорівнює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uk-U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ru-RU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19" y="625278"/>
                <a:ext cx="7849773" cy="839332"/>
              </a:xfrm>
              <a:prstGeom prst="rect">
                <a:avLst/>
              </a:prstGeom>
              <a:blipFill>
                <a:blip r:embed="rId3"/>
                <a:stretch>
                  <a:fillRect l="-1165" t="-5839" r="-311" b="-16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>
            <a:off x="415422" y="3097160"/>
            <a:ext cx="4835004" cy="1784555"/>
          </a:xfrm>
          <a:prstGeom prst="parallelogram">
            <a:avLst>
              <a:gd name="adj" fmla="val 6033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61187" y="1943100"/>
            <a:ext cx="1" cy="178824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61187" y="3731342"/>
            <a:ext cx="1" cy="122400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61187" y="4881715"/>
            <a:ext cx="0" cy="7594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1187" y="1876029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187" y="1876029"/>
                <a:ext cx="38985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0319" y="4343342"/>
                <a:ext cx="423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19" y="4343342"/>
                <a:ext cx="423770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06953" y="3892328"/>
                <a:ext cx="2693238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uk-UA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953" y="3892328"/>
                <a:ext cx="2693238" cy="595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78351" y="2293748"/>
                <a:ext cx="15587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0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351" y="2293748"/>
                <a:ext cx="1558760" cy="769441"/>
              </a:xfrm>
              <a:prstGeom prst="rect">
                <a:avLst/>
              </a:prstGeom>
              <a:blipFill>
                <a:blip r:embed="rId7"/>
                <a:stretch>
                  <a:fillRect l="-16078" t="-15079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63615" y="3536803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15" y="3536803"/>
                <a:ext cx="49757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1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3540125" y="3836656"/>
            <a:ext cx="375555" cy="706315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араллелограмм 3"/>
          <p:cNvSpPr>
            <a:spLocks noChangeAspect="1"/>
          </p:cNvSpPr>
          <p:nvPr/>
        </p:nvSpPr>
        <p:spPr>
          <a:xfrm>
            <a:off x="522434" y="2888342"/>
            <a:ext cx="6419227" cy="1654629"/>
          </a:xfrm>
          <a:prstGeom prst="parallelogram">
            <a:avLst>
              <a:gd name="adj" fmla="val 169881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15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915680" y="1394508"/>
            <a:ext cx="1306017" cy="24421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091543" y="4542971"/>
            <a:ext cx="448582" cy="84182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434" y="442642"/>
            <a:ext cx="8599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Якщо пряма перетинає площину й не перпендикулярна до неї, то кутом між такою прямою та площиною називають кут між прямою та її проекцією на площину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05388" y="1517878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388" y="1517878"/>
                <a:ext cx="4270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06691" y="2900834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691" y="2900834"/>
                <a:ext cx="44723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2220686" y="3362500"/>
            <a:ext cx="3686628" cy="1031123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11830" y="3100614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30" y="3100614"/>
                <a:ext cx="4325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4915254" y="1950480"/>
            <a:ext cx="1" cy="170596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915254" y="3505200"/>
            <a:ext cx="90134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05388" y="3505200"/>
            <a:ext cx="0" cy="107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2058" y="1649113"/>
                <a:ext cx="1486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b</a:t>
                </a:r>
                <a:r>
                  <a:rPr lang="en-US" sz="24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58" y="1649113"/>
                <a:ext cx="1486304" cy="461665"/>
              </a:xfrm>
              <a:prstGeom prst="rect">
                <a:avLst/>
              </a:prstGeom>
              <a:blipFill>
                <a:blip r:embed="rId6"/>
                <a:stretch>
                  <a:fillRect l="-6148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03964" y="3482887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64" y="3482887"/>
                <a:ext cx="49757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0759" y="2043617"/>
                <a:ext cx="30709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uk-UA" sz="2400" b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проекція прямої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 smtClean="0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  <a:p>
                <a:r>
                  <a:rPr lang="uk-UA" sz="2400" dirty="0" smtClean="0">
                    <a:solidFill>
                      <a:srgbClr val="0070C0"/>
                    </a:solidFill>
                  </a:rPr>
                  <a:t>на площину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59" y="2043617"/>
                <a:ext cx="3070969" cy="830997"/>
              </a:xfrm>
              <a:prstGeom prst="rect">
                <a:avLst/>
              </a:prstGeom>
              <a:blipFill>
                <a:blip r:embed="rId8"/>
                <a:stretch>
                  <a:fillRect l="-2976" t="-583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88952" y="4205847"/>
                <a:ext cx="2937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uk-U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52" y="4205847"/>
                <a:ext cx="293772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Равнобедренный треугольник 32"/>
          <p:cNvSpPr/>
          <p:nvPr/>
        </p:nvSpPr>
        <p:spPr>
          <a:xfrm rot="14032056">
            <a:off x="3915485" y="2669589"/>
            <a:ext cx="1209748" cy="1587282"/>
          </a:xfrm>
          <a:custGeom>
            <a:avLst/>
            <a:gdLst>
              <a:gd name="connsiteX0" fmla="*/ 0 w 2546707"/>
              <a:gd name="connsiteY0" fmla="*/ 5140985 h 5140985"/>
              <a:gd name="connsiteX1" fmla="*/ 2546707 w 2546707"/>
              <a:gd name="connsiteY1" fmla="*/ 0 h 5140985"/>
              <a:gd name="connsiteX2" fmla="*/ 2546707 w 2546707"/>
              <a:gd name="connsiteY2" fmla="*/ 5140985 h 5140985"/>
              <a:gd name="connsiteX3" fmla="*/ 0 w 2546707"/>
              <a:gd name="connsiteY3" fmla="*/ 5140985 h 5140985"/>
              <a:gd name="connsiteX0" fmla="*/ 0 w 2666208"/>
              <a:gd name="connsiteY0" fmla="*/ 5140985 h 5149607"/>
              <a:gd name="connsiteX1" fmla="*/ 2546707 w 2666208"/>
              <a:gd name="connsiteY1" fmla="*/ 0 h 5149607"/>
              <a:gd name="connsiteX2" fmla="*/ 2666208 w 2666208"/>
              <a:gd name="connsiteY2" fmla="*/ 5149607 h 5149607"/>
              <a:gd name="connsiteX3" fmla="*/ 0 w 2666208"/>
              <a:gd name="connsiteY3" fmla="*/ 5140985 h 5149607"/>
              <a:gd name="connsiteX0" fmla="*/ 0 w 2666208"/>
              <a:gd name="connsiteY0" fmla="*/ 5198943 h 5207565"/>
              <a:gd name="connsiteX1" fmla="*/ 2510398 w 2666208"/>
              <a:gd name="connsiteY1" fmla="*/ 0 h 5207565"/>
              <a:gd name="connsiteX2" fmla="*/ 2666208 w 2666208"/>
              <a:gd name="connsiteY2" fmla="*/ 5207565 h 5207565"/>
              <a:gd name="connsiteX3" fmla="*/ 0 w 2666208"/>
              <a:gd name="connsiteY3" fmla="*/ 5198943 h 5207565"/>
              <a:gd name="connsiteX0" fmla="*/ 0 w 2614922"/>
              <a:gd name="connsiteY0" fmla="*/ 5236386 h 5236386"/>
              <a:gd name="connsiteX1" fmla="*/ 2459112 w 2614922"/>
              <a:gd name="connsiteY1" fmla="*/ 0 h 5236386"/>
              <a:gd name="connsiteX2" fmla="*/ 2614922 w 2614922"/>
              <a:gd name="connsiteY2" fmla="*/ 5207565 h 5236386"/>
              <a:gd name="connsiteX3" fmla="*/ 0 w 2614922"/>
              <a:gd name="connsiteY3" fmla="*/ 5236386 h 5236386"/>
              <a:gd name="connsiteX0" fmla="*/ 0 w 2638367"/>
              <a:gd name="connsiteY0" fmla="*/ 5236386 h 5236386"/>
              <a:gd name="connsiteX1" fmla="*/ 2459112 w 2638367"/>
              <a:gd name="connsiteY1" fmla="*/ 0 h 5236386"/>
              <a:gd name="connsiteX2" fmla="*/ 2638367 w 2638367"/>
              <a:gd name="connsiteY2" fmla="*/ 5224682 h 5236386"/>
              <a:gd name="connsiteX3" fmla="*/ 0 w 2638367"/>
              <a:gd name="connsiteY3" fmla="*/ 5236386 h 5236386"/>
              <a:gd name="connsiteX0" fmla="*/ 0 w 2664043"/>
              <a:gd name="connsiteY0" fmla="*/ 5236386 h 5236386"/>
              <a:gd name="connsiteX1" fmla="*/ 2459112 w 2664043"/>
              <a:gd name="connsiteY1" fmla="*/ 0 h 5236386"/>
              <a:gd name="connsiteX2" fmla="*/ 2664043 w 2664043"/>
              <a:gd name="connsiteY2" fmla="*/ 5189514 h 5236386"/>
              <a:gd name="connsiteX3" fmla="*/ 0 w 2664043"/>
              <a:gd name="connsiteY3" fmla="*/ 5236386 h 5236386"/>
              <a:gd name="connsiteX0" fmla="*/ 0 w 2664043"/>
              <a:gd name="connsiteY0" fmla="*/ 5248109 h 5248109"/>
              <a:gd name="connsiteX1" fmla="*/ 2467671 w 2664043"/>
              <a:gd name="connsiteY1" fmla="*/ 0 h 5248109"/>
              <a:gd name="connsiteX2" fmla="*/ 2664043 w 2664043"/>
              <a:gd name="connsiteY2" fmla="*/ 5201237 h 5248109"/>
              <a:gd name="connsiteX3" fmla="*/ 0 w 2664043"/>
              <a:gd name="connsiteY3" fmla="*/ 5248109 h 5248109"/>
              <a:gd name="connsiteX0" fmla="*/ 0 w 4445867"/>
              <a:gd name="connsiteY0" fmla="*/ 5248109 h 5248109"/>
              <a:gd name="connsiteX1" fmla="*/ 2467671 w 4445867"/>
              <a:gd name="connsiteY1" fmla="*/ 0 h 5248109"/>
              <a:gd name="connsiteX2" fmla="*/ 4445867 w 4445867"/>
              <a:gd name="connsiteY2" fmla="*/ 3263094 h 5248109"/>
              <a:gd name="connsiteX3" fmla="*/ 0 w 4445867"/>
              <a:gd name="connsiteY3" fmla="*/ 5248109 h 5248109"/>
              <a:gd name="connsiteX0" fmla="*/ 0 w 4445867"/>
              <a:gd name="connsiteY0" fmla="*/ 5061202 h 5061202"/>
              <a:gd name="connsiteX1" fmla="*/ 2471032 w 4445867"/>
              <a:gd name="connsiteY1" fmla="*/ -1 h 5061202"/>
              <a:gd name="connsiteX2" fmla="*/ 4445867 w 4445867"/>
              <a:gd name="connsiteY2" fmla="*/ 3076187 h 5061202"/>
              <a:gd name="connsiteX3" fmla="*/ 0 w 4445867"/>
              <a:gd name="connsiteY3" fmla="*/ 5061202 h 5061202"/>
              <a:gd name="connsiteX0" fmla="*/ 0 w 4498784"/>
              <a:gd name="connsiteY0" fmla="*/ 5061203 h 5061203"/>
              <a:gd name="connsiteX1" fmla="*/ 2471032 w 4498784"/>
              <a:gd name="connsiteY1" fmla="*/ 0 h 5061203"/>
              <a:gd name="connsiteX2" fmla="*/ 4498784 w 4498784"/>
              <a:gd name="connsiteY2" fmla="*/ 3065887 h 5061203"/>
              <a:gd name="connsiteX3" fmla="*/ 0 w 4498784"/>
              <a:gd name="connsiteY3" fmla="*/ 5061203 h 5061203"/>
              <a:gd name="connsiteX0" fmla="*/ 0 w 4498784"/>
              <a:gd name="connsiteY0" fmla="*/ 5021573 h 5021573"/>
              <a:gd name="connsiteX1" fmla="*/ 2430636 w 4498784"/>
              <a:gd name="connsiteY1" fmla="*/ 0 h 5021573"/>
              <a:gd name="connsiteX2" fmla="*/ 4498784 w 4498784"/>
              <a:gd name="connsiteY2" fmla="*/ 3026257 h 5021573"/>
              <a:gd name="connsiteX3" fmla="*/ 0 w 4498784"/>
              <a:gd name="connsiteY3" fmla="*/ 5021573 h 5021573"/>
              <a:gd name="connsiteX0" fmla="*/ 0 w 4614543"/>
              <a:gd name="connsiteY0" fmla="*/ 4985348 h 4985348"/>
              <a:gd name="connsiteX1" fmla="*/ 2546395 w 4614543"/>
              <a:gd name="connsiteY1" fmla="*/ 0 h 4985348"/>
              <a:gd name="connsiteX2" fmla="*/ 4614543 w 4614543"/>
              <a:gd name="connsiteY2" fmla="*/ 3026257 h 4985348"/>
              <a:gd name="connsiteX3" fmla="*/ 0 w 4614543"/>
              <a:gd name="connsiteY3" fmla="*/ 4985348 h 4985348"/>
              <a:gd name="connsiteX0" fmla="*/ 0 w 3640265"/>
              <a:gd name="connsiteY0" fmla="*/ 4985348 h 4985348"/>
              <a:gd name="connsiteX1" fmla="*/ 2546395 w 3640265"/>
              <a:gd name="connsiteY1" fmla="*/ 0 h 4985348"/>
              <a:gd name="connsiteX2" fmla="*/ 3640265 w 3640265"/>
              <a:gd name="connsiteY2" fmla="*/ 3402716 h 4985348"/>
              <a:gd name="connsiteX3" fmla="*/ 0 w 3640265"/>
              <a:gd name="connsiteY3" fmla="*/ 4985348 h 4985348"/>
              <a:gd name="connsiteX0" fmla="*/ 0 w 2175339"/>
              <a:gd name="connsiteY0" fmla="*/ 4296822 h 4296823"/>
              <a:gd name="connsiteX1" fmla="*/ 1081469 w 2175339"/>
              <a:gd name="connsiteY1" fmla="*/ 0 h 4296823"/>
              <a:gd name="connsiteX2" fmla="*/ 2175339 w 2175339"/>
              <a:gd name="connsiteY2" fmla="*/ 3402716 h 4296823"/>
              <a:gd name="connsiteX3" fmla="*/ 0 w 2175339"/>
              <a:gd name="connsiteY3" fmla="*/ 4296822 h 429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339" h="4296823">
                <a:moveTo>
                  <a:pt x="0" y="4296822"/>
                </a:moveTo>
                <a:lnTo>
                  <a:pt x="1081469" y="0"/>
                </a:lnTo>
                <a:lnTo>
                  <a:pt x="2175339" y="3402716"/>
                </a:lnTo>
                <a:lnTo>
                  <a:pt x="0" y="4296822"/>
                </a:lnTo>
                <a:close/>
              </a:path>
            </a:pathLst>
          </a:custGeom>
          <a:gradFill>
            <a:gsLst>
              <a:gs pos="89000">
                <a:schemeClr val="bg1">
                  <a:alpha val="9000"/>
                  <a:lumMod val="0"/>
                  <a:lumOff val="100000"/>
                </a:schemeClr>
              </a:gs>
              <a:gs pos="37000">
                <a:schemeClr val="accent2">
                  <a:satMod val="103000"/>
                  <a:tint val="73000"/>
                  <a:alpha val="26000"/>
                  <a:lumMod val="84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3540125" y="3836656"/>
            <a:ext cx="375555" cy="706315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араллелограмм 3"/>
          <p:cNvSpPr>
            <a:spLocks noChangeAspect="1"/>
          </p:cNvSpPr>
          <p:nvPr/>
        </p:nvSpPr>
        <p:spPr>
          <a:xfrm>
            <a:off x="522434" y="2888342"/>
            <a:ext cx="6419227" cy="1654629"/>
          </a:xfrm>
          <a:prstGeom prst="parallelogram">
            <a:avLst>
              <a:gd name="adj" fmla="val 169881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15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915680" y="1394508"/>
            <a:ext cx="1306017" cy="24421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091543" y="4542971"/>
            <a:ext cx="448582" cy="84182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01067" y="1311235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67" y="1311235"/>
                <a:ext cx="4270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06691" y="2900834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691" y="2900834"/>
                <a:ext cx="44723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2220686" y="3362500"/>
            <a:ext cx="3686628" cy="1031123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11830" y="3100614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30" y="3100614"/>
                <a:ext cx="4325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4915254" y="1950480"/>
            <a:ext cx="1" cy="170596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915254" y="3505200"/>
            <a:ext cx="90134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05388" y="3505200"/>
            <a:ext cx="0" cy="107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03964" y="3482887"/>
                <a:ext cx="517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64" y="3482887"/>
                <a:ext cx="5172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960321" y="4300824"/>
                <a:ext cx="32062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uk-U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l-G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321" y="4300824"/>
                <a:ext cx="320626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Равнобедренный треугольник 32"/>
          <p:cNvSpPr/>
          <p:nvPr/>
        </p:nvSpPr>
        <p:spPr>
          <a:xfrm rot="14032056">
            <a:off x="3915485" y="2669589"/>
            <a:ext cx="1209748" cy="1587282"/>
          </a:xfrm>
          <a:custGeom>
            <a:avLst/>
            <a:gdLst>
              <a:gd name="connsiteX0" fmla="*/ 0 w 2546707"/>
              <a:gd name="connsiteY0" fmla="*/ 5140985 h 5140985"/>
              <a:gd name="connsiteX1" fmla="*/ 2546707 w 2546707"/>
              <a:gd name="connsiteY1" fmla="*/ 0 h 5140985"/>
              <a:gd name="connsiteX2" fmla="*/ 2546707 w 2546707"/>
              <a:gd name="connsiteY2" fmla="*/ 5140985 h 5140985"/>
              <a:gd name="connsiteX3" fmla="*/ 0 w 2546707"/>
              <a:gd name="connsiteY3" fmla="*/ 5140985 h 5140985"/>
              <a:gd name="connsiteX0" fmla="*/ 0 w 2666208"/>
              <a:gd name="connsiteY0" fmla="*/ 5140985 h 5149607"/>
              <a:gd name="connsiteX1" fmla="*/ 2546707 w 2666208"/>
              <a:gd name="connsiteY1" fmla="*/ 0 h 5149607"/>
              <a:gd name="connsiteX2" fmla="*/ 2666208 w 2666208"/>
              <a:gd name="connsiteY2" fmla="*/ 5149607 h 5149607"/>
              <a:gd name="connsiteX3" fmla="*/ 0 w 2666208"/>
              <a:gd name="connsiteY3" fmla="*/ 5140985 h 5149607"/>
              <a:gd name="connsiteX0" fmla="*/ 0 w 2666208"/>
              <a:gd name="connsiteY0" fmla="*/ 5198943 h 5207565"/>
              <a:gd name="connsiteX1" fmla="*/ 2510398 w 2666208"/>
              <a:gd name="connsiteY1" fmla="*/ 0 h 5207565"/>
              <a:gd name="connsiteX2" fmla="*/ 2666208 w 2666208"/>
              <a:gd name="connsiteY2" fmla="*/ 5207565 h 5207565"/>
              <a:gd name="connsiteX3" fmla="*/ 0 w 2666208"/>
              <a:gd name="connsiteY3" fmla="*/ 5198943 h 5207565"/>
              <a:gd name="connsiteX0" fmla="*/ 0 w 2614922"/>
              <a:gd name="connsiteY0" fmla="*/ 5236386 h 5236386"/>
              <a:gd name="connsiteX1" fmla="*/ 2459112 w 2614922"/>
              <a:gd name="connsiteY1" fmla="*/ 0 h 5236386"/>
              <a:gd name="connsiteX2" fmla="*/ 2614922 w 2614922"/>
              <a:gd name="connsiteY2" fmla="*/ 5207565 h 5236386"/>
              <a:gd name="connsiteX3" fmla="*/ 0 w 2614922"/>
              <a:gd name="connsiteY3" fmla="*/ 5236386 h 5236386"/>
              <a:gd name="connsiteX0" fmla="*/ 0 w 2638367"/>
              <a:gd name="connsiteY0" fmla="*/ 5236386 h 5236386"/>
              <a:gd name="connsiteX1" fmla="*/ 2459112 w 2638367"/>
              <a:gd name="connsiteY1" fmla="*/ 0 h 5236386"/>
              <a:gd name="connsiteX2" fmla="*/ 2638367 w 2638367"/>
              <a:gd name="connsiteY2" fmla="*/ 5224682 h 5236386"/>
              <a:gd name="connsiteX3" fmla="*/ 0 w 2638367"/>
              <a:gd name="connsiteY3" fmla="*/ 5236386 h 5236386"/>
              <a:gd name="connsiteX0" fmla="*/ 0 w 2664043"/>
              <a:gd name="connsiteY0" fmla="*/ 5236386 h 5236386"/>
              <a:gd name="connsiteX1" fmla="*/ 2459112 w 2664043"/>
              <a:gd name="connsiteY1" fmla="*/ 0 h 5236386"/>
              <a:gd name="connsiteX2" fmla="*/ 2664043 w 2664043"/>
              <a:gd name="connsiteY2" fmla="*/ 5189514 h 5236386"/>
              <a:gd name="connsiteX3" fmla="*/ 0 w 2664043"/>
              <a:gd name="connsiteY3" fmla="*/ 5236386 h 5236386"/>
              <a:gd name="connsiteX0" fmla="*/ 0 w 2664043"/>
              <a:gd name="connsiteY0" fmla="*/ 5248109 h 5248109"/>
              <a:gd name="connsiteX1" fmla="*/ 2467671 w 2664043"/>
              <a:gd name="connsiteY1" fmla="*/ 0 h 5248109"/>
              <a:gd name="connsiteX2" fmla="*/ 2664043 w 2664043"/>
              <a:gd name="connsiteY2" fmla="*/ 5201237 h 5248109"/>
              <a:gd name="connsiteX3" fmla="*/ 0 w 2664043"/>
              <a:gd name="connsiteY3" fmla="*/ 5248109 h 5248109"/>
              <a:gd name="connsiteX0" fmla="*/ 0 w 4445867"/>
              <a:gd name="connsiteY0" fmla="*/ 5248109 h 5248109"/>
              <a:gd name="connsiteX1" fmla="*/ 2467671 w 4445867"/>
              <a:gd name="connsiteY1" fmla="*/ 0 h 5248109"/>
              <a:gd name="connsiteX2" fmla="*/ 4445867 w 4445867"/>
              <a:gd name="connsiteY2" fmla="*/ 3263094 h 5248109"/>
              <a:gd name="connsiteX3" fmla="*/ 0 w 4445867"/>
              <a:gd name="connsiteY3" fmla="*/ 5248109 h 5248109"/>
              <a:gd name="connsiteX0" fmla="*/ 0 w 4445867"/>
              <a:gd name="connsiteY0" fmla="*/ 5061202 h 5061202"/>
              <a:gd name="connsiteX1" fmla="*/ 2471032 w 4445867"/>
              <a:gd name="connsiteY1" fmla="*/ -1 h 5061202"/>
              <a:gd name="connsiteX2" fmla="*/ 4445867 w 4445867"/>
              <a:gd name="connsiteY2" fmla="*/ 3076187 h 5061202"/>
              <a:gd name="connsiteX3" fmla="*/ 0 w 4445867"/>
              <a:gd name="connsiteY3" fmla="*/ 5061202 h 5061202"/>
              <a:gd name="connsiteX0" fmla="*/ 0 w 4498784"/>
              <a:gd name="connsiteY0" fmla="*/ 5061203 h 5061203"/>
              <a:gd name="connsiteX1" fmla="*/ 2471032 w 4498784"/>
              <a:gd name="connsiteY1" fmla="*/ 0 h 5061203"/>
              <a:gd name="connsiteX2" fmla="*/ 4498784 w 4498784"/>
              <a:gd name="connsiteY2" fmla="*/ 3065887 h 5061203"/>
              <a:gd name="connsiteX3" fmla="*/ 0 w 4498784"/>
              <a:gd name="connsiteY3" fmla="*/ 5061203 h 5061203"/>
              <a:gd name="connsiteX0" fmla="*/ 0 w 4498784"/>
              <a:gd name="connsiteY0" fmla="*/ 5021573 h 5021573"/>
              <a:gd name="connsiteX1" fmla="*/ 2430636 w 4498784"/>
              <a:gd name="connsiteY1" fmla="*/ 0 h 5021573"/>
              <a:gd name="connsiteX2" fmla="*/ 4498784 w 4498784"/>
              <a:gd name="connsiteY2" fmla="*/ 3026257 h 5021573"/>
              <a:gd name="connsiteX3" fmla="*/ 0 w 4498784"/>
              <a:gd name="connsiteY3" fmla="*/ 5021573 h 5021573"/>
              <a:gd name="connsiteX0" fmla="*/ 0 w 4614543"/>
              <a:gd name="connsiteY0" fmla="*/ 4985348 h 4985348"/>
              <a:gd name="connsiteX1" fmla="*/ 2546395 w 4614543"/>
              <a:gd name="connsiteY1" fmla="*/ 0 h 4985348"/>
              <a:gd name="connsiteX2" fmla="*/ 4614543 w 4614543"/>
              <a:gd name="connsiteY2" fmla="*/ 3026257 h 4985348"/>
              <a:gd name="connsiteX3" fmla="*/ 0 w 4614543"/>
              <a:gd name="connsiteY3" fmla="*/ 4985348 h 4985348"/>
              <a:gd name="connsiteX0" fmla="*/ 0 w 3640265"/>
              <a:gd name="connsiteY0" fmla="*/ 4985348 h 4985348"/>
              <a:gd name="connsiteX1" fmla="*/ 2546395 w 3640265"/>
              <a:gd name="connsiteY1" fmla="*/ 0 h 4985348"/>
              <a:gd name="connsiteX2" fmla="*/ 3640265 w 3640265"/>
              <a:gd name="connsiteY2" fmla="*/ 3402716 h 4985348"/>
              <a:gd name="connsiteX3" fmla="*/ 0 w 3640265"/>
              <a:gd name="connsiteY3" fmla="*/ 4985348 h 4985348"/>
              <a:gd name="connsiteX0" fmla="*/ 0 w 2175339"/>
              <a:gd name="connsiteY0" fmla="*/ 4296822 h 4296823"/>
              <a:gd name="connsiteX1" fmla="*/ 1081469 w 2175339"/>
              <a:gd name="connsiteY1" fmla="*/ 0 h 4296823"/>
              <a:gd name="connsiteX2" fmla="*/ 2175339 w 2175339"/>
              <a:gd name="connsiteY2" fmla="*/ 3402716 h 4296823"/>
              <a:gd name="connsiteX3" fmla="*/ 0 w 2175339"/>
              <a:gd name="connsiteY3" fmla="*/ 4296822 h 429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339" h="4296823">
                <a:moveTo>
                  <a:pt x="0" y="4296822"/>
                </a:moveTo>
                <a:lnTo>
                  <a:pt x="1081469" y="0"/>
                </a:lnTo>
                <a:lnTo>
                  <a:pt x="2175339" y="3402716"/>
                </a:lnTo>
                <a:lnTo>
                  <a:pt x="0" y="4296822"/>
                </a:lnTo>
                <a:close/>
              </a:path>
            </a:pathLst>
          </a:custGeom>
          <a:gradFill>
            <a:gsLst>
              <a:gs pos="89000">
                <a:schemeClr val="bg1">
                  <a:alpha val="9000"/>
                  <a:lumMod val="0"/>
                  <a:lumOff val="100000"/>
                </a:schemeClr>
              </a:gs>
              <a:gs pos="37000">
                <a:schemeClr val="accent2">
                  <a:satMod val="103000"/>
                  <a:tint val="73000"/>
                  <a:alpha val="26000"/>
                  <a:lumMod val="84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89256" y="341463"/>
            <a:ext cx="859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Кутом між відрізком і площиною </a:t>
            </a:r>
            <a:r>
              <a:rPr lang="uk-UA" sz="2000" dirty="0" smtClean="0"/>
              <a:t>називають кут між прямою,</a:t>
            </a:r>
          </a:p>
          <a:p>
            <a:r>
              <a:rPr lang="uk-UA" sz="2000" dirty="0" smtClean="0"/>
              <a:t> яка містить цей відрізок і площиною.</a:t>
            </a:r>
            <a:endParaRPr lang="ru-RU" sz="2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245327" y="1721760"/>
            <a:ext cx="796620" cy="1480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6028" y="2840006"/>
                <a:ext cx="497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28" y="2840006"/>
                <a:ext cx="49757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19914" y="1418540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14" y="1418540"/>
                <a:ext cx="5116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авнобедренный треугольник 32"/>
          <p:cNvSpPr/>
          <p:nvPr/>
        </p:nvSpPr>
        <p:spPr>
          <a:xfrm rot="8837255">
            <a:off x="3304615" y="2067907"/>
            <a:ext cx="1174906" cy="867442"/>
          </a:xfrm>
          <a:prstGeom prst="triangle">
            <a:avLst>
              <a:gd name="adj" fmla="val 96552"/>
            </a:avLst>
          </a:prstGeom>
          <a:gradFill>
            <a:gsLst>
              <a:gs pos="20000">
                <a:schemeClr val="bg1"/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/>
          <a:stretch/>
        </p:blipFill>
        <p:spPr>
          <a:xfrm>
            <a:off x="2310393" y="1175059"/>
            <a:ext cx="4911772" cy="450532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310393" y="714828"/>
            <a:ext cx="2291590" cy="5775297"/>
            <a:chOff x="2460625" y="380999"/>
            <a:chExt cx="2291590" cy="577529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893325" y="1856096"/>
              <a:ext cx="1282890" cy="3207223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460625" y="5072347"/>
              <a:ext cx="432700" cy="1083949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176215" y="380999"/>
              <a:ext cx="576000" cy="1512000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>
            <a:stCxn id="18" idx="4"/>
          </p:cNvCxnSpPr>
          <p:nvPr/>
        </p:nvCxnSpPr>
        <p:spPr>
          <a:xfrm>
            <a:off x="2893325" y="2670457"/>
            <a:ext cx="75" cy="239976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Параллелограмм 2"/>
          <p:cNvSpPr>
            <a:spLocks noChangeAspect="1"/>
          </p:cNvSpPr>
          <p:nvPr/>
        </p:nvSpPr>
        <p:spPr>
          <a:xfrm>
            <a:off x="689009" y="1183056"/>
            <a:ext cx="8154539" cy="1900483"/>
          </a:xfrm>
          <a:prstGeom prst="parallelogram">
            <a:avLst>
              <a:gd name="adj" fmla="val 169881"/>
            </a:avLst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2847033" y="1804429"/>
            <a:ext cx="3880127" cy="866028"/>
            <a:chOff x="2847033" y="1804429"/>
            <a:chExt cx="3880127" cy="866028"/>
          </a:xfrm>
        </p:grpSpPr>
        <p:sp>
          <p:nvSpPr>
            <p:cNvPr id="18" name="Овал 17"/>
            <p:cNvSpPr/>
            <p:nvPr/>
          </p:nvSpPr>
          <p:spPr>
            <a:xfrm>
              <a:off x="2847033" y="2567124"/>
              <a:ext cx="92584" cy="103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129923" y="1805651"/>
              <a:ext cx="92584" cy="103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634576" y="1804429"/>
              <a:ext cx="92584" cy="103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030A0"/>
                </a:solidFill>
              </a:endParaRPr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 flipV="1">
            <a:off x="2310393" y="1381462"/>
            <a:ext cx="2667000" cy="159357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86748" y="336264"/>
                <a:ext cx="32010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uk-U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uk-U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;А</m:t>
                    </m:r>
                    <m:r>
                      <a:rPr lang="uk-UA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uk-U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</m:t>
                    </m:r>
                    <m:r>
                      <a:rPr lang="uk-UA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uk-U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r>
                      <a:rPr lang="uk-UA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3200" dirty="0" smtClean="0"/>
                  <a:t>)=?</a:t>
                </a:r>
                <a:endParaRPr lang="ru-RU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48" y="336264"/>
                <a:ext cx="3201004" cy="584775"/>
              </a:xfrm>
              <a:prstGeom prst="rect">
                <a:avLst/>
              </a:prstGeom>
              <a:blipFill>
                <a:blip r:embed="rId4"/>
                <a:stretch>
                  <a:fillRect t="-12500" r="-3619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41708" y="5718363"/>
                <a:ext cx="4719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uk-UA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</m:t>
                    </m:r>
                    <m:r>
                      <a:rPr lang="en-US" sz="3200" b="1" i="0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k-UA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uk-UA" sz="3200" b="1" i="0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uk-UA" sz="3200" b="1" i="0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r>
                      <a:rPr lang="uk-UA" sz="3200" b="1" i="0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</a:t>
                </a:r>
                <a:r>
                  <a:rPr lang="ru-RU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∠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uk-UA" sz="3200" b="1" i="0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uk-UA" sz="3200" b="1" i="0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ru-RU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08" y="5718363"/>
                <a:ext cx="4719049" cy="584775"/>
              </a:xfrm>
              <a:prstGeom prst="rect">
                <a:avLst/>
              </a:prstGeom>
              <a:blipFill>
                <a:blip r:embed="rId5"/>
                <a:stretch>
                  <a:fillRect t="-14583" r="-2455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754791" y="278907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№36.1(1)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3" y="469189"/>
            <a:ext cx="1521098" cy="1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>
            <a:spLocks noChangeAspect="1"/>
          </p:cNvSpPr>
          <p:nvPr/>
        </p:nvSpPr>
        <p:spPr>
          <a:xfrm>
            <a:off x="689009" y="3819774"/>
            <a:ext cx="8154539" cy="1900483"/>
          </a:xfrm>
          <a:prstGeom prst="parallelogram">
            <a:avLst>
              <a:gd name="adj" fmla="val 169881"/>
            </a:avLst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33" y="1506108"/>
            <a:ext cx="5419725" cy="4019344"/>
          </a:xfrm>
          <a:prstGeom prst="rect">
            <a:avLst/>
          </a:prstGeom>
        </p:spPr>
      </p:pic>
      <p:sp>
        <p:nvSpPr>
          <p:cNvPr id="33" name="Равнобедренный треугольник 32"/>
          <p:cNvSpPr/>
          <p:nvPr/>
        </p:nvSpPr>
        <p:spPr>
          <a:xfrm rot="14032056">
            <a:off x="4478487" y="1796576"/>
            <a:ext cx="2664043" cy="5248109"/>
          </a:xfrm>
          <a:custGeom>
            <a:avLst/>
            <a:gdLst>
              <a:gd name="connsiteX0" fmla="*/ 0 w 2546707"/>
              <a:gd name="connsiteY0" fmla="*/ 5140985 h 5140985"/>
              <a:gd name="connsiteX1" fmla="*/ 2546707 w 2546707"/>
              <a:gd name="connsiteY1" fmla="*/ 0 h 5140985"/>
              <a:gd name="connsiteX2" fmla="*/ 2546707 w 2546707"/>
              <a:gd name="connsiteY2" fmla="*/ 5140985 h 5140985"/>
              <a:gd name="connsiteX3" fmla="*/ 0 w 2546707"/>
              <a:gd name="connsiteY3" fmla="*/ 5140985 h 5140985"/>
              <a:gd name="connsiteX0" fmla="*/ 0 w 2666208"/>
              <a:gd name="connsiteY0" fmla="*/ 5140985 h 5149607"/>
              <a:gd name="connsiteX1" fmla="*/ 2546707 w 2666208"/>
              <a:gd name="connsiteY1" fmla="*/ 0 h 5149607"/>
              <a:gd name="connsiteX2" fmla="*/ 2666208 w 2666208"/>
              <a:gd name="connsiteY2" fmla="*/ 5149607 h 5149607"/>
              <a:gd name="connsiteX3" fmla="*/ 0 w 2666208"/>
              <a:gd name="connsiteY3" fmla="*/ 5140985 h 5149607"/>
              <a:gd name="connsiteX0" fmla="*/ 0 w 2666208"/>
              <a:gd name="connsiteY0" fmla="*/ 5198943 h 5207565"/>
              <a:gd name="connsiteX1" fmla="*/ 2510398 w 2666208"/>
              <a:gd name="connsiteY1" fmla="*/ 0 h 5207565"/>
              <a:gd name="connsiteX2" fmla="*/ 2666208 w 2666208"/>
              <a:gd name="connsiteY2" fmla="*/ 5207565 h 5207565"/>
              <a:gd name="connsiteX3" fmla="*/ 0 w 2666208"/>
              <a:gd name="connsiteY3" fmla="*/ 5198943 h 5207565"/>
              <a:gd name="connsiteX0" fmla="*/ 0 w 2614922"/>
              <a:gd name="connsiteY0" fmla="*/ 5236386 h 5236386"/>
              <a:gd name="connsiteX1" fmla="*/ 2459112 w 2614922"/>
              <a:gd name="connsiteY1" fmla="*/ 0 h 5236386"/>
              <a:gd name="connsiteX2" fmla="*/ 2614922 w 2614922"/>
              <a:gd name="connsiteY2" fmla="*/ 5207565 h 5236386"/>
              <a:gd name="connsiteX3" fmla="*/ 0 w 2614922"/>
              <a:gd name="connsiteY3" fmla="*/ 5236386 h 5236386"/>
              <a:gd name="connsiteX0" fmla="*/ 0 w 2638367"/>
              <a:gd name="connsiteY0" fmla="*/ 5236386 h 5236386"/>
              <a:gd name="connsiteX1" fmla="*/ 2459112 w 2638367"/>
              <a:gd name="connsiteY1" fmla="*/ 0 h 5236386"/>
              <a:gd name="connsiteX2" fmla="*/ 2638367 w 2638367"/>
              <a:gd name="connsiteY2" fmla="*/ 5224682 h 5236386"/>
              <a:gd name="connsiteX3" fmla="*/ 0 w 2638367"/>
              <a:gd name="connsiteY3" fmla="*/ 5236386 h 5236386"/>
              <a:gd name="connsiteX0" fmla="*/ 0 w 2664043"/>
              <a:gd name="connsiteY0" fmla="*/ 5236386 h 5236386"/>
              <a:gd name="connsiteX1" fmla="*/ 2459112 w 2664043"/>
              <a:gd name="connsiteY1" fmla="*/ 0 h 5236386"/>
              <a:gd name="connsiteX2" fmla="*/ 2664043 w 2664043"/>
              <a:gd name="connsiteY2" fmla="*/ 5189514 h 5236386"/>
              <a:gd name="connsiteX3" fmla="*/ 0 w 2664043"/>
              <a:gd name="connsiteY3" fmla="*/ 5236386 h 5236386"/>
              <a:gd name="connsiteX0" fmla="*/ 0 w 2664043"/>
              <a:gd name="connsiteY0" fmla="*/ 5248109 h 5248109"/>
              <a:gd name="connsiteX1" fmla="*/ 2467671 w 2664043"/>
              <a:gd name="connsiteY1" fmla="*/ 0 h 5248109"/>
              <a:gd name="connsiteX2" fmla="*/ 2664043 w 2664043"/>
              <a:gd name="connsiteY2" fmla="*/ 5201237 h 5248109"/>
              <a:gd name="connsiteX3" fmla="*/ 0 w 2664043"/>
              <a:gd name="connsiteY3" fmla="*/ 5248109 h 524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043" h="5248109">
                <a:moveTo>
                  <a:pt x="0" y="5248109"/>
                </a:moveTo>
                <a:lnTo>
                  <a:pt x="2467671" y="0"/>
                </a:lnTo>
                <a:lnTo>
                  <a:pt x="2664043" y="5201237"/>
                </a:lnTo>
                <a:lnTo>
                  <a:pt x="0" y="5248109"/>
                </a:lnTo>
                <a:close/>
              </a:path>
            </a:pathLst>
          </a:custGeom>
          <a:gradFill>
            <a:gsLst>
              <a:gs pos="89000">
                <a:schemeClr val="bg1">
                  <a:alpha val="42000"/>
                </a:schemeClr>
              </a:gs>
              <a:gs pos="47000">
                <a:schemeClr val="accent2">
                  <a:lumMod val="105000"/>
                  <a:satMod val="103000"/>
                  <a:tint val="73000"/>
                  <a:alpha val="46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759101" y="2085975"/>
            <a:ext cx="3267" cy="23073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976670" y="4289987"/>
            <a:ext cx="3796782" cy="824089"/>
            <a:chOff x="2930378" y="1804429"/>
            <a:chExt cx="3796782" cy="824089"/>
          </a:xfrm>
        </p:grpSpPr>
        <p:sp>
          <p:nvSpPr>
            <p:cNvPr id="18" name="Овал 17"/>
            <p:cNvSpPr/>
            <p:nvPr/>
          </p:nvSpPr>
          <p:spPr>
            <a:xfrm>
              <a:off x="2930378" y="2525185"/>
              <a:ext cx="92584" cy="103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192837" y="1826988"/>
              <a:ext cx="92584" cy="103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634576" y="1804429"/>
              <a:ext cx="92584" cy="103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86748" y="336264"/>
                <a:ext cx="2705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uk-U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uk-U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uk-U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;АВС</m:t>
                    </m:r>
                  </m:oMath>
                </a14:m>
                <a:r>
                  <a:rPr lang="ru-RU" sz="3200" dirty="0" smtClean="0"/>
                  <a:t>)=?</a:t>
                </a:r>
                <a:endParaRPr lang="ru-RU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48" y="336264"/>
                <a:ext cx="2705677" cy="584775"/>
              </a:xfrm>
              <a:prstGeom prst="rect">
                <a:avLst/>
              </a:prstGeom>
              <a:blipFill>
                <a:blip r:embed="rId4"/>
                <a:stretch>
                  <a:fillRect t="-12500" r="-4505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41708" y="5718363"/>
                <a:ext cx="40618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uk-UA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uk-UA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  <m:r>
                      <a:rPr lang="en-US" sz="3200" b="1" i="0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k-UA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ru-RU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</a:t>
                </a:r>
                <a:r>
                  <a:rPr lang="ru-RU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∠С</a:t>
                </a:r>
                <a14:m>
                  <m:oMath xmlns:m="http://schemas.openxmlformats.org/officeDocument/2006/math">
                    <m:r>
                      <a:rPr lang="uk-UA" sz="3200" b="1" i="0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uk-UA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708" y="5718363"/>
                <a:ext cx="4061818" cy="584775"/>
              </a:xfrm>
              <a:prstGeom prst="rect">
                <a:avLst/>
              </a:prstGeom>
              <a:blipFill>
                <a:blip r:embed="rId5"/>
                <a:stretch>
                  <a:fillRect t="-14583" r="-300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754791" y="278907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№36.1(2)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3" y="469189"/>
            <a:ext cx="1521098" cy="1664108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392724" y="3999906"/>
            <a:ext cx="6993534" cy="1426069"/>
            <a:chOff x="1476139" y="3982546"/>
            <a:chExt cx="6993534" cy="1426069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476139" y="5075937"/>
              <a:ext cx="1509768" cy="33267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6680868" y="3982546"/>
              <a:ext cx="1788805" cy="38166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endCxn id="20" idx="2"/>
            </p:cNvCxnSpPr>
            <p:nvPr/>
          </p:nvCxnSpPr>
          <p:spPr>
            <a:xfrm flipV="1">
              <a:off x="2969262" y="4341654"/>
              <a:ext cx="3711606" cy="734283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единительная линия 31"/>
          <p:cNvCxnSpPr/>
          <p:nvPr/>
        </p:nvCxnSpPr>
        <p:spPr>
          <a:xfrm flipV="1">
            <a:off x="2121433" y="2085975"/>
            <a:ext cx="4637668" cy="363238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253432" y="5721949"/>
            <a:ext cx="864734" cy="68172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792620" y="1404249"/>
            <a:ext cx="864734" cy="68172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>
            <a:spLocks noChangeAspect="1"/>
          </p:cNvSpPr>
          <p:nvPr/>
        </p:nvSpPr>
        <p:spPr>
          <a:xfrm>
            <a:off x="781799" y="2661203"/>
            <a:ext cx="7505970" cy="1749329"/>
          </a:xfrm>
          <a:prstGeom prst="parallelogram">
            <a:avLst>
              <a:gd name="adj" fmla="val 169881"/>
            </a:avLst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8163" y="29342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№36.2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4908" y="293421"/>
            <a:ext cx="579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М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4231" y="2627866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А</a:t>
            </a:r>
            <a:endParaRPr lang="ru-RU" sz="3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694328" y="3094446"/>
            <a:ext cx="1416187" cy="75474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4694328" y="3633788"/>
            <a:ext cx="132466" cy="116681"/>
            <a:chOff x="4694328" y="3633788"/>
            <a:chExt cx="132466" cy="116681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694328" y="3633788"/>
              <a:ext cx="132466" cy="64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826794" y="3633788"/>
              <a:ext cx="0" cy="1166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90280" y="2803081"/>
                <a:ext cx="58535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ru-R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280" y="2803081"/>
                <a:ext cx="585353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639082" y="93975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94329" y="585808"/>
            <a:ext cx="0" cy="32459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94329" y="585808"/>
            <a:ext cx="1416185" cy="249122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56766" y="3508605"/>
            <a:ext cx="49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О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Прямоугольник 44"/>
              <p:cNvSpPr/>
              <p:nvPr/>
            </p:nvSpPr>
            <p:spPr>
              <a:xfrm>
                <a:off x="1601811" y="6199102"/>
                <a:ext cx="6317499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∠М=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ru-R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−∠А=</m:t>
                    </m:r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ru-R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ru-RU" sz="3600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ru-R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ru-RU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11" y="6199102"/>
                <a:ext cx="6317499" cy="658898"/>
              </a:xfrm>
              <a:prstGeom prst="rect">
                <a:avLst/>
              </a:prstGeom>
              <a:blipFill>
                <a:blip r:embed="rId4"/>
                <a:stretch>
                  <a:fillRect l="-2992" t="-14815" b="-3518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72" y="4552410"/>
            <a:ext cx="8494375" cy="16633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97188" y="4552410"/>
            <a:ext cx="1390581" cy="533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7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41" grpId="0"/>
      <p:bldP spid="42" grpId="0"/>
      <p:bldP spid="11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>
            <a:spLocks noChangeAspect="1"/>
          </p:cNvSpPr>
          <p:nvPr/>
        </p:nvSpPr>
        <p:spPr>
          <a:xfrm>
            <a:off x="781799" y="2661203"/>
            <a:ext cx="7505970" cy="1749329"/>
          </a:xfrm>
          <a:prstGeom prst="parallelogram">
            <a:avLst>
              <a:gd name="adj" fmla="val 169881"/>
            </a:avLst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8451" y="746343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№36.3(1)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4908" y="293421"/>
            <a:ext cx="579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М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4231" y="2627866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В</a:t>
            </a:r>
            <a:endParaRPr lang="ru-RU" sz="3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694328" y="3077029"/>
            <a:ext cx="1416187" cy="75474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4694328" y="3633788"/>
            <a:ext cx="132466" cy="116681"/>
            <a:chOff x="4694328" y="3633788"/>
            <a:chExt cx="132466" cy="116681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694328" y="3633788"/>
              <a:ext cx="132466" cy="64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826794" y="3633788"/>
              <a:ext cx="0" cy="1166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402421" y="328723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94329" y="585808"/>
            <a:ext cx="0" cy="32459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94329" y="585808"/>
            <a:ext cx="1416185" cy="249122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56766" y="3508605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А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Прямоугольник 44"/>
              <p:cNvSpPr/>
              <p:nvPr/>
            </p:nvSpPr>
            <p:spPr>
              <a:xfrm>
                <a:off x="371670" y="1761735"/>
                <a:ext cx="30011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AB 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𝒄𝒕𝒈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0" y="1761735"/>
                <a:ext cx="3001143" cy="646331"/>
              </a:xfrm>
              <a:prstGeom prst="rect">
                <a:avLst/>
              </a:prstGeom>
              <a:blipFill>
                <a:blip r:embed="rId3"/>
                <a:stretch>
                  <a:fillRect l="-6301" t="-16981" b="-330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39942" y="2708475"/>
                <a:ext cx="486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942" y="2708475"/>
                <a:ext cx="486030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4800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18425" y="1991954"/>
                <a:ext cx="5421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425" y="1991954"/>
                <a:ext cx="54213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86444" y="3633788"/>
                <a:ext cx="7114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444" y="3633788"/>
                <a:ext cx="71147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14" y="4779086"/>
            <a:ext cx="8821639" cy="16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42" grpId="0"/>
      <p:bldP spid="11" grpId="0"/>
      <p:bldP spid="45" grpId="0"/>
      <p:bldP spid="4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243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Cambria Math</vt:lpstr>
      <vt:lpstr>Times New Roman</vt:lpstr>
      <vt:lpstr>Тема Office</vt:lpstr>
      <vt:lpstr>Кут  між прямою та площиною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</dc:creator>
  <cp:lastModifiedBy>user</cp:lastModifiedBy>
  <cp:revision>37</cp:revision>
  <dcterms:created xsi:type="dcterms:W3CDTF">2022-01-14T09:51:54Z</dcterms:created>
  <dcterms:modified xsi:type="dcterms:W3CDTF">2022-12-11T10:52:21Z</dcterms:modified>
</cp:coreProperties>
</file>