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6" d="100"/>
          <a:sy n="56" d="100"/>
        </p:scale>
        <p:origin x="976" y="2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E23F-58B0-4F94-9340-E1CB214EB9DD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D30C-7432-4100-AFAC-80DBC8B23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07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E23F-58B0-4F94-9340-E1CB214EB9DD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D30C-7432-4100-AFAC-80DBC8B23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91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E23F-58B0-4F94-9340-E1CB214EB9DD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D30C-7432-4100-AFAC-80DBC8B23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0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E23F-58B0-4F94-9340-E1CB214EB9DD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D30C-7432-4100-AFAC-80DBC8B23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77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E23F-58B0-4F94-9340-E1CB214EB9DD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D30C-7432-4100-AFAC-80DBC8B23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81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E23F-58B0-4F94-9340-E1CB214EB9DD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D30C-7432-4100-AFAC-80DBC8B23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9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E23F-58B0-4F94-9340-E1CB214EB9DD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D30C-7432-4100-AFAC-80DBC8B23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29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E23F-58B0-4F94-9340-E1CB214EB9DD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D30C-7432-4100-AFAC-80DBC8B23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5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E23F-58B0-4F94-9340-E1CB214EB9DD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D30C-7432-4100-AFAC-80DBC8B23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13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E23F-58B0-4F94-9340-E1CB214EB9DD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D30C-7432-4100-AFAC-80DBC8B23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01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E23F-58B0-4F94-9340-E1CB214EB9DD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D30C-7432-4100-AFAC-80DBC8B23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33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EE23F-58B0-4F94-9340-E1CB214EB9DD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6D30C-7432-4100-AFAC-80DBC8B23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0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1050" y="411480"/>
            <a:ext cx="10515600" cy="5788343"/>
          </a:xfrm>
        </p:spPr>
        <p:txBody>
          <a:bodyPr/>
          <a:lstStyle/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       </a:t>
            </a:r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uk-UA" sz="3600" b="1" i="1" dirty="0">
                <a:solidFill>
                  <a:srgbClr val="0070C0"/>
                </a:solidFill>
              </a:rPr>
              <a:t>Віднімання чисел виду 83-46.</a:t>
            </a:r>
            <a:br>
              <a:rPr lang="uk-UA" sz="3600" b="1" i="1" dirty="0">
                <a:solidFill>
                  <a:srgbClr val="0070C0"/>
                </a:solidFill>
              </a:rPr>
            </a:br>
            <a:r>
              <a:rPr lang="uk-UA" sz="3600" b="1" i="1" dirty="0">
                <a:solidFill>
                  <a:srgbClr val="0070C0"/>
                </a:solidFill>
              </a:rPr>
              <a:t>Складання і розв’язування задач</a:t>
            </a:r>
            <a:r>
              <a:rPr lang="uk-UA" b="1" i="1" dirty="0">
                <a:solidFill>
                  <a:srgbClr val="0070C0"/>
                </a:solidFill>
              </a:rPr>
              <a:t>.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</a:t>
            </a:r>
          </a:p>
          <a:p>
            <a:endParaRPr lang="uk-UA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</a:t>
            </a:r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</a:rPr>
              <a:t>   Девіз уроку: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                                     Думай </a:t>
            </a:r>
            <a:r>
              <a:rPr lang="ru-RU" sz="3200" b="1" dirty="0" err="1">
                <a:solidFill>
                  <a:srgbClr val="FF0000"/>
                </a:solidFill>
              </a:rPr>
              <a:t>швидко</a:t>
            </a:r>
            <a:r>
              <a:rPr lang="ru-RU" sz="3200" b="1" dirty="0">
                <a:solidFill>
                  <a:srgbClr val="FF0000"/>
                </a:solidFill>
              </a:rPr>
              <a:t>, 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                                    </a:t>
            </a:r>
            <a:r>
              <a:rPr lang="ru-RU" sz="3200" b="1" dirty="0" err="1" smtClean="0">
                <a:solidFill>
                  <a:srgbClr val="FF0000"/>
                </a:solidFill>
              </a:rPr>
              <a:t>обчислюй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усно</a:t>
            </a:r>
            <a:r>
              <a:rPr lang="ru-RU" sz="3200" b="1" dirty="0">
                <a:solidFill>
                  <a:srgbClr val="FF0000"/>
                </a:solidFill>
              </a:rPr>
              <a:t>, 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                                    </a:t>
            </a:r>
            <a:r>
              <a:rPr lang="ru-RU" sz="3200" b="1" dirty="0" err="1" smtClean="0">
                <a:solidFill>
                  <a:srgbClr val="FF0000"/>
                </a:solidFill>
              </a:rPr>
              <a:t>відповідай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чітко</a:t>
            </a:r>
            <a:r>
              <a:rPr lang="ru-RU" sz="3200" b="1" dirty="0">
                <a:solidFill>
                  <a:srgbClr val="FF0000"/>
                </a:solidFill>
              </a:rPr>
              <a:t>!</a:t>
            </a:r>
          </a:p>
          <a:p>
            <a:endParaRPr lang="en-US" dirty="0"/>
          </a:p>
        </p:txBody>
      </p:sp>
      <p:pic>
        <p:nvPicPr>
          <p:cNvPr id="4" name="Picture 2" descr="Дети на прозрачном фоне - фото и картинки abrakadabra.f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352" y="3099912"/>
            <a:ext cx="5460752" cy="3284984"/>
          </a:xfrm>
          <a:prstGeom prst="rect">
            <a:avLst/>
          </a:prstGeom>
          <a:noFill/>
        </p:spPr>
      </p:pic>
      <p:pic>
        <p:nvPicPr>
          <p:cNvPr id="5" name="Picture 4" descr="Клипарт дети (61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2958" y="4310729"/>
            <a:ext cx="2552812" cy="22592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453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85750"/>
            <a:ext cx="10515600" cy="6480809"/>
          </a:xfrm>
        </p:spPr>
        <p:txBody>
          <a:bodyPr>
            <a:normAutofit/>
          </a:bodyPr>
          <a:lstStyle/>
          <a:p>
            <a:r>
              <a:rPr lang="uk-UA" b="1" dirty="0" smtClean="0"/>
              <a:t>                                  15 грудня</a:t>
            </a:r>
          </a:p>
          <a:p>
            <a:r>
              <a:rPr lang="uk-UA" b="1" dirty="0"/>
              <a:t> </a:t>
            </a:r>
            <a:r>
              <a:rPr lang="uk-UA" b="1" dirty="0" smtClean="0"/>
              <a:t>                             Класна робота</a:t>
            </a:r>
          </a:p>
          <a:p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Каліграфічна хвилинка</a:t>
            </a:r>
          </a:p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2  22  32  42  52  </a:t>
            </a:r>
            <a:r>
              <a:rPr lang="uk-UA" dirty="0" err="1" smtClean="0">
                <a:solidFill>
                  <a:schemeClr val="accent6">
                    <a:lumMod val="75000"/>
                  </a:schemeClr>
                </a:solidFill>
              </a:rPr>
              <a:t>продовжіть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 самостійно</a:t>
            </a:r>
          </a:p>
          <a:p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Математичний диктант</a:t>
            </a:r>
          </a:p>
          <a:p>
            <a:r>
              <a:rPr lang="uk-UA" dirty="0" smtClean="0">
                <a:solidFill>
                  <a:srgbClr val="7030A0"/>
                </a:solidFill>
              </a:rPr>
              <a:t>Сума чисел 15 і 15;                різниця чисел 35 і 4;</a:t>
            </a:r>
          </a:p>
          <a:p>
            <a:r>
              <a:rPr lang="uk-UA" dirty="0" smtClean="0">
                <a:solidFill>
                  <a:srgbClr val="7030A0"/>
                </a:solidFill>
              </a:rPr>
              <a:t>1Доданок 45, 2доданок 15,знайдіть суму;</a:t>
            </a:r>
          </a:p>
          <a:p>
            <a:r>
              <a:rPr lang="uk-UA" dirty="0" smtClean="0">
                <a:solidFill>
                  <a:srgbClr val="7030A0"/>
                </a:solidFill>
              </a:rPr>
              <a:t>Число 65 </a:t>
            </a:r>
            <a:r>
              <a:rPr lang="uk-UA" dirty="0" err="1" smtClean="0">
                <a:solidFill>
                  <a:srgbClr val="7030A0"/>
                </a:solidFill>
              </a:rPr>
              <a:t>збільшіть</a:t>
            </a:r>
            <a:r>
              <a:rPr lang="uk-UA" dirty="0" smtClean="0">
                <a:solidFill>
                  <a:srgbClr val="7030A0"/>
                </a:solidFill>
              </a:rPr>
              <a:t> на 5;</a:t>
            </a:r>
          </a:p>
          <a:p>
            <a:r>
              <a:rPr lang="uk-UA" dirty="0" smtClean="0">
                <a:solidFill>
                  <a:srgbClr val="7030A0"/>
                </a:solidFill>
              </a:rPr>
              <a:t>Зменшуване 75, від’ємник 25 ,знайдіть різницю;</a:t>
            </a:r>
          </a:p>
          <a:p>
            <a:r>
              <a:rPr lang="uk-UA" dirty="0" smtClean="0">
                <a:solidFill>
                  <a:srgbClr val="7030A0"/>
                </a:solidFill>
              </a:rPr>
              <a:t>83 </a:t>
            </a:r>
            <a:r>
              <a:rPr lang="uk-UA" dirty="0" err="1" smtClean="0">
                <a:solidFill>
                  <a:srgbClr val="7030A0"/>
                </a:solidFill>
              </a:rPr>
              <a:t>зменшіть</a:t>
            </a:r>
            <a:r>
              <a:rPr lang="uk-UA" dirty="0" smtClean="0">
                <a:solidFill>
                  <a:srgbClr val="7030A0"/>
                </a:solidFill>
              </a:rPr>
              <a:t> на 13</a:t>
            </a:r>
          </a:p>
          <a:p>
            <a:r>
              <a:rPr lang="uk-UA" dirty="0" smtClean="0">
                <a:solidFill>
                  <a:srgbClr val="7030A0"/>
                </a:solidFill>
              </a:rPr>
              <a:t>(Підкресліть зайве число, чому?)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6096000" y="6092189"/>
            <a:ext cx="5257800" cy="67437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/>
              <a:t>30; 31; 60; 70; 50; 70 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541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459. </a:t>
            </a:r>
            <a:r>
              <a:rPr lang="uk-UA" b="1" dirty="0" smtClean="0">
                <a:solidFill>
                  <a:srgbClr val="7030A0"/>
                </a:solidFill>
              </a:rPr>
              <a:t>Обчисли тільки різниці</a:t>
            </a:r>
            <a:r>
              <a:rPr lang="uk-UA" dirty="0" smtClean="0"/>
              <a:t>.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67 – 9 </a:t>
            </a:r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</a:rPr>
              <a:t>          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67 + 8 </a:t>
            </a:r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</a:rPr>
              <a:t>             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100 – 20 </a:t>
            </a:r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</a:rPr>
              <a:t>                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78 – 70 </a:t>
            </a:r>
            <a:endParaRPr lang="uk-UA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uk-UA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56 – 33</a:t>
            </a:r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</a:rPr>
              <a:t>            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56 + 33</a:t>
            </a:r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</a:rPr>
              <a:t>          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30 + 50 </a:t>
            </a:r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78 – 8 </a:t>
            </a:r>
            <a:endParaRPr lang="en-US" sz="3600" dirty="0" smtClean="0"/>
          </a:p>
          <a:p>
            <a:pPr marL="0" indent="0">
              <a:buNone/>
            </a:pPr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en-US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uk-UA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19 – 4 </a:t>
            </a:r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</a:rPr>
              <a:t>         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67 – 8</a:t>
            </a:r>
            <a:endParaRPr lang="uk-UA" sz="36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94360"/>
            <a:ext cx="10515600" cy="558260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83 – 46 = 83 – 40 – 6 = 43 – 6 = 30 + (13 – 6) = 37</a:t>
            </a:r>
          </a:p>
          <a:p>
            <a:r>
              <a:rPr lang="uk-UA" sz="4000" b="1" dirty="0" smtClean="0">
                <a:solidFill>
                  <a:srgbClr val="002060"/>
                </a:solidFill>
              </a:rPr>
              <a:t>      </a:t>
            </a:r>
            <a:r>
              <a:rPr lang="en-US" sz="4000" b="1" dirty="0" smtClean="0">
                <a:solidFill>
                  <a:srgbClr val="002060"/>
                </a:solidFill>
              </a:rPr>
              <a:t>40 6 </a:t>
            </a:r>
            <a:r>
              <a:rPr lang="uk-UA" sz="4000" b="1" dirty="0" smtClean="0">
                <a:solidFill>
                  <a:srgbClr val="002060"/>
                </a:solidFill>
              </a:rPr>
              <a:t>                        </a:t>
            </a:r>
            <a:r>
              <a:rPr lang="en-US" sz="4000" b="1" dirty="0" smtClean="0">
                <a:solidFill>
                  <a:srgbClr val="002060"/>
                </a:solidFill>
              </a:rPr>
              <a:t>30 13</a:t>
            </a:r>
            <a:endParaRPr lang="uk-UA" sz="4000" b="1" dirty="0">
              <a:solidFill>
                <a:srgbClr val="002060"/>
              </a:solidFill>
            </a:endParaRPr>
          </a:p>
          <a:p>
            <a:r>
              <a:rPr lang="uk-UA" sz="4000" b="1" dirty="0" smtClean="0">
                <a:solidFill>
                  <a:srgbClr val="002060"/>
                </a:solidFill>
              </a:rPr>
              <a:t>                                 </a:t>
            </a:r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</a:rPr>
              <a:t>Приклади 461</a:t>
            </a:r>
          </a:p>
          <a:p>
            <a:endParaRPr lang="uk-UA" sz="4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34 – 15 </a:t>
            </a:r>
            <a:r>
              <a:rPr lang="uk-UA" sz="4400" b="1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87 – 48 </a:t>
            </a:r>
            <a:r>
              <a:rPr lang="uk-UA" sz="4400" b="1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54 – 8 </a:t>
            </a:r>
            <a:r>
              <a:rPr lang="uk-UA" sz="4400" b="1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23 + (21 – 18)</a:t>
            </a:r>
          </a:p>
          <a:p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73 – 36 </a:t>
            </a:r>
            <a:r>
              <a:rPr lang="uk-UA" sz="4400" b="1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95 – 57 </a:t>
            </a:r>
            <a:r>
              <a:rPr lang="uk-UA" sz="4400" b="1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41 – 6 </a:t>
            </a:r>
            <a:r>
              <a:rPr lang="uk-UA" sz="4400" b="1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78 – (62 – 44)</a:t>
            </a:r>
            <a:endParaRPr lang="en-US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114550" y="1131570"/>
            <a:ext cx="171450" cy="171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457450" y="1131570"/>
            <a:ext cx="228600" cy="205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5840730" y="1148715"/>
            <a:ext cx="163830" cy="171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208395" y="1131570"/>
            <a:ext cx="251460" cy="171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47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</a:t>
            </a:r>
            <a:r>
              <a:rPr lang="uk-UA" sz="4800" b="1" dirty="0" smtClean="0">
                <a:solidFill>
                  <a:schemeClr val="accent6">
                    <a:lumMod val="50000"/>
                  </a:schemeClr>
                </a:solidFill>
              </a:rPr>
              <a:t>Задача 462</a:t>
            </a:r>
            <a:endParaRPr lang="en-US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У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кав’ярні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за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морозиво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й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сік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заплатили 54 грн.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Морозиво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коштує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39 грн.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Скільки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гривень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коштує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сік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Минус 3"/>
          <p:cNvSpPr/>
          <p:nvPr/>
        </p:nvSpPr>
        <p:spPr>
          <a:xfrm>
            <a:off x="411481" y="2183130"/>
            <a:ext cx="5063489" cy="305181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Морозиво – 39 грн.</a:t>
            </a:r>
            <a:endParaRPr lang="en-US" sz="3200" b="1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120140" y="4286250"/>
            <a:ext cx="1634490" cy="52578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Сік - ?</a:t>
            </a:r>
            <a:endParaRPr lang="en-US" sz="3200" b="1" dirty="0"/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4994910" y="3348990"/>
            <a:ext cx="582930" cy="14630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863590" y="3817620"/>
            <a:ext cx="1497330" cy="58293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54 грн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240280" y="5086350"/>
            <a:ext cx="3661409" cy="50292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54-39=15(грн.)</a:t>
            </a:r>
            <a:endParaRPr lang="en-US" sz="3200" b="1" dirty="0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838200" y="5851208"/>
            <a:ext cx="5871210" cy="50292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Відповідь: 15гривень коштує сік.</a:t>
            </a:r>
            <a:endParaRPr lang="en-US" sz="2800" b="1" dirty="0"/>
          </a:p>
        </p:txBody>
      </p:sp>
      <p:pic>
        <p:nvPicPr>
          <p:cNvPr id="1026" name="Picture 2" descr="Кавайні картинки морозива для срисовки (32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194" y="276987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157" y="3977640"/>
            <a:ext cx="1328720" cy="237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6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Склади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розв’яжи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подібну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задачу про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фрукти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US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9664" y="2400301"/>
            <a:ext cx="3042286" cy="29535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603" y="1690688"/>
            <a:ext cx="4634548" cy="407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0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                </a:t>
            </a:r>
            <a:r>
              <a:rPr lang="uk-UA" sz="48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Підсумок </a:t>
            </a:r>
            <a:r>
              <a:rPr lang="uk-UA" sz="48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уроку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b="1" dirty="0"/>
              <a:t>Чи все вдалося на </a:t>
            </a:r>
            <a:r>
              <a:rPr lang="uk-UA" sz="3600" b="1" dirty="0" err="1"/>
              <a:t>уроці</a:t>
            </a:r>
            <a:r>
              <a:rPr lang="uk-UA" sz="3600" b="1" dirty="0"/>
              <a:t>?</a:t>
            </a:r>
          </a:p>
          <a:p>
            <a:endParaRPr lang="uk-UA" sz="3600" b="1" dirty="0"/>
          </a:p>
          <a:p>
            <a:r>
              <a:rPr lang="uk-UA" sz="3600" b="1" dirty="0"/>
              <a:t>Яке завдання найбільше </a:t>
            </a:r>
            <a:r>
              <a:rPr lang="uk-UA" sz="3600" b="1" dirty="0" smtClean="0"/>
              <a:t>сподобалося?</a:t>
            </a:r>
            <a:endParaRPr lang="en-US" sz="3600" b="1" dirty="0"/>
          </a:p>
        </p:txBody>
      </p:sp>
      <p:pic>
        <p:nvPicPr>
          <p:cNvPr id="4" name="Picture 4" descr="Мультяшные дети на прозрачном фоне - фото и картинки abrakadabra.f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628815"/>
            <a:ext cx="6537392" cy="32291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855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" b="10000"/>
          <a:stretch/>
        </p:blipFill>
        <p:spPr>
          <a:xfrm>
            <a:off x="0" y="545465"/>
            <a:ext cx="5938428" cy="43513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244590" y="3002915"/>
            <a:ext cx="59474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7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Опрацювати №465, №466 на сторінці 78</a:t>
            </a:r>
            <a:endParaRPr kumimoji="0" lang="uk-UA" sz="72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575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253</Words>
  <Application>Microsoft Office PowerPoint</Application>
  <PresentationFormat>Широкоэкранный</PresentationFormat>
  <Paragraphs>43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459. Обчисли тільки різниці.</vt:lpstr>
      <vt:lpstr>Презентация PowerPoint</vt:lpstr>
      <vt:lpstr>   Задача 462</vt:lpstr>
      <vt:lpstr>Склади та розв’яжи подібну задачу про фрукти.</vt:lpstr>
      <vt:lpstr>                Підсумок уроку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Віднімання чисел виду 83-46. Складання і розв’язування задач.</dc:title>
  <dc:creator>11</dc:creator>
  <cp:lastModifiedBy>11</cp:lastModifiedBy>
  <cp:revision>11</cp:revision>
  <dcterms:created xsi:type="dcterms:W3CDTF">2022-12-12T17:46:23Z</dcterms:created>
  <dcterms:modified xsi:type="dcterms:W3CDTF">2022-12-12T19:32:25Z</dcterms:modified>
</cp:coreProperties>
</file>