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401" r:id="rId3"/>
    <p:sldId id="2105" r:id="rId4"/>
    <p:sldId id="2106" r:id="rId5"/>
    <p:sldId id="2115" r:id="rId6"/>
    <p:sldId id="2107" r:id="rId7"/>
    <p:sldId id="2108" r:id="rId8"/>
    <p:sldId id="2109" r:id="rId9"/>
    <p:sldId id="2110" r:id="rId10"/>
    <p:sldId id="2111" r:id="rId11"/>
    <p:sldId id="661" r:id="rId12"/>
    <p:sldId id="1427" r:id="rId13"/>
    <p:sldId id="1428" r:id="rId14"/>
    <p:sldId id="2026" r:id="rId15"/>
    <p:sldId id="2117" r:id="rId16"/>
    <p:sldId id="304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FFEFBD"/>
    <a:srgbClr val="FFD500"/>
    <a:srgbClr val="81C0E9"/>
    <a:srgbClr val="EDF3FA"/>
    <a:srgbClr val="385997"/>
    <a:srgbClr val="D72F84"/>
    <a:srgbClr val="AB3590"/>
    <a:srgbClr val="5E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0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F1693-88B3-48D2-839A-3ABD9F34B888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7894F7D-489A-491A-A4D9-7E2A96161BB1}">
      <dgm:prSet phldrT="[Текст]"/>
      <dgm:spPr>
        <a:solidFill>
          <a:srgbClr val="FFFF00"/>
        </a:solidFill>
      </dgm:spPr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яких помилок можна припуститися під час складання алгоритмів;</a:t>
          </a:r>
        </a:p>
      </dgm:t>
    </dgm:pt>
    <dgm:pt modelId="{0E3331D7-917F-4415-A66A-5116B9A030C1}" type="parTrans" cxnId="{0B464557-2226-40BC-9039-20ECBA5EE4B3}">
      <dgm:prSet/>
      <dgm:spPr/>
      <dgm:t>
        <a:bodyPr/>
        <a:lstStyle/>
        <a:p>
          <a:endParaRPr lang="uk-UA"/>
        </a:p>
      </dgm:t>
    </dgm:pt>
    <dgm:pt modelId="{85FE0179-AAAE-4640-BA50-F7E8D5A88857}" type="sibTrans" cxnId="{0B464557-2226-40BC-9039-20ECBA5EE4B3}">
      <dgm:prSet/>
      <dgm:spPr/>
      <dgm:t>
        <a:bodyPr/>
        <a:lstStyle/>
        <a:p>
          <a:endParaRPr lang="uk-UA"/>
        </a:p>
      </dgm:t>
    </dgm:pt>
    <dgm:pt modelId="{03BE68DC-2A40-40DE-8DA8-DFADED8E1DB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b="1" i="1" noProof="0" dirty="0">
              <a:solidFill>
                <a:schemeClr val="bg1"/>
              </a:solidFill>
            </a:rPr>
            <a:t>Дотримуйся правил</a:t>
          </a:r>
          <a:endParaRPr lang="uk-UA" b="1" i="1" noProof="0" dirty="0"/>
        </a:p>
      </dgm:t>
    </dgm:pt>
    <dgm:pt modelId="{AB4FEA9B-B264-464F-8D41-18A7A6A6A845}" type="parTrans" cxnId="{155760B5-9C14-408E-B21D-DF1A32DEFB7E}">
      <dgm:prSet/>
      <dgm:spPr/>
      <dgm:t>
        <a:bodyPr/>
        <a:lstStyle/>
        <a:p>
          <a:endParaRPr lang="uk-UA"/>
        </a:p>
      </dgm:t>
    </dgm:pt>
    <dgm:pt modelId="{5F40C798-F8B4-488E-8022-DE0E6F6377DE}" type="sibTrans" cxnId="{155760B5-9C14-408E-B21D-DF1A32DEFB7E}">
      <dgm:prSet/>
      <dgm:spPr/>
      <dgm:t>
        <a:bodyPr/>
        <a:lstStyle/>
        <a:p>
          <a:endParaRPr lang="uk-UA"/>
        </a:p>
      </dgm:t>
    </dgm:pt>
    <dgm:pt modelId="{4FD549B4-63BE-48ED-B6C4-B260DFA83C84}">
      <dgm:prSet phldrT="[Текст]"/>
      <dgm:spPr>
        <a:solidFill>
          <a:srgbClr val="7030A0"/>
        </a:solidFill>
      </dgm:spPr>
      <dgm:t>
        <a:bodyPr/>
        <a:lstStyle/>
        <a:p>
          <a:pPr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i="1" noProof="0" dirty="0">
              <a:solidFill>
                <a:schemeClr val="bg1"/>
              </a:solidFill>
            </a:rPr>
            <a:t>роботи з комп’ютером.</a:t>
          </a:r>
        </a:p>
      </dgm:t>
    </dgm:pt>
    <dgm:pt modelId="{B016E491-BAB2-4450-88EC-83719AE108E5}" type="parTrans" cxnId="{22FA991D-5525-4940-8698-7804562BE1D6}">
      <dgm:prSet/>
      <dgm:spPr/>
      <dgm:t>
        <a:bodyPr/>
        <a:lstStyle/>
        <a:p>
          <a:endParaRPr lang="uk-UA"/>
        </a:p>
      </dgm:t>
    </dgm:pt>
    <dgm:pt modelId="{F47800CE-A14F-48D9-9555-AF97E3B26CD6}" type="sibTrans" cxnId="{22FA991D-5525-4940-8698-7804562BE1D6}">
      <dgm:prSet/>
      <dgm:spPr/>
      <dgm:t>
        <a:bodyPr/>
        <a:lstStyle/>
        <a:p>
          <a:endParaRPr lang="uk-UA"/>
        </a:p>
      </dgm:t>
    </dgm:pt>
    <dgm:pt modelId="{60CDE318-31FA-4F04-9607-291D96EE6197}">
      <dgm:prSet phldrT="[Текст]"/>
      <dgm:spPr>
        <a:solidFill>
          <a:srgbClr val="0070C0"/>
        </a:solidFill>
      </dgm:spPr>
      <dgm:t>
        <a:bodyPr/>
        <a:lstStyle/>
        <a:p>
          <a:r>
            <a:rPr lang="uk-UA" b="1" i="1" noProof="0" dirty="0"/>
            <a:t>Ти дізнаєшся</a:t>
          </a:r>
        </a:p>
      </dgm:t>
    </dgm:pt>
    <dgm:pt modelId="{D740E33A-5E5D-4AC8-BAA7-1A64676A5275}" type="sibTrans" cxnId="{01568588-BF96-4A5E-A193-60DFE26CE4E5}">
      <dgm:prSet/>
      <dgm:spPr/>
      <dgm:t>
        <a:bodyPr/>
        <a:lstStyle/>
        <a:p>
          <a:endParaRPr lang="uk-UA"/>
        </a:p>
      </dgm:t>
    </dgm:pt>
    <dgm:pt modelId="{3DB9B9DF-C1CE-4D8D-B32C-C3B42C7D6483}" type="parTrans" cxnId="{01568588-BF96-4A5E-A193-60DFE26CE4E5}">
      <dgm:prSet/>
      <dgm:spPr/>
      <dgm:t>
        <a:bodyPr/>
        <a:lstStyle/>
        <a:p>
          <a:endParaRPr lang="uk-UA"/>
        </a:p>
      </dgm:t>
    </dgm:pt>
    <dgm:pt modelId="{07440953-163D-4F51-9986-36240823C426}">
      <dgm:prSet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i="1" noProof="0" dirty="0"/>
            <a:t>що називають виграшною стратегією.</a:t>
          </a:r>
        </a:p>
      </dgm:t>
    </dgm:pt>
    <dgm:pt modelId="{35AC34B3-5370-46EA-A7E6-A8892505D815}" type="parTrans" cxnId="{28BC4B44-B6DD-46CF-8186-4B7AE7C31E6C}">
      <dgm:prSet/>
      <dgm:spPr/>
      <dgm:t>
        <a:bodyPr/>
        <a:lstStyle/>
        <a:p>
          <a:endParaRPr lang="uk-UA"/>
        </a:p>
      </dgm:t>
    </dgm:pt>
    <dgm:pt modelId="{226FC3B0-8189-4312-B8E0-27C04EBD2ABD}" type="sibTrans" cxnId="{28BC4B44-B6DD-46CF-8186-4B7AE7C31E6C}">
      <dgm:prSet/>
      <dgm:spPr/>
      <dgm:t>
        <a:bodyPr/>
        <a:lstStyle/>
        <a:p>
          <a:endParaRPr lang="uk-UA"/>
        </a:p>
      </dgm:t>
    </dgm:pt>
    <dgm:pt modelId="{AB93E71C-524C-4C12-95D1-307F94E1DED3}" type="pres">
      <dgm:prSet presAssocID="{037F1693-88B3-48D2-839A-3ABD9F34B888}" presName="linear" presStyleCnt="0">
        <dgm:presLayoutVars>
          <dgm:animLvl val="lvl"/>
          <dgm:resizeHandles val="exact"/>
        </dgm:presLayoutVars>
      </dgm:prSet>
      <dgm:spPr/>
    </dgm:pt>
    <dgm:pt modelId="{FDAEBB61-C5ED-4133-A2F7-DAB9B333103F}" type="pres">
      <dgm:prSet presAssocID="{60CDE318-31FA-4F04-9607-291D96EE6197}" presName="parentText" presStyleLbl="node1" presStyleIdx="0" presStyleCnt="2" custLinFactNeighborY="-1840">
        <dgm:presLayoutVars>
          <dgm:chMax val="0"/>
          <dgm:bulletEnabled val="1"/>
        </dgm:presLayoutVars>
      </dgm:prSet>
      <dgm:spPr/>
    </dgm:pt>
    <dgm:pt modelId="{025CB6B8-CA2B-431B-8414-06FEB88A9357}" type="pres">
      <dgm:prSet presAssocID="{60CDE318-31FA-4F04-9607-291D96EE6197}" presName="childText" presStyleLbl="revTx" presStyleIdx="0" presStyleCnt="2">
        <dgm:presLayoutVars>
          <dgm:bulletEnabled val="1"/>
        </dgm:presLayoutVars>
      </dgm:prSet>
      <dgm:spPr/>
    </dgm:pt>
    <dgm:pt modelId="{79A6FD81-FCF4-4CE0-8871-588E983C05B5}" type="pres">
      <dgm:prSet presAssocID="{03BE68DC-2A40-40DE-8DA8-DFADED8E1DB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B089FA-E62B-4CA2-81E6-4269C82BD344}" type="pres">
      <dgm:prSet presAssocID="{03BE68DC-2A40-40DE-8DA8-DFADED8E1DB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F122F10-1003-4E22-A270-1E5BEAC23D52}" type="presOf" srcId="{27894F7D-489A-491A-A4D9-7E2A96161BB1}" destId="{025CB6B8-CA2B-431B-8414-06FEB88A9357}" srcOrd="0" destOrd="0" presId="urn:microsoft.com/office/officeart/2005/8/layout/vList2"/>
    <dgm:cxn modelId="{22FA991D-5525-4940-8698-7804562BE1D6}" srcId="{03BE68DC-2A40-40DE-8DA8-DFADED8E1DB4}" destId="{4FD549B4-63BE-48ED-B6C4-B260DFA83C84}" srcOrd="0" destOrd="0" parTransId="{B016E491-BAB2-4450-88EC-83719AE108E5}" sibTransId="{F47800CE-A14F-48D9-9555-AF97E3B26CD6}"/>
    <dgm:cxn modelId="{F143882D-7FD8-457E-BC06-286916A62A48}" type="presOf" srcId="{03BE68DC-2A40-40DE-8DA8-DFADED8E1DB4}" destId="{79A6FD81-FCF4-4CE0-8871-588E983C05B5}" srcOrd="0" destOrd="0" presId="urn:microsoft.com/office/officeart/2005/8/layout/vList2"/>
    <dgm:cxn modelId="{B1E4113D-FA08-4A88-8F27-9451DF8CF2D3}" type="presOf" srcId="{07440953-163D-4F51-9986-36240823C426}" destId="{025CB6B8-CA2B-431B-8414-06FEB88A9357}" srcOrd="0" destOrd="1" presId="urn:microsoft.com/office/officeart/2005/8/layout/vList2"/>
    <dgm:cxn modelId="{28BC4B44-B6DD-46CF-8186-4B7AE7C31E6C}" srcId="{60CDE318-31FA-4F04-9607-291D96EE6197}" destId="{07440953-163D-4F51-9986-36240823C426}" srcOrd="1" destOrd="0" parTransId="{35AC34B3-5370-46EA-A7E6-A8892505D815}" sibTransId="{226FC3B0-8189-4312-B8E0-27C04EBD2ABD}"/>
    <dgm:cxn modelId="{0B464557-2226-40BC-9039-20ECBA5EE4B3}" srcId="{60CDE318-31FA-4F04-9607-291D96EE6197}" destId="{27894F7D-489A-491A-A4D9-7E2A96161BB1}" srcOrd="0" destOrd="0" parTransId="{0E3331D7-917F-4415-A66A-5116B9A030C1}" sibTransId="{85FE0179-AAAE-4640-BA50-F7E8D5A88857}"/>
    <dgm:cxn modelId="{01568588-BF96-4A5E-A193-60DFE26CE4E5}" srcId="{037F1693-88B3-48D2-839A-3ABD9F34B888}" destId="{60CDE318-31FA-4F04-9607-291D96EE6197}" srcOrd="0" destOrd="0" parTransId="{3DB9B9DF-C1CE-4D8D-B32C-C3B42C7D6483}" sibTransId="{D740E33A-5E5D-4AC8-BAA7-1A64676A5275}"/>
    <dgm:cxn modelId="{0163C78A-98D2-47BE-A6BE-8C2759E5CF32}" type="presOf" srcId="{037F1693-88B3-48D2-839A-3ABD9F34B888}" destId="{AB93E71C-524C-4C12-95D1-307F94E1DED3}" srcOrd="0" destOrd="0" presId="urn:microsoft.com/office/officeart/2005/8/layout/vList2"/>
    <dgm:cxn modelId="{155760B5-9C14-408E-B21D-DF1A32DEFB7E}" srcId="{037F1693-88B3-48D2-839A-3ABD9F34B888}" destId="{03BE68DC-2A40-40DE-8DA8-DFADED8E1DB4}" srcOrd="1" destOrd="0" parTransId="{AB4FEA9B-B264-464F-8D41-18A7A6A6A845}" sibTransId="{5F40C798-F8B4-488E-8022-DE0E6F6377DE}"/>
    <dgm:cxn modelId="{75EA0FEC-069D-4C56-824F-D2BEC24580E4}" type="presOf" srcId="{60CDE318-31FA-4F04-9607-291D96EE6197}" destId="{FDAEBB61-C5ED-4133-A2F7-DAB9B333103F}" srcOrd="0" destOrd="0" presId="urn:microsoft.com/office/officeart/2005/8/layout/vList2"/>
    <dgm:cxn modelId="{F40390F5-D18F-415C-A38F-1B010A66899D}" type="presOf" srcId="{4FD549B4-63BE-48ED-B6C4-B260DFA83C84}" destId="{FAB089FA-E62B-4CA2-81E6-4269C82BD344}" srcOrd="0" destOrd="0" presId="urn:microsoft.com/office/officeart/2005/8/layout/vList2"/>
    <dgm:cxn modelId="{346B0C16-B6A6-4B18-A8F0-863C020A5BE5}" type="presParOf" srcId="{AB93E71C-524C-4C12-95D1-307F94E1DED3}" destId="{FDAEBB61-C5ED-4133-A2F7-DAB9B333103F}" srcOrd="0" destOrd="0" presId="urn:microsoft.com/office/officeart/2005/8/layout/vList2"/>
    <dgm:cxn modelId="{BE89B20A-7E12-4306-AE6F-9FDC70CFD75F}" type="presParOf" srcId="{AB93E71C-524C-4C12-95D1-307F94E1DED3}" destId="{025CB6B8-CA2B-431B-8414-06FEB88A9357}" srcOrd="1" destOrd="0" presId="urn:microsoft.com/office/officeart/2005/8/layout/vList2"/>
    <dgm:cxn modelId="{5131D80B-B8AD-4C5D-9A10-8D44A90E9B64}" type="presParOf" srcId="{AB93E71C-524C-4C12-95D1-307F94E1DED3}" destId="{79A6FD81-FCF4-4CE0-8871-588E983C05B5}" srcOrd="2" destOrd="0" presId="urn:microsoft.com/office/officeart/2005/8/layout/vList2"/>
    <dgm:cxn modelId="{251775F1-3025-403F-867F-8AA451509BB5}" type="presParOf" srcId="{AB93E71C-524C-4C12-95D1-307F94E1DED3}" destId="{FAB089FA-E62B-4CA2-81E6-4269C82BD34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EBB61-C5ED-4133-A2F7-DAB9B333103F}">
      <dsp:nvSpPr>
        <dsp:cNvPr id="0" name=""/>
        <dsp:cNvSpPr/>
      </dsp:nvSpPr>
      <dsp:spPr>
        <a:xfrm>
          <a:off x="0" y="0"/>
          <a:ext cx="12050141" cy="1223235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b="1" i="1" kern="1200" noProof="0" dirty="0"/>
            <a:t>Ти дізнаєшся</a:t>
          </a:r>
        </a:p>
      </dsp:txBody>
      <dsp:txXfrm>
        <a:off x="59713" y="59713"/>
        <a:ext cx="11930715" cy="1103809"/>
      </dsp:txXfrm>
    </dsp:sp>
    <dsp:sp modelId="{025CB6B8-CA2B-431B-8414-06FEB88A9357}">
      <dsp:nvSpPr>
        <dsp:cNvPr id="0" name=""/>
        <dsp:cNvSpPr/>
      </dsp:nvSpPr>
      <dsp:spPr>
        <a:xfrm>
          <a:off x="0" y="1249975"/>
          <a:ext cx="12050141" cy="1953044"/>
        </a:xfrm>
        <a:prstGeom prst="rect">
          <a:avLst/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яких помилок можна припуститися під час складання алгоритмів;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rgbClr val="FF0000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/>
            <a:t>що називають виграшною стратегією.</a:t>
          </a:r>
        </a:p>
      </dsp:txBody>
      <dsp:txXfrm>
        <a:off x="0" y="1249975"/>
        <a:ext cx="12050141" cy="1953044"/>
      </dsp:txXfrm>
    </dsp:sp>
    <dsp:sp modelId="{79A6FD81-FCF4-4CE0-8871-588E983C05B5}">
      <dsp:nvSpPr>
        <dsp:cNvPr id="0" name=""/>
        <dsp:cNvSpPr/>
      </dsp:nvSpPr>
      <dsp:spPr>
        <a:xfrm>
          <a:off x="0" y="3203020"/>
          <a:ext cx="12050141" cy="1223235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b="1" i="1" kern="1200" noProof="0" dirty="0">
              <a:solidFill>
                <a:schemeClr val="bg1"/>
              </a:solidFill>
            </a:rPr>
            <a:t>Дотримуйся правил</a:t>
          </a:r>
          <a:endParaRPr lang="uk-UA" sz="5100" b="1" i="1" kern="1200" noProof="0" dirty="0"/>
        </a:p>
      </dsp:txBody>
      <dsp:txXfrm>
        <a:off x="59713" y="3262733"/>
        <a:ext cx="11930715" cy="1103809"/>
      </dsp:txXfrm>
    </dsp:sp>
    <dsp:sp modelId="{FAB089FA-E62B-4CA2-81E6-4269C82BD344}">
      <dsp:nvSpPr>
        <dsp:cNvPr id="0" name=""/>
        <dsp:cNvSpPr/>
      </dsp:nvSpPr>
      <dsp:spPr>
        <a:xfrm>
          <a:off x="0" y="4426255"/>
          <a:ext cx="12050141" cy="844560"/>
        </a:xfrm>
        <a:prstGeom prst="rect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92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lr>
              <a:schemeClr val="bg1"/>
            </a:buClr>
            <a:buFont typeface="Wingdings" panose="05000000000000000000" pitchFamily="2" charset="2"/>
            <a:buChar char="Ø"/>
          </a:pPr>
          <a:r>
            <a:rPr lang="uk-UA" sz="4000" i="1" kern="1200" noProof="0" dirty="0">
              <a:solidFill>
                <a:schemeClr val="bg1"/>
              </a:solidFill>
            </a:rPr>
            <a:t>роботи з комп’ютером.</a:t>
          </a:r>
        </a:p>
      </dsp:txBody>
      <dsp:txXfrm>
        <a:off x="0" y="4426255"/>
        <a:ext cx="12050141" cy="84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890F28-18AC-428A-AC36-95008B18A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4" b="7416"/>
          <a:stretch/>
        </p:blipFill>
        <p:spPr>
          <a:xfrm>
            <a:off x="388232" y="0"/>
            <a:ext cx="4202648" cy="5387594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36DD4E8F-7AFE-4B20-8199-CD50FEF3C5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27379365-6BE4-45D7-84F6-049B9DC858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E7EF410E-0AB3-4124-8DBA-D3207C4EDC17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BE153C2-9176-411C-A7E5-3906CA88B4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38C7BF3-85C4-4CD5-A4F3-A73E03288FA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F785A720-DB7F-47E5-AF80-193CA074A43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AF4C6B19-8327-48F6-B153-248564F8358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6ECE3C05-D9C4-41A0-A432-DBD2EF775C5D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E3E4BADD-6D17-4D74-A381-6D560B9B69AE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B4BCDAFE-EC09-4432-8FB4-61A4E23E87C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4FE8C664-C910-46F9-BB6C-0CD71C804B6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DCE515-A64B-432E-B6E9-041371DB099F}"/>
              </a:ext>
            </a:extLst>
          </p:cNvPr>
          <p:cNvSpPr txBox="1"/>
          <p:nvPr userDrawn="1"/>
        </p:nvSpPr>
        <p:spPr>
          <a:xfrm>
            <a:off x="1322947" y="3065864"/>
            <a:ext cx="2441027" cy="196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D2A9EDB9-D229-4B61-8938-4456B7212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A17CD5B7-6510-4D04-97AA-09F1B306B5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2" name="Прямокутник 21">
            <a:hlinkClick r:id="rId7"/>
            <a:extLst>
              <a:ext uri="{FF2B5EF4-FFF2-40B4-BE49-F238E27FC236}">
                <a16:creationId xmlns:a16="http://schemas.microsoft.com/office/drawing/2014/main" id="{0A9EE559-9761-4D97-9E44-8374E07204F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6998CF6-E3AA-4603-A186-1F544364D339}"/>
              </a:ext>
            </a:extLst>
          </p:cNvPr>
          <p:cNvSpPr/>
          <p:nvPr userDrawn="1"/>
        </p:nvSpPr>
        <p:spPr>
          <a:xfrm>
            <a:off x="0" y="0"/>
            <a:ext cx="12192000" cy="109290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36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36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EA01D1DF-B38E-4657-907D-8DDEF9F50D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4</a:t>
            </a:r>
            <a:endParaRPr lang="uk-UA" sz="4400" b="1" i="0" dirty="0">
              <a:solidFill>
                <a:srgbClr val="19426B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614B7FE7-04BD-45FB-B614-DBDFFDC10CA7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CEADB-F5EE-42A0-9880-239C63B6F713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E43170F3-31F6-4DEB-8D96-D3A5B977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01.10.2021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програмою нової української школи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20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DE4AF2D-2B5D-4D9F-8336-A0C28D0E2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Перевірка можливих помилок в алгоритмі. Ігри та стратегії перемоги</a:t>
            </a:r>
          </a:p>
        </p:txBody>
      </p:sp>
      <p:pic>
        <p:nvPicPr>
          <p:cNvPr id="7" name="Picture 4" descr="coding, laptop, programming icon">
            <a:extLst>
              <a:ext uri="{FF2B5EF4-FFF2-40B4-BE49-F238E27FC236}">
                <a16:creationId xmlns:a16="http://schemas.microsoft.com/office/drawing/2014/main" id="{3309B3F3-06D6-492B-9D15-16347158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:a16="http://schemas.microsoft.com/office/drawing/2014/main" id="{B3BF6C42-616C-4CA7-9B57-CEF6BEF0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9DD19DDC-DC40-47FD-9847-891E97566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61BBB-016E-4B37-870E-FF5D1565EB5B}"/>
              </a:ext>
            </a:extLst>
          </p:cNvPr>
          <p:cNvSpPr txBox="1"/>
          <p:nvPr/>
        </p:nvSpPr>
        <p:spPr>
          <a:xfrm>
            <a:off x="1401490" y="1199586"/>
            <a:ext cx="5089745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Запропонуй свою стратегію виконання завдання нагодувати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Тукса</a:t>
            </a:r>
            <a:r>
              <a:rPr lang="uk-UA" sz="2800" b="1" i="1" kern="0" dirty="0">
                <a:solidFill>
                  <a:srgbClr val="FFFFFF"/>
                </a:solidFill>
              </a:rPr>
              <a:t>. Чи буде вона виграшною в порівнянні із запропонованими? В які ще ігри ти граєш? Які в них стратегії перемоги?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6DEB14-FFA4-450D-B232-685DEF921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98" y="1199586"/>
            <a:ext cx="5462893" cy="54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Ганнуся зробила 2 букети з волошок. В одному букеті було в 3 рази більше волошок, ніж у другому. Якщо з більшого букета перекласти 4 волошки до меншого, то в обох букетах стане волошок порівну. Скільки волошок буде в кожному букеті?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984" y="4785446"/>
            <a:ext cx="417152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000" b="1" i="1" kern="0" dirty="0">
                <a:solidFill>
                  <a:srgbClr val="FFFFFF"/>
                </a:solidFill>
              </a:rPr>
              <a:t>8 волошок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4351" y="3952380"/>
            <a:ext cx="4177656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  <p:pic>
        <p:nvPicPr>
          <p:cNvPr id="19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-427414" y="3517050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.mota.ru/upload/wallpapers/source/2011/03/07/09/05/24493/mota_ru_10307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2349">
            <a:off x="2588318" y="4056372"/>
            <a:ext cx="4598271" cy="287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0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C277AF-239B-4FD2-BE47-FE13B1E60C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90701A9C-3AC9-4521-B936-C0993CEC11ED}"/>
              </a:ext>
            </a:extLst>
          </p:cNvPr>
          <p:cNvGrpSpPr/>
          <p:nvPr/>
        </p:nvGrpSpPr>
        <p:grpSpPr>
          <a:xfrm>
            <a:off x="147262" y="2065984"/>
            <a:ext cx="11902497" cy="3569853"/>
            <a:chOff x="147262" y="2065984"/>
            <a:chExt cx="11902497" cy="3569853"/>
          </a:xfrm>
        </p:grpSpPr>
        <p:pic>
          <p:nvPicPr>
            <p:cNvPr id="15362" name="Picture 2" descr="Cartoon little kids exercising on white background">
              <a:extLst>
                <a:ext uri="{FF2B5EF4-FFF2-40B4-BE49-F238E27FC236}">
                  <a16:creationId xmlns:a16="http://schemas.microsoft.com/office/drawing/2014/main" id="{CB942B8A-3B8C-4B52-BE3A-7671EEE1A5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986"/>
            <a:stretch/>
          </p:blipFill>
          <p:spPr bwMode="auto">
            <a:xfrm>
              <a:off x="147262" y="2211183"/>
              <a:ext cx="6671059" cy="3424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artoon little kids exercising on white background">
              <a:extLst>
                <a:ext uri="{FF2B5EF4-FFF2-40B4-BE49-F238E27FC236}">
                  <a16:creationId xmlns:a16="http://schemas.microsoft.com/office/drawing/2014/main" id="{4E8EA036-1E08-478B-9CD8-57EFE60372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9" t="45545" r="3807" b="7532"/>
            <a:stretch/>
          </p:blipFill>
          <p:spPr bwMode="auto">
            <a:xfrm flipH="1">
              <a:off x="7040879" y="2065984"/>
              <a:ext cx="5008880" cy="3569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25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CFB3892-6BDD-4D6B-8BC6-71F5F2CF5D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1110"/>
              <a:gd name="adj2" fmla="val 156308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118-120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499753-8159-4B4C-AB9C-E1DCF77518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A78FB62-1556-4399-A5C8-72EECE42C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teach-inf.com.ua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1. </a:t>
            </a:r>
            <a:r>
              <a:rPr lang="uk-UA" sz="2800" b="1" i="1" kern="0" dirty="0">
                <a:solidFill>
                  <a:srgbClr val="FFFF00"/>
                </a:solidFill>
              </a:rPr>
              <a:t>Зелена планета.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4A3D48-3883-4123-85BE-1276D430891F}"/>
              </a:ext>
            </a:extLst>
          </p:cNvPr>
          <p:cNvSpPr txBox="1"/>
          <p:nvPr/>
        </p:nvSpPr>
        <p:spPr>
          <a:xfrm>
            <a:off x="72186" y="1814638"/>
            <a:ext cx="7736743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Завдання</a:t>
            </a:r>
            <a:r>
              <a:rPr lang="uk-UA" sz="2800" b="1" i="1" kern="0" dirty="0">
                <a:solidFill>
                  <a:srgbClr val="FFFFFF"/>
                </a:solidFill>
              </a:rPr>
              <a:t>. Серед пропонованого набору значень параметрів добери такі, які слід додати до команд алгоритму в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щоб, маючи два об’єкти на сцені (Було), отримати зображення (Стало).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6A8A2-45BA-4881-981C-E7DF19648260}"/>
              </a:ext>
            </a:extLst>
          </p:cNvPr>
          <p:cNvSpPr txBox="1"/>
          <p:nvPr/>
        </p:nvSpPr>
        <p:spPr>
          <a:xfrm>
            <a:off x="72186" y="5039249"/>
            <a:ext cx="773674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Набір параметрів: 8, 10, 100, 70, 45, 90.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6CA70C-AB45-4AD5-8C7F-65566A5C4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57" y="1841008"/>
            <a:ext cx="4212335" cy="4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A78FB62-1556-4399-A5C8-72EECE42CA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teach-inf.com.ua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4AC02-F896-4400-BC57-5B6A1A6FA213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Вправа 1. </a:t>
            </a:r>
            <a:r>
              <a:rPr lang="uk-UA" sz="2800" b="1" i="1" kern="0" dirty="0">
                <a:solidFill>
                  <a:srgbClr val="FFFF00"/>
                </a:solidFill>
              </a:rPr>
              <a:t>Зелена планета.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E30C924-6D82-409B-8C88-65CDAA051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t="4930" r="41326" b="34117"/>
          <a:stretch/>
        </p:blipFill>
        <p:spPr bwMode="auto">
          <a:xfrm>
            <a:off x="1203232" y="3755740"/>
            <a:ext cx="1475535" cy="22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C790463-C152-471C-86AC-50762A14F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6" t="7371" r="21458" b="7392"/>
          <a:stretch/>
        </p:blipFill>
        <p:spPr bwMode="auto">
          <a:xfrm>
            <a:off x="4325350" y="3565589"/>
            <a:ext cx="3228816" cy="31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F38965-389E-4C46-84D0-E946C403B46D}"/>
              </a:ext>
            </a:extLst>
          </p:cNvPr>
          <p:cNvSpPr txBox="1"/>
          <p:nvPr/>
        </p:nvSpPr>
        <p:spPr>
          <a:xfrm>
            <a:off x="72008" y="1841007"/>
            <a:ext cx="773674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Набір параметрів: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8, 10, 100, 70, 45, 90.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77A46A-781E-4DC9-9C90-E65E8771C136}"/>
              </a:ext>
            </a:extLst>
          </p:cNvPr>
          <p:cNvSpPr txBox="1"/>
          <p:nvPr/>
        </p:nvSpPr>
        <p:spPr>
          <a:xfrm>
            <a:off x="72007" y="2905780"/>
            <a:ext cx="3737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Було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3EBD9C-B96A-48FB-8689-5FBC730242A4}"/>
              </a:ext>
            </a:extLst>
          </p:cNvPr>
          <p:cNvSpPr txBox="1"/>
          <p:nvPr/>
        </p:nvSpPr>
        <p:spPr>
          <a:xfrm>
            <a:off x="4070765" y="2905780"/>
            <a:ext cx="3737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Стало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C2FFBB-8A0F-4DF8-8AB7-A47AB4C004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7657" y="1841008"/>
            <a:ext cx="4212335" cy="4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програмою нової української школи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C1C93DBE-9F9A-4FB3-821A-F5EF73C92053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20</a:t>
            </a:r>
          </a:p>
        </p:txBody>
      </p:sp>
      <p:pic>
        <p:nvPicPr>
          <p:cNvPr id="8" name="Picture 4" descr="coding, laptop, programming icon">
            <a:extLst>
              <a:ext uri="{FF2B5EF4-FFF2-40B4-BE49-F238E27FC236}">
                <a16:creationId xmlns:a16="http://schemas.microsoft.com/office/drawing/2014/main" id="{DDD21077-E96D-47D3-93BC-36004926A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2" y="3690861"/>
            <a:ext cx="2341018" cy="234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 ÐµÐ·ÑÐ»ÑÑÐ°Ñ Ð¿Ð¾ÑÑÐºÑ Ð·Ð¾Ð±ÑÐ°Ð¶ÐµÐ½Ñ Ð·Ð° Ð·Ð°Ð¿Ð¸ÑÐ¾Ð¼ &quot;Scratch icon&quot;">
            <a:extLst>
              <a:ext uri="{FF2B5EF4-FFF2-40B4-BE49-F238E27FC236}">
                <a16:creationId xmlns:a16="http://schemas.microsoft.com/office/drawing/2014/main" id="{A71A10DE-F5BB-41D8-8319-6DE35F6B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57" y="3690860"/>
            <a:ext cx="2341020" cy="23410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375751-AE95-472E-951F-0ACFE562D7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Автор: Мацаєнко Сергій Васильович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Джерело: 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6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6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F6DCD98-BE37-48F5-8F92-D06DF31587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355461"/>
              </p:ext>
            </p:extLst>
          </p:nvPr>
        </p:nvGraphicFramePr>
        <p:xfrm>
          <a:off x="72008" y="1242392"/>
          <a:ext cx="12050142" cy="529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F506CE5-7310-42C4-89CC-6D3905F60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 перевіряти можливі помилки в алгоритмі й обрати виграшну стратегію?</a:t>
            </a:r>
          </a:p>
        </p:txBody>
      </p:sp>
    </p:spTree>
    <p:extLst>
      <p:ext uri="{BB962C8B-B14F-4D97-AF65-F5344CB8AC3E}">
        <p14:creationId xmlns:p14="http://schemas.microsoft.com/office/powerpoint/2010/main" val="4260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FDAEBB61-C5ED-4133-A2F7-DAB9B3331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25CB6B8-CA2B-431B-8414-06FEB88A9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79A6FD81-FCF4-4CE0-8871-588E983C0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FAB089FA-E62B-4CA2-81E6-4269C82BD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складання алгоритмів не завжди вдається відразу правильно дібрати команди і їх параметри. Найпоширенішими помилками є: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073B2-BF43-4722-85AC-0FAE4FAEC1B6}"/>
              </a:ext>
            </a:extLst>
          </p:cNvPr>
          <p:cNvSpPr txBox="1"/>
          <p:nvPr/>
        </p:nvSpPr>
        <p:spPr>
          <a:xfrm>
            <a:off x="522514" y="2686261"/>
            <a:ext cx="8531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неправильна кількість повторень,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6D5E65-CEC0-44FE-84A6-E6587E4A5820}"/>
              </a:ext>
            </a:extLst>
          </p:cNvPr>
          <p:cNvSpPr txBox="1"/>
          <p:nvPr/>
        </p:nvSpPr>
        <p:spPr>
          <a:xfrm>
            <a:off x="522514" y="3313984"/>
            <a:ext cx="853105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неправильний порядок команд, що складають алгоритм,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7110C-B4CC-4CA8-AD89-86D0DCD2A396}"/>
              </a:ext>
            </a:extLst>
          </p:cNvPr>
          <p:cNvSpPr txBox="1"/>
          <p:nvPr/>
        </p:nvSpPr>
        <p:spPr>
          <a:xfrm>
            <a:off x="522514" y="4372594"/>
            <a:ext cx="8531051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неточне визначення напрямку повороту під час проходження лабіринтів тощо.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2D6112-3998-4109-9C6C-CEFCBF85A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533" y="2686261"/>
            <a:ext cx="2865460" cy="388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перевірки алгоритмів їх виконують </a:t>
            </a:r>
            <a:r>
              <a:rPr lang="uk-UA" sz="2800" b="1" i="1" kern="0" dirty="0" err="1">
                <a:solidFill>
                  <a:srgbClr val="FFFFFF"/>
                </a:solidFill>
              </a:rPr>
              <a:t>покроково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D57BC9-2F7C-4392-96EA-B58B6B73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FA546E-9B68-4646-9FCD-495A0EA06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911" y="3649306"/>
            <a:ext cx="3830818" cy="28908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DB5670-133A-409D-91C8-E24B10650353}"/>
              </a:ext>
            </a:extLst>
          </p:cNvPr>
          <p:cNvSpPr txBox="1"/>
          <p:nvPr/>
        </p:nvSpPr>
        <p:spPr>
          <a:xfrm>
            <a:off x="72008" y="1801824"/>
            <a:ext cx="795662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виконайте алгоритм у вправах з програми </a:t>
            </a:r>
            <a:r>
              <a:rPr lang="uk-UA" sz="2800" b="1" i="1" kern="0" dirty="0">
                <a:solidFill>
                  <a:srgbClr val="FFFF00"/>
                </a:solidFill>
              </a:rPr>
              <a:t>Розумні блоки</a:t>
            </a:r>
            <a:r>
              <a:rPr lang="uk-UA" sz="2800" b="1" i="1" kern="0" dirty="0">
                <a:solidFill>
                  <a:srgbClr val="FFFFFF"/>
                </a:solidFill>
              </a:rPr>
              <a:t>. Кількість повторень менша, аніж потрібно, чи більша.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79FBDC0-3393-4E1B-9F3A-6DDE285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5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Кількість повторень менша, аніж потрібно, чи більша.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3B9B93-9339-4123-9EFC-BFBE8E25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5B8DEF-D2DC-4DBE-9EA8-A58A918E9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2128579"/>
            <a:ext cx="5957700" cy="416931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7D60E56-C1C1-4C7D-A09E-CCCBD957F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92" y="1801824"/>
            <a:ext cx="4000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8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4029989-8F80-4121-B64D-D7A50DA0E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Яких помилок можна припуститися під час складання алгоритмів?</a:t>
            </a:r>
          </a:p>
        </p:txBody>
      </p:sp>
      <p:pic>
        <p:nvPicPr>
          <p:cNvPr id="6" name="Picture 2" descr="question, sign icon">
            <a:extLst>
              <a:ext uri="{FF2B5EF4-FFF2-40B4-BE49-F238E27FC236}">
                <a16:creationId xmlns:a16="http://schemas.microsoft.com/office/drawing/2014/main" id="{AD1A6167-F949-4C38-B757-892FC050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" y="1174570"/>
            <a:ext cx="1403648" cy="14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28F70-231A-4F74-9583-2817EB417F8B}"/>
              </a:ext>
            </a:extLst>
          </p:cNvPr>
          <p:cNvSpPr txBox="1"/>
          <p:nvPr/>
        </p:nvSpPr>
        <p:spPr>
          <a:xfrm>
            <a:off x="1401490" y="1199586"/>
            <a:ext cx="1071850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доводилось тобі виправляти помилки в алгоритмах, складених у середовищі </a:t>
            </a:r>
            <a:r>
              <a:rPr lang="uk-UA" sz="2800" b="1" i="1" kern="0" dirty="0" err="1">
                <a:solidFill>
                  <a:srgbClr val="FFFFFF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? Якими вони були? Як тобі про них стало відомо?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04C4B2-4142-44D6-A23D-C54F5EC06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55" y="2776712"/>
            <a:ext cx="5126696" cy="3574622"/>
          </a:xfrm>
          <a:prstGeom prst="rect">
            <a:avLst/>
          </a:prstGeom>
        </p:spPr>
      </p:pic>
      <p:pic>
        <p:nvPicPr>
          <p:cNvPr id="9" name="Picture 2" descr="Connecting intelino Train to Scratch - intelino support portal">
            <a:extLst>
              <a:ext uri="{FF2B5EF4-FFF2-40B4-BE49-F238E27FC236}">
                <a16:creationId xmlns:a16="http://schemas.microsoft.com/office/drawing/2014/main" id="{12473915-0417-4246-85B1-DC022ADEF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1" y="2776712"/>
            <a:ext cx="5099793" cy="357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6419227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складання алгоритму бажано використовувати якомога меншу кількість команд.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Наприклад, для того щоб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</a:t>
            </a:r>
            <a:r>
              <a:rPr lang="uk-UA" sz="2800" b="1" i="1" kern="0" dirty="0">
                <a:solidFill>
                  <a:srgbClr val="FFFFFF"/>
                </a:solidFill>
              </a:rPr>
              <a:t> з’їв рибу, у програмі </a:t>
            </a:r>
            <a:r>
              <a:rPr lang="en-US" sz="2800" b="1" i="1" kern="0" dirty="0" err="1">
                <a:solidFill>
                  <a:srgbClr val="FFFF00"/>
                </a:solidFill>
              </a:rPr>
              <a:t>TuxBot</a:t>
            </a:r>
            <a:r>
              <a:rPr lang="uk-UA" sz="2800" b="1" i="1" kern="0" dirty="0">
                <a:solidFill>
                  <a:srgbClr val="FFFFFF"/>
                </a:solidFill>
              </a:rPr>
              <a:t> (урок 4)можна запропонувати кілька способів.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4090EF-1DC9-4F53-80D5-2FA127BD4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01" y="1196763"/>
            <a:ext cx="5491192" cy="5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Позначимо команди руху стрілками. Виконай алгоритм,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записаний за допомогою стрілок, для кожного з випадків.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5AF995-4755-407E-85C6-07430A1F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80" y="2710560"/>
            <a:ext cx="10484269" cy="184924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0CB3AB-7D0C-4958-B4BE-442E49F8A05B}"/>
              </a:ext>
            </a:extLst>
          </p:cNvPr>
          <p:cNvSpPr/>
          <p:nvPr/>
        </p:nvSpPr>
        <p:spPr>
          <a:xfrm>
            <a:off x="69850" y="2710559"/>
            <a:ext cx="1467550" cy="18492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1EAEF1-6C3C-420B-8559-47A2F57F1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880" y="4688606"/>
            <a:ext cx="10484269" cy="178422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EAD0CA3-7DF1-4555-993C-BFA4A7E303A0}"/>
              </a:ext>
            </a:extLst>
          </p:cNvPr>
          <p:cNvSpPr/>
          <p:nvPr/>
        </p:nvSpPr>
        <p:spPr>
          <a:xfrm>
            <a:off x="69850" y="4688606"/>
            <a:ext cx="1467550" cy="1784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228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8C3A0B-D420-4293-86DF-700919DF801A}"/>
              </a:ext>
            </a:extLst>
          </p:cNvPr>
          <p:cNvSpPr txBox="1"/>
          <p:nvPr/>
        </p:nvSpPr>
        <p:spPr>
          <a:xfrm>
            <a:off x="72008" y="1196763"/>
            <a:ext cx="7464256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б у грі двом гравцям довелось виконувати те саме завдання — нагодувати </a:t>
            </a:r>
            <a:r>
              <a:rPr lang="uk-UA" sz="2800" b="1" i="1" kern="0" dirty="0" err="1">
                <a:solidFill>
                  <a:srgbClr val="FFFFFF"/>
                </a:solidFill>
              </a:rPr>
              <a:t>Тукса</a:t>
            </a:r>
            <a:r>
              <a:rPr lang="uk-UA" sz="2800" b="1" i="1" kern="0" dirty="0">
                <a:solidFill>
                  <a:srgbClr val="FFFFFF"/>
                </a:solidFill>
              </a:rPr>
              <a:t>, то виграв би гравець, у якого герой гри швидше прийшов би до цілі.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B0807-F2A5-4367-B94F-C81C3F5E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Що називають виграшною стратегією?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CF4951-3C50-4E1E-83D2-D247BDDD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555" y="1196763"/>
            <a:ext cx="4482437" cy="5498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5C78BD-640B-43C1-9705-61DE54AAED55}"/>
              </a:ext>
            </a:extLst>
          </p:cNvPr>
          <p:cNvSpPr txBox="1"/>
          <p:nvPr/>
        </p:nvSpPr>
        <p:spPr>
          <a:xfrm>
            <a:off x="72008" y="3567139"/>
            <a:ext cx="7464256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Виходить, що алгоритм 2) швидше приведе виконавця до цілі. Тому така стратегія — </a:t>
            </a:r>
            <a:r>
              <a:rPr lang="uk-UA" sz="2800" b="1" i="1" kern="0" dirty="0">
                <a:solidFill>
                  <a:srgbClr val="FFFF00"/>
                </a:solidFill>
              </a:rPr>
              <a:t>виграшна</a:t>
            </a:r>
            <a:r>
              <a:rPr lang="uk-UA" sz="2800" b="1" i="1" kern="0" dirty="0">
                <a:solidFill>
                  <a:srgbClr val="FFFFFF"/>
                </a:solidFill>
              </a:rPr>
              <a:t>, бо передбачає меншу кількість команд при виконанні алгоритму.</a:t>
            </a:r>
          </a:p>
        </p:txBody>
      </p:sp>
    </p:spTree>
    <p:extLst>
      <p:ext uri="{BB962C8B-B14F-4D97-AF65-F5344CB8AC3E}">
        <p14:creationId xmlns:p14="http://schemas.microsoft.com/office/powerpoint/2010/main" val="10214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208032</TotalTime>
  <Words>619</Words>
  <Application>Microsoft Office PowerPoint</Application>
  <PresentationFormat>Широкий екран</PresentationFormat>
  <Paragraphs>78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Comic Sans MS</vt:lpstr>
      <vt:lpstr>Times New Roman</vt:lpstr>
      <vt:lpstr>Verdana</vt:lpstr>
      <vt:lpstr>Wingdings</vt:lpstr>
      <vt:lpstr>Тема Office</vt:lpstr>
      <vt:lpstr>Перевірка можливих помилок в алгоритмі. Ігри та стратегії перемоги</vt:lpstr>
      <vt:lpstr>Як перевіряти можливі помилки в алгоритмі й обрати виграшну стратегію?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Яких помилок можна припуститися під час складання алгоритмів?</vt:lpstr>
      <vt:lpstr>Що називають виграшною стратегією?</vt:lpstr>
      <vt:lpstr>Що називають виграшною стратегією?</vt:lpstr>
      <vt:lpstr>Що називають виграшною стратегією?</vt:lpstr>
      <vt:lpstr>Що називають виграшною стратегією?</vt:lpstr>
      <vt:lpstr>Запитання і завдання</vt:lpstr>
      <vt:lpstr>Фізкультхвилинка</vt:lpstr>
      <vt:lpstr>Працюємо за комп’ютером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1249</cp:revision>
  <dcterms:created xsi:type="dcterms:W3CDTF">2016-06-06T19:48:43Z</dcterms:created>
  <dcterms:modified xsi:type="dcterms:W3CDTF">2021-10-01T18:37:54Z</dcterms:modified>
</cp:coreProperties>
</file>