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967" r:id="rId2"/>
    <p:sldId id="968" r:id="rId3"/>
    <p:sldId id="969" r:id="rId4"/>
    <p:sldId id="970" r:id="rId5"/>
    <p:sldId id="971" r:id="rId6"/>
    <p:sldId id="940" r:id="rId7"/>
    <p:sldId id="942" r:id="rId8"/>
    <p:sldId id="980" r:id="rId9"/>
    <p:sldId id="981" r:id="rId10"/>
    <p:sldId id="982" r:id="rId11"/>
    <p:sldId id="983" r:id="rId12"/>
    <p:sldId id="839" r:id="rId13"/>
    <p:sldId id="907" r:id="rId14"/>
    <p:sldId id="984" r:id="rId15"/>
    <p:sldId id="985" r:id="rId16"/>
    <p:sldId id="9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441"/>
    <a:srgbClr val="295FFF"/>
    <a:srgbClr val="FFFF00"/>
    <a:srgbClr val="709E32"/>
    <a:srgbClr val="002060"/>
    <a:srgbClr val="2F3242"/>
    <a:srgbClr val="1694E9"/>
    <a:srgbClr val="0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1860" y="2354245"/>
            <a:ext cx="4368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uk-UA" sz="66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+ 70 + 9</a:t>
            </a:r>
            <a:endParaRPr lang="ru-RU" sz="6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893" y="2304687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279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753" y="4804622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05680" y="4994218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0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66061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Прочитай масу кожної тварини. Дай відповіді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на запитання.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2547895" y="529811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600кг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179361"/>
            <a:ext cx="5446939" cy="3192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9" y="2976346"/>
            <a:ext cx="3120832" cy="2340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18" y="2389184"/>
            <a:ext cx="4474382" cy="2982921"/>
          </a:xfrm>
          <a:prstGeom prst="rect">
            <a:avLst/>
          </a:prstGeom>
        </p:spPr>
      </p:pic>
      <p:sp>
        <p:nvSpPr>
          <p:cNvPr id="18" name="Скругленный прямоугольник 18"/>
          <p:cNvSpPr/>
          <p:nvPr/>
        </p:nvSpPr>
        <p:spPr>
          <a:xfrm>
            <a:off x="6295997" y="5298112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200кг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70568" y="531697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400кг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656114" y="1338686"/>
            <a:ext cx="899885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/>
              <a:t>Яка маса коня і поні разом?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5671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66061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Прочитай </a:t>
            </a:r>
            <a:r>
              <a:rPr lang="ru-RU" sz="2000" b="1" dirty="0" err="1">
                <a:solidFill>
                  <a:schemeClr val="bg1"/>
                </a:solidFill>
              </a:rPr>
              <a:t>масу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тварини</a:t>
            </a:r>
            <a:r>
              <a:rPr lang="ru-RU" sz="2000" b="1" dirty="0">
                <a:solidFill>
                  <a:schemeClr val="bg1"/>
                </a:solidFill>
              </a:rPr>
              <a:t>. Дай </a:t>
            </a:r>
            <a:r>
              <a:rPr lang="ru-RU" sz="2000" b="1" dirty="0" err="1">
                <a:solidFill>
                  <a:schemeClr val="bg1"/>
                </a:solidFill>
              </a:rPr>
              <a:t>відповіді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</a:rPr>
              <a:t>запитання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2547895" y="529811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600кг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179361"/>
            <a:ext cx="5446939" cy="3192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9" y="2976346"/>
            <a:ext cx="3120832" cy="2340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18" y="2389184"/>
            <a:ext cx="4474382" cy="2982921"/>
          </a:xfrm>
          <a:prstGeom prst="rect">
            <a:avLst/>
          </a:prstGeom>
        </p:spPr>
      </p:pic>
      <p:sp>
        <p:nvSpPr>
          <p:cNvPr id="18" name="Скругленный прямоугольник 18"/>
          <p:cNvSpPr/>
          <p:nvPr/>
        </p:nvSpPr>
        <p:spPr>
          <a:xfrm>
            <a:off x="6295997" y="5298112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200кг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70568" y="531697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400кг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656114" y="1338686"/>
            <a:ext cx="899885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/>
              <a:t>Яка маса коня і зебри разом?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46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55596" y="494529"/>
            <a:ext cx="8732066" cy="84153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Прочитай задачу та </a:t>
            </a:r>
            <a:r>
              <a:rPr lang="ru-RU" sz="2000" b="1" dirty="0" err="1">
                <a:solidFill>
                  <a:schemeClr val="bg1"/>
                </a:solidFill>
              </a:rPr>
              <a:t>розглянь</a:t>
            </a:r>
            <a:r>
              <a:rPr lang="ru-RU" sz="2000" b="1" dirty="0">
                <a:solidFill>
                  <a:schemeClr val="bg1"/>
                </a:solidFill>
              </a:rPr>
              <a:t> схему до </a:t>
            </a:r>
            <a:r>
              <a:rPr lang="ru-RU" sz="2000" b="1" dirty="0" err="1">
                <a:solidFill>
                  <a:schemeClr val="bg1"/>
                </a:solidFill>
              </a:rPr>
              <a:t>неї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знаходимо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першій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дії</a:t>
            </a:r>
            <a:r>
              <a:rPr lang="ru-RU" sz="2000" b="1" dirty="0">
                <a:solidFill>
                  <a:schemeClr val="bg1"/>
                </a:solidFill>
              </a:rPr>
              <a:t>? А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— у </a:t>
            </a:r>
            <a:r>
              <a:rPr lang="ru-RU" sz="2000" b="1" dirty="0" err="1">
                <a:solidFill>
                  <a:schemeClr val="bg1"/>
                </a:solidFill>
              </a:rPr>
              <a:t>другій</a:t>
            </a:r>
            <a:r>
              <a:rPr lang="ru-RU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31622" y="1928749"/>
            <a:ext cx="5096492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F3242"/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вишивальниця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вишиває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серветки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день, 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інша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2. За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днів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вони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вишиють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серветок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якщо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працюватимуть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разом?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3" y="1928749"/>
            <a:ext cx="2301785" cy="2513664"/>
          </a:xfrm>
          <a:prstGeom prst="rect">
            <a:avLst/>
          </a:prstGeom>
        </p:spPr>
      </p:pic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9" y="1611086"/>
            <a:ext cx="4161577" cy="40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514219"/>
            <a:ext cx="8732066" cy="5275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язання.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450" y="12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7336" y="3051870"/>
            <a:ext cx="14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8800" y="1265270"/>
            <a:ext cx="10279312" cy="5483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68" y="1236384"/>
            <a:ext cx="2745998" cy="13813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94" y="3438836"/>
            <a:ext cx="2987299" cy="1170533"/>
          </a:xfrm>
          <a:prstGeom prst="rect">
            <a:avLst/>
          </a:prstGeom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3CBB7EB3-DB6B-4015-90B9-1762171240E2}"/>
              </a:ext>
            </a:extLst>
          </p:cNvPr>
          <p:cNvSpPr/>
          <p:nvPr/>
        </p:nvSpPr>
        <p:spPr>
          <a:xfrm>
            <a:off x="12158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18B3D73D-04D8-4CD7-98AC-CDE21A03B845}"/>
              </a:ext>
            </a:extLst>
          </p:cNvPr>
          <p:cNvSpPr/>
          <p:nvPr/>
        </p:nvSpPr>
        <p:spPr>
          <a:xfrm>
            <a:off x="28303" y="460754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32039" y="43803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0069" y="475738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9" y="-634973"/>
            <a:ext cx="457240" cy="5730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6773" y="149398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18384" y="2496013"/>
            <a:ext cx="312609" cy="281666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3886306" y="2326208"/>
            <a:ext cx="74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28800" y="2338194"/>
            <a:ext cx="83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вишвають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вишивальниці за 1 день.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247443" y="2360568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527504" y="2498596"/>
            <a:ext cx="421206" cy="27650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678547" y="3181121"/>
            <a:ext cx="312609" cy="281666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246437" y="3061664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53397" y="3777921"/>
            <a:ext cx="815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4 дні вишивальниці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вишиють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серветок.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25202" y="1612220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67985" y="2328618"/>
            <a:ext cx="455016" cy="56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6311" y="229820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928073" y="2326208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18803" y="3016851"/>
            <a:ext cx="455016" cy="5676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2076614" y="2985970"/>
            <a:ext cx="685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83433" y="3045103"/>
            <a:ext cx="455016" cy="567661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2952666" y="2950546"/>
            <a:ext cx="322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009361" y="3033558"/>
            <a:ext cx="455016" cy="56766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7117" y="1614344"/>
            <a:ext cx="457240" cy="57307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11256" y="1607771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38004" y="2360420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502875" y="3012971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331860" y="3033559"/>
            <a:ext cx="455016" cy="567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8" y="4581121"/>
            <a:ext cx="6121661" cy="21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3" grpId="0"/>
      <p:bldP spid="65" grpId="0"/>
      <p:bldP spid="10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Розв’яжи задачу, скориставшись схемою.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3564" y="1928749"/>
            <a:ext cx="5096492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F3242"/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Тесляр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1 год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виготовляє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дерев’яні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ложки, 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його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учень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1 ложку.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ложок</a:t>
            </a:r>
          </a:p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вони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виготовлять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3 год,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якщо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працюватимуть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разом?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3" y="1928749"/>
            <a:ext cx="2301785" cy="2513664"/>
          </a:xfrm>
          <a:prstGeom prst="rect">
            <a:avLst/>
          </a:prstGeom>
        </p:spPr>
      </p:pic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9" y="1580406"/>
            <a:ext cx="4223628" cy="3914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057" y="454048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84657" y="454048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47828" y="332854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08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514219"/>
            <a:ext cx="8732066" cy="5275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язання.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450" y="12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7336" y="3051870"/>
            <a:ext cx="14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8800" y="1265270"/>
            <a:ext cx="10279312" cy="5483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68" y="1236384"/>
            <a:ext cx="2745998" cy="13813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94" y="3438836"/>
            <a:ext cx="2987299" cy="1170533"/>
          </a:xfrm>
          <a:prstGeom prst="rect">
            <a:avLst/>
          </a:prstGeom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3CBB7EB3-DB6B-4015-90B9-1762171240E2}"/>
              </a:ext>
            </a:extLst>
          </p:cNvPr>
          <p:cNvSpPr/>
          <p:nvPr/>
        </p:nvSpPr>
        <p:spPr>
          <a:xfrm>
            <a:off x="12158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18B3D73D-04D8-4CD7-98AC-CDE21A03B845}"/>
              </a:ext>
            </a:extLst>
          </p:cNvPr>
          <p:cNvSpPr/>
          <p:nvPr/>
        </p:nvSpPr>
        <p:spPr>
          <a:xfrm>
            <a:off x="28303" y="460754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32039" y="43803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0069" y="475738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9" y="-634973"/>
            <a:ext cx="457240" cy="5730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6773" y="149398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18384" y="2496013"/>
            <a:ext cx="312609" cy="281666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3886306" y="2326208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(л.)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70840" y="2339102"/>
            <a:ext cx="836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виготовлять тесляр і учень за 1 годину.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231402" y="2316401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527504" y="2498596"/>
            <a:ext cx="421206" cy="27650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62856" y="3163988"/>
            <a:ext cx="312609" cy="281666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246437" y="3061664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(л.)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53397" y="3777921"/>
            <a:ext cx="815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ложок виготовлять тесля і учень за 3 години.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25202" y="1612220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67985" y="2328618"/>
            <a:ext cx="455016" cy="56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6311" y="229820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18803" y="3016851"/>
            <a:ext cx="455016" cy="5676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2076614" y="2985970"/>
            <a:ext cx="685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173729" y="3061664"/>
            <a:ext cx="455016" cy="56766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7117" y="1614344"/>
            <a:ext cx="457240" cy="573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8" y="4581121"/>
            <a:ext cx="6121661" cy="21628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776615" y="1651597"/>
            <a:ext cx="420821" cy="53459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85430" y="2315322"/>
            <a:ext cx="455016" cy="5676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623799" y="2328618"/>
            <a:ext cx="455016" cy="56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2993" y="2984098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·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48710" y="3061664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8562" y="3051251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69847" y="3051251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3" grpId="0"/>
      <p:bldP spid="65" grpId="0"/>
      <p:bldP spid="10" grpId="0"/>
      <p:bldP spid="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41" y="5011470"/>
            <a:ext cx="521787" cy="5660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47" y="4142422"/>
            <a:ext cx="521787" cy="50906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28" y="5039970"/>
            <a:ext cx="521787" cy="5090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18" y="3265444"/>
            <a:ext cx="521787" cy="509060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Порівняй.</a:t>
            </a: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434986" y="1114322"/>
            <a:ext cx="197759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000" dirty="0"/>
              <a:t>5 грн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408 см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300 см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708 коп.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701 см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1715" y="1136425"/>
            <a:ext cx="197759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000" dirty="0"/>
              <a:t>500 коп.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5 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30 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7 грн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7 см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3016" y="1035128"/>
            <a:ext cx="16417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000" dirty="0"/>
              <a:t>120 см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9 грн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12 мм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4 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1 доба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81" y="1397293"/>
            <a:ext cx="521787" cy="5090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01" y="2378789"/>
            <a:ext cx="521787" cy="5090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45" y="2186550"/>
            <a:ext cx="521787" cy="5090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408" y="4064175"/>
            <a:ext cx="521787" cy="5090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97506" y="994737"/>
            <a:ext cx="197759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000" dirty="0"/>
              <a:t>12 см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999 коп.</a:t>
            </a:r>
          </a:p>
          <a:p>
            <a:pPr>
              <a:lnSpc>
                <a:spcPct val="150000"/>
              </a:lnSpc>
            </a:pPr>
            <a:r>
              <a:rPr lang="uk-UA" sz="4000" dirty="0"/>
              <a:t>1 </a:t>
            </a:r>
            <a:r>
              <a:rPr lang="uk-UA" sz="4000" dirty="0" err="1"/>
              <a:t>дм</a:t>
            </a:r>
            <a:endParaRPr lang="uk-UA" sz="4000" dirty="0"/>
          </a:p>
          <a:p>
            <a:pPr>
              <a:lnSpc>
                <a:spcPct val="150000"/>
              </a:lnSpc>
            </a:pPr>
            <a:r>
              <a:rPr lang="uk-UA" sz="4000" dirty="0"/>
              <a:t>40 </a:t>
            </a:r>
            <a:r>
              <a:rPr lang="uk-UA" sz="4000" dirty="0" err="1"/>
              <a:t>дм</a:t>
            </a:r>
            <a:endParaRPr lang="uk-UA" sz="4000" dirty="0"/>
          </a:p>
          <a:p>
            <a:pPr>
              <a:lnSpc>
                <a:spcPct val="150000"/>
              </a:lnSpc>
            </a:pPr>
            <a:r>
              <a:rPr lang="uk-UA" sz="4000" dirty="0"/>
              <a:t>36 год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65" y="3146216"/>
            <a:ext cx="521787" cy="5090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23" y="1392427"/>
            <a:ext cx="521787" cy="509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10" y="5776461"/>
            <a:ext cx="1581543" cy="9275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16" y="5232732"/>
            <a:ext cx="1051436" cy="14388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93" y="5727328"/>
            <a:ext cx="1670923" cy="9826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986408" y="2904009"/>
            <a:ext cx="52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˂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8993028" y="478038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dirty="0">
                <a:solidFill>
                  <a:prstClr val="black"/>
                </a:solidFill>
              </a:rPr>
              <a:t>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3786" y="477106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/>
              <a:t>˃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9060338" y="116490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dirty="0">
                <a:solidFill>
                  <a:prstClr val="black"/>
                </a:solidFill>
              </a:rPr>
              <a:t>˃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328281" y="3926972"/>
            <a:ext cx="531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5400" dirty="0">
                <a:solidFill>
                  <a:prstClr val="black"/>
                </a:solidFill>
              </a:rPr>
              <a:t>˃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236202" y="2113357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dirty="0">
                <a:solidFill>
                  <a:prstClr val="black"/>
                </a:solidFill>
              </a:rPr>
              <a:t>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12708" y="302186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/>
              <a:t>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07220" y="197915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/>
              <a:t>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6587" y="11998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/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44123" y="387957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64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6" grpId="0"/>
      <p:bldP spid="8" grpId="0"/>
      <p:bldP spid="40" grpId="0"/>
      <p:bldP spid="41" grpId="0"/>
      <p:bldP spid="19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5965" y="2255042"/>
            <a:ext cx="33265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uk-UA" sz="66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+ 80 </a:t>
            </a:r>
            <a:endParaRPr lang="ru-RU" sz="6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753" y="4804622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05680" y="4994218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980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860519" y="2387950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800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5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4861" y="2216671"/>
            <a:ext cx="4538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uk-UA" sz="72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+90 + 3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753" y="4804622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97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767893" y="2222811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873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918953" y="4947859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593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73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7165" y="2216671"/>
            <a:ext cx="29338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uk-UA" sz="72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+ 5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30890" y="2420488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687272" y="4859842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87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406010" y="4962153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110290" y="2271891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7165" y="2216671"/>
            <a:ext cx="29338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72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+ 40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72" b="100000" l="0" r="48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99" r="50278"/>
          <a:stretch/>
        </p:blipFill>
        <p:spPr bwMode="auto">
          <a:xfrm rot="7580408">
            <a:off x="580982" y="1740422"/>
            <a:ext cx="3509062" cy="32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2083" l="27926" r="52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47531" b="57495"/>
          <a:stretch/>
        </p:blipFill>
        <p:spPr bwMode="auto">
          <a:xfrm rot="15191049">
            <a:off x="3141889" y="3895776"/>
            <a:ext cx="2018324" cy="3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455264">
            <a:off x="7070815" y="4039130"/>
            <a:ext cx="24037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31192" y="4873850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407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3394" y="4915088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04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4967" y="2334306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4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4"/>
          <p:cNvSpPr/>
          <p:nvPr/>
        </p:nvSpPr>
        <p:spPr>
          <a:xfrm>
            <a:off x="3426964" y="413012"/>
            <a:ext cx="8442254" cy="5817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Полічи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98393" y="2124586"/>
            <a:ext cx="117544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20</a:t>
            </a:r>
          </a:p>
        </p:txBody>
      </p:sp>
      <p:sp>
        <p:nvSpPr>
          <p:cNvPr id="22" name="Скругленный прямоугольник 18"/>
          <p:cNvSpPr/>
          <p:nvPr/>
        </p:nvSpPr>
        <p:spPr>
          <a:xfrm>
            <a:off x="6351925" y="2123945"/>
            <a:ext cx="1060852" cy="894958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60</a:t>
            </a:r>
          </a:p>
        </p:txBody>
      </p:sp>
      <p:sp>
        <p:nvSpPr>
          <p:cNvPr id="25" name="Скругленный прямоугольник 18"/>
          <p:cNvSpPr/>
          <p:nvPr/>
        </p:nvSpPr>
        <p:spPr>
          <a:xfrm>
            <a:off x="2745018" y="2080269"/>
            <a:ext cx="1156689" cy="888109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30</a:t>
            </a:r>
          </a:p>
        </p:txBody>
      </p:sp>
      <p:sp>
        <p:nvSpPr>
          <p:cNvPr id="26" name="Скругленный прямоугольник 18"/>
          <p:cNvSpPr/>
          <p:nvPr/>
        </p:nvSpPr>
        <p:spPr>
          <a:xfrm>
            <a:off x="7496638" y="2123945"/>
            <a:ext cx="1067343" cy="859206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70</a:t>
            </a:r>
          </a:p>
        </p:txBody>
      </p:sp>
      <p:sp>
        <p:nvSpPr>
          <p:cNvPr id="27" name="Скругленный прямоугольник 18"/>
          <p:cNvSpPr/>
          <p:nvPr/>
        </p:nvSpPr>
        <p:spPr>
          <a:xfrm>
            <a:off x="274864" y="2109814"/>
            <a:ext cx="1138791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10</a:t>
            </a:r>
          </a:p>
        </p:txBody>
      </p:sp>
      <p:sp>
        <p:nvSpPr>
          <p:cNvPr id="29" name="Скругленный прямоугольник 18"/>
          <p:cNvSpPr/>
          <p:nvPr/>
        </p:nvSpPr>
        <p:spPr>
          <a:xfrm>
            <a:off x="3985568" y="2099869"/>
            <a:ext cx="1110065" cy="907997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40</a:t>
            </a:r>
          </a:p>
        </p:txBody>
      </p:sp>
      <p:sp>
        <p:nvSpPr>
          <p:cNvPr id="30" name="Скругленный прямоугольник 18"/>
          <p:cNvSpPr/>
          <p:nvPr/>
        </p:nvSpPr>
        <p:spPr>
          <a:xfrm>
            <a:off x="5179494" y="2123945"/>
            <a:ext cx="1088570" cy="883922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50</a:t>
            </a:r>
          </a:p>
        </p:txBody>
      </p:sp>
      <p:sp>
        <p:nvSpPr>
          <p:cNvPr id="31" name="Скругленный прямоугольник 18"/>
          <p:cNvSpPr/>
          <p:nvPr/>
        </p:nvSpPr>
        <p:spPr>
          <a:xfrm>
            <a:off x="8641352" y="2123944"/>
            <a:ext cx="1151204" cy="859206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80</a:t>
            </a:r>
          </a:p>
        </p:txBody>
      </p:sp>
      <p:sp>
        <p:nvSpPr>
          <p:cNvPr id="32" name="Скругленный прямоугольник 18"/>
          <p:cNvSpPr/>
          <p:nvPr/>
        </p:nvSpPr>
        <p:spPr>
          <a:xfrm>
            <a:off x="9869927" y="2123944"/>
            <a:ext cx="1060852" cy="859206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</a:t>
            </a:r>
          </a:p>
        </p:txBody>
      </p:sp>
      <p:sp>
        <p:nvSpPr>
          <p:cNvPr id="23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466581" y="1137535"/>
            <a:ext cx="7892304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Лічи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десятками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від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10 до 100;</a:t>
            </a:r>
            <a:endParaRPr lang="uk-UA" sz="40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Скругленный прямоугольник 18"/>
          <p:cNvSpPr/>
          <p:nvPr/>
        </p:nvSpPr>
        <p:spPr>
          <a:xfrm>
            <a:off x="11008150" y="2085477"/>
            <a:ext cx="1064561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100</a:t>
            </a:r>
          </a:p>
        </p:txBody>
      </p:sp>
      <p:sp>
        <p:nvSpPr>
          <p:cNvPr id="2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543840" y="3161701"/>
            <a:ext cx="7892304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Лічи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сотнями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від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100 до 1000.</a:t>
            </a:r>
            <a:endParaRPr lang="uk-UA" sz="40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Скругленный прямоугольник 18"/>
          <p:cNvSpPr/>
          <p:nvPr/>
        </p:nvSpPr>
        <p:spPr>
          <a:xfrm>
            <a:off x="1389401" y="4613054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100</a:t>
            </a:r>
          </a:p>
        </p:txBody>
      </p:sp>
      <p:sp>
        <p:nvSpPr>
          <p:cNvPr id="34" name="Скругленный прямоугольник 18"/>
          <p:cNvSpPr/>
          <p:nvPr/>
        </p:nvSpPr>
        <p:spPr>
          <a:xfrm>
            <a:off x="3370331" y="4593477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200</a:t>
            </a:r>
          </a:p>
        </p:txBody>
      </p:sp>
      <p:sp>
        <p:nvSpPr>
          <p:cNvPr id="35" name="Скругленный прямоугольник 18"/>
          <p:cNvSpPr/>
          <p:nvPr/>
        </p:nvSpPr>
        <p:spPr>
          <a:xfrm>
            <a:off x="5381607" y="4626773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300</a:t>
            </a:r>
          </a:p>
        </p:txBody>
      </p:sp>
      <p:sp>
        <p:nvSpPr>
          <p:cNvPr id="36" name="Скругленный прямоугольник 18"/>
          <p:cNvSpPr/>
          <p:nvPr/>
        </p:nvSpPr>
        <p:spPr>
          <a:xfrm>
            <a:off x="7392178" y="4574885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400</a:t>
            </a:r>
          </a:p>
        </p:txBody>
      </p:sp>
      <p:sp>
        <p:nvSpPr>
          <p:cNvPr id="37" name="Скругленный прямоугольник 18"/>
          <p:cNvSpPr/>
          <p:nvPr/>
        </p:nvSpPr>
        <p:spPr>
          <a:xfrm>
            <a:off x="9456434" y="4545061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500</a:t>
            </a:r>
          </a:p>
        </p:txBody>
      </p:sp>
      <p:sp>
        <p:nvSpPr>
          <p:cNvPr id="38" name="Скругленный прямоугольник 18"/>
          <p:cNvSpPr/>
          <p:nvPr/>
        </p:nvSpPr>
        <p:spPr>
          <a:xfrm>
            <a:off x="2238995" y="5828746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600</a:t>
            </a:r>
          </a:p>
        </p:txBody>
      </p:sp>
      <p:sp>
        <p:nvSpPr>
          <p:cNvPr id="39" name="Скругленный прямоугольник 18"/>
          <p:cNvSpPr/>
          <p:nvPr/>
        </p:nvSpPr>
        <p:spPr>
          <a:xfrm>
            <a:off x="4308003" y="5841611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700</a:t>
            </a:r>
          </a:p>
        </p:txBody>
      </p:sp>
      <p:sp>
        <p:nvSpPr>
          <p:cNvPr id="40" name="Скругленный прямоугольник 18"/>
          <p:cNvSpPr/>
          <p:nvPr/>
        </p:nvSpPr>
        <p:spPr>
          <a:xfrm>
            <a:off x="6351925" y="5843982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800</a:t>
            </a:r>
          </a:p>
        </p:txBody>
      </p:sp>
      <p:sp>
        <p:nvSpPr>
          <p:cNvPr id="41" name="Скругленный прямоугольник 18"/>
          <p:cNvSpPr/>
          <p:nvPr/>
        </p:nvSpPr>
        <p:spPr>
          <a:xfrm>
            <a:off x="8395847" y="5819989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900</a:t>
            </a:r>
          </a:p>
        </p:txBody>
      </p:sp>
      <p:sp>
        <p:nvSpPr>
          <p:cNvPr id="42" name="Скругленный прямоугольник 18"/>
          <p:cNvSpPr/>
          <p:nvPr/>
        </p:nvSpPr>
        <p:spPr>
          <a:xfrm>
            <a:off x="10284280" y="5732182"/>
            <a:ext cx="1584938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724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3" grpId="0" animBg="1"/>
      <p:bldP spid="24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66061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Прочитай масу кожної тварини. Дай відповіді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на запитання.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2547895" y="529811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600кг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96" y="1591965"/>
            <a:ext cx="5873617" cy="3442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7" y="2427651"/>
            <a:ext cx="3120832" cy="2340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18" y="1785355"/>
            <a:ext cx="4474382" cy="2982921"/>
          </a:xfrm>
          <a:prstGeom prst="rect">
            <a:avLst/>
          </a:prstGeom>
        </p:spPr>
      </p:pic>
      <p:sp>
        <p:nvSpPr>
          <p:cNvPr id="18" name="Скругленный прямоугольник 18"/>
          <p:cNvSpPr/>
          <p:nvPr/>
        </p:nvSpPr>
        <p:spPr>
          <a:xfrm>
            <a:off x="6295997" y="5298112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200кг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70568" y="531697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400кг</a:t>
            </a:r>
          </a:p>
        </p:txBody>
      </p:sp>
    </p:spTree>
    <p:extLst>
      <p:ext uri="{BB962C8B-B14F-4D97-AF65-F5344CB8AC3E}">
        <p14:creationId xmlns:p14="http://schemas.microsoft.com/office/powerpoint/2010/main" val="20273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66061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Прочитай масу кожної тварини. Дай відповіді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на запитання.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2547895" y="529811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600кг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179361"/>
            <a:ext cx="5446939" cy="3192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9" y="2976346"/>
            <a:ext cx="3120832" cy="2340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18" y="2389184"/>
            <a:ext cx="4474382" cy="2982921"/>
          </a:xfrm>
          <a:prstGeom prst="rect">
            <a:avLst/>
          </a:prstGeom>
        </p:spPr>
      </p:pic>
      <p:sp>
        <p:nvSpPr>
          <p:cNvPr id="18" name="Скругленный прямоугольник 18"/>
          <p:cNvSpPr/>
          <p:nvPr/>
        </p:nvSpPr>
        <p:spPr>
          <a:xfrm>
            <a:off x="6295997" y="5298112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200кг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70568" y="531697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400кг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656114" y="1338686"/>
            <a:ext cx="899885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На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кілограмів</a:t>
            </a:r>
            <a:r>
              <a:rPr lang="ru-RU" sz="3200" b="1" dirty="0"/>
              <a:t> </a:t>
            </a:r>
            <a:r>
              <a:rPr lang="ru-RU" sz="3200" b="1" dirty="0" err="1"/>
              <a:t>поні</a:t>
            </a:r>
            <a:r>
              <a:rPr lang="ru-RU" sz="3200" b="1" dirty="0"/>
              <a:t> легший, </a:t>
            </a:r>
            <a:r>
              <a:rPr lang="ru-RU" sz="3200" b="1" dirty="0" err="1"/>
              <a:t>ніж</a:t>
            </a:r>
            <a:r>
              <a:rPr lang="ru-RU" sz="3200" b="1" dirty="0"/>
              <a:t> </a:t>
            </a:r>
            <a:r>
              <a:rPr lang="ru-RU" sz="3200" b="1" dirty="0" err="1"/>
              <a:t>кінь</a:t>
            </a:r>
            <a:r>
              <a:rPr lang="ru-RU" sz="3200" b="1" dirty="0"/>
              <a:t>?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174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66061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Прочитай </a:t>
            </a:r>
            <a:r>
              <a:rPr lang="ru-RU" sz="2000" b="1" dirty="0" err="1">
                <a:solidFill>
                  <a:schemeClr val="bg1"/>
                </a:solidFill>
              </a:rPr>
              <a:t>масу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тварини</a:t>
            </a:r>
            <a:r>
              <a:rPr lang="ru-RU" sz="2000" b="1" dirty="0">
                <a:solidFill>
                  <a:schemeClr val="bg1"/>
                </a:solidFill>
              </a:rPr>
              <a:t>. Дай </a:t>
            </a:r>
            <a:r>
              <a:rPr lang="ru-RU" sz="2000" b="1" dirty="0" err="1">
                <a:solidFill>
                  <a:schemeClr val="bg1"/>
                </a:solidFill>
              </a:rPr>
              <a:t>відповіді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</a:rPr>
              <a:t>запитання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585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2547895" y="529811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600кг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179361"/>
            <a:ext cx="5446939" cy="3192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9" y="2976346"/>
            <a:ext cx="3120832" cy="2340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18" y="2389184"/>
            <a:ext cx="4474382" cy="2982921"/>
          </a:xfrm>
          <a:prstGeom prst="rect">
            <a:avLst/>
          </a:prstGeom>
        </p:spPr>
      </p:pic>
      <p:sp>
        <p:nvSpPr>
          <p:cNvPr id="18" name="Скругленный прямоугольник 18"/>
          <p:cNvSpPr/>
          <p:nvPr/>
        </p:nvSpPr>
        <p:spPr>
          <a:xfrm>
            <a:off x="6295997" y="5298112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200кг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70568" y="5316971"/>
            <a:ext cx="1636061" cy="97278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400кг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656114" y="1338686"/>
            <a:ext cx="899885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/>
              <a:t>На скільки кілограмів кінь важчий, ніж зебра?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6692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16804</TotalTime>
  <Words>524</Words>
  <Application>Microsoft Office PowerPoint</Application>
  <PresentationFormat>Широкоэкранный</PresentationFormat>
  <Paragraphs>236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1130</cp:revision>
  <dcterms:created xsi:type="dcterms:W3CDTF">2018-01-05T16:38:53Z</dcterms:created>
  <dcterms:modified xsi:type="dcterms:W3CDTF">2022-12-12T21:39:59Z</dcterms:modified>
</cp:coreProperties>
</file>