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4v" ContentType="video/mp4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90" r:id="rId3"/>
    <p:sldId id="1526" r:id="rId4"/>
    <p:sldId id="1529" r:id="rId5"/>
    <p:sldId id="1530" r:id="rId6"/>
    <p:sldId id="275" r:id="rId7"/>
    <p:sldId id="1527" r:id="rId8"/>
    <p:sldId id="1528" r:id="rId9"/>
    <p:sldId id="1531" r:id="rId10"/>
    <p:sldId id="1538" r:id="rId11"/>
    <p:sldId id="1534" r:id="rId12"/>
    <p:sldId id="1535" r:id="rId13"/>
    <p:sldId id="153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ь Цупа" initials="ВЦ" lastIdx="3" clrIdx="0">
    <p:extLst>
      <p:ext uri="{19B8F6BF-5375-455C-9EA6-DF929625EA0E}">
        <p15:presenceInfo xmlns:p15="http://schemas.microsoft.com/office/powerpoint/2012/main" userId="c59f40493c0fa5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242"/>
    <a:srgbClr val="FF6565"/>
    <a:srgbClr val="3A666C"/>
    <a:srgbClr val="ACDFE3"/>
    <a:srgbClr val="FFFE66"/>
    <a:srgbClr val="FF3737"/>
    <a:srgbClr val="370401"/>
    <a:srgbClr val="AB4A15"/>
    <a:srgbClr val="FFFF00"/>
    <a:srgbClr val="169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2" autoAdjust="0"/>
    <p:restoredTop sz="94660"/>
  </p:normalViewPr>
  <p:slideViewPr>
    <p:cSldViewPr snapToGrid="0">
      <p:cViewPr varScale="1">
        <p:scale>
          <a:sx n="46" d="100"/>
          <a:sy n="46" d="100"/>
        </p:scale>
        <p:origin x="7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13.12.2022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13.12.2022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4v"/><Relationship Id="rId1" Type="http://schemas.microsoft.com/office/2007/relationships/media" Target="../media/media5.m4v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№17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6833" y="4042516"/>
            <a:ext cx="87343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Мандрівка</a:t>
            </a:r>
            <a:r>
              <a:rPr lang="ru-RU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 у </a:t>
            </a:r>
            <a:r>
              <a:rPr lang="ru-RU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світ</a:t>
            </a:r>
            <a:r>
              <a:rPr lang="ru-RU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 фантастики.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Роботи-музиканти. Динаміка. Перегляд, пісня робота СЕ-Е («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Oh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Oh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Oh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Watch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 CE-E 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go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»); M. Римський-Корсаков «Політ джмеля» (у виконанні дівчинки-піаністки Чен 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Анке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 і робота 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Тео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Троніко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). Виконання: Д. </a:t>
            </a:r>
            <a:r>
              <a:rPr lang="uk-UA" sz="2800" b="1" dirty="0" err="1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Пташинська</a:t>
            </a:r>
            <a:r>
              <a:rPr lang="uk-UA" sz="2800" b="1" dirty="0">
                <a:solidFill>
                  <a:srgbClr val="2F3242"/>
                </a:solidFill>
                <a:effectLst/>
                <a:ea typeface="Calibri" panose="020F0502020204030204" pitchFamily="34" charset="0"/>
              </a:rPr>
              <a:t> «Планета дитинства» </a:t>
            </a:r>
            <a:endParaRPr lang="ru-RU" sz="400000" b="1" dirty="0">
              <a:solidFill>
                <a:srgbClr val="2F324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106" y="285916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Музичне мистецтво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64CE15-E070-462D-A3C7-BD96A9900D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" t="7019" r="11392" b="17484"/>
          <a:stretch/>
        </p:blipFill>
        <p:spPr>
          <a:xfrm>
            <a:off x="6409188" y="137829"/>
            <a:ext cx="5462009" cy="3896714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Рободенс</a:t>
            </a:r>
            <a:r>
              <a:rPr lang="ru-RU" sz="2000" b="1" dirty="0">
                <a:solidFill>
                  <a:schemeClr val="bg1"/>
                </a:solidFill>
              </a:rPr>
              <a:t> =)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66B2DC-8FA6-4CF1-990B-F0D9DA44E8C1}"/>
              </a:ext>
            </a:extLst>
          </p:cNvPr>
          <p:cNvSpPr txBox="1"/>
          <p:nvPr/>
        </p:nvSpPr>
        <p:spPr>
          <a:xfrm>
            <a:off x="3041583" y="6360338"/>
            <a:ext cx="91483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2F3242"/>
                </a:solidFill>
              </a:rPr>
              <a:t>Взято з каналу «</a:t>
            </a:r>
            <a:r>
              <a:rPr lang="en-US" sz="1600" b="1" dirty="0">
                <a:solidFill>
                  <a:srgbClr val="2F3242"/>
                </a:solidFill>
              </a:rPr>
              <a:t>Creative Teacher</a:t>
            </a:r>
            <a:r>
              <a:rPr lang="uk-UA" sz="1600" b="1" dirty="0">
                <a:solidFill>
                  <a:srgbClr val="2F3242"/>
                </a:solidFill>
              </a:rPr>
              <a:t>» - https://www.youtube.com/channel/UCUWpvLEcrLrkA69qf5IDHIg</a:t>
            </a:r>
          </a:p>
        </p:txBody>
      </p:sp>
      <p:pic>
        <p:nvPicPr>
          <p:cNvPr id="2" name="Фізкультхвилинка №017">
            <a:hlinkClick r:id="" action="ppaction://media"/>
            <a:extLst>
              <a:ext uri="{FF2B5EF4-FFF2-40B4-BE49-F238E27FC236}">
                <a16:creationId xmlns:a16="http://schemas.microsoft.com/office/drawing/2014/main" id="{573A3F14-A67C-4BFC-8962-B8E38B12C0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74149" y="1349427"/>
            <a:ext cx="8732066" cy="4911787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A7DB8B8-1AF4-4E16-BB69-B18FA85CD5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1992" y="1349427"/>
            <a:ext cx="5241528" cy="498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Ознайомлення з піснею Діани </a:t>
            </a:r>
            <a:r>
              <a:rPr lang="uk-UA" sz="2000" b="1" dirty="0" err="1">
                <a:solidFill>
                  <a:schemeClr val="bg1"/>
                </a:solidFill>
              </a:rPr>
              <a:t>Пташинської</a:t>
            </a:r>
            <a:r>
              <a:rPr lang="uk-UA" sz="2000" b="1" dirty="0">
                <a:solidFill>
                  <a:schemeClr val="bg1"/>
                </a:solidFill>
              </a:rPr>
              <a:t> «Планета дитинства»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BB3A34-432A-4838-B970-7053907C6A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4" b="24352"/>
          <a:stretch/>
        </p:blipFill>
        <p:spPr>
          <a:xfrm>
            <a:off x="2973775" y="1241659"/>
            <a:ext cx="8978569" cy="5411513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laneta-dytynstva-plyus.mp3.orig">
            <a:hlinkClick r:id="" action="ppaction://media"/>
            <a:extLst>
              <a:ext uri="{FF2B5EF4-FFF2-40B4-BE49-F238E27FC236}">
                <a16:creationId xmlns:a16="http://schemas.microsoft.com/office/drawing/2014/main" id="{F960D293-AD3E-4897-A129-B7D01CBBCC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9656" y="3984859"/>
            <a:ext cx="2540268" cy="254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3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Ознайомлення з текстом пісні Діани </a:t>
            </a:r>
            <a:r>
              <a:rPr lang="uk-UA" sz="2000" b="1" dirty="0" err="1">
                <a:solidFill>
                  <a:schemeClr val="bg1"/>
                </a:solidFill>
              </a:rPr>
              <a:t>Пташинської</a:t>
            </a:r>
            <a:r>
              <a:rPr lang="uk-UA" sz="2000" b="1" dirty="0">
                <a:solidFill>
                  <a:schemeClr val="bg1"/>
                </a:solidFill>
              </a:rPr>
              <a:t> «Планета дитинства»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C4A124-5CE4-441D-93DD-D481AF193C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55" b="24352"/>
          <a:stretch/>
        </p:blipFill>
        <p:spPr>
          <a:xfrm>
            <a:off x="225706" y="1309224"/>
            <a:ext cx="11740588" cy="5389668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442630-9665-48A7-80C5-9A2EEE6BE885}"/>
              </a:ext>
            </a:extLst>
          </p:cNvPr>
          <p:cNvSpPr txBox="1"/>
          <p:nvPr/>
        </p:nvSpPr>
        <p:spPr>
          <a:xfrm>
            <a:off x="6468177" y="1583595"/>
            <a:ext cx="5226279" cy="11918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 i="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uk-UA" altLang="uk-UA" sz="1600" dirty="0"/>
              <a:t>У космосі, де зорі і комети, </a:t>
            </a:r>
          </a:p>
          <a:p>
            <a:r>
              <a:rPr lang="uk-UA" altLang="uk-UA" sz="1600" dirty="0"/>
              <a:t>Де різнобарвні сяючі світи ,</a:t>
            </a:r>
          </a:p>
          <a:p>
            <a:r>
              <a:rPr lang="uk-UA" altLang="uk-UA" sz="1600" dirty="0"/>
              <a:t>Є невеличка сонячна планета, </a:t>
            </a:r>
          </a:p>
          <a:p>
            <a:r>
              <a:rPr lang="uk-UA" altLang="uk-UA" sz="1600" dirty="0"/>
              <a:t>Ми звідси родом всі: і я, і ти.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8FE972-F659-4725-B9BB-C05CED2E3F21}"/>
              </a:ext>
            </a:extLst>
          </p:cNvPr>
          <p:cNvSpPr txBox="1"/>
          <p:nvPr/>
        </p:nvSpPr>
        <p:spPr>
          <a:xfrm>
            <a:off x="6468177" y="2775411"/>
            <a:ext cx="5226279" cy="11918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 i="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uk-UA" altLang="uk-UA" sz="1600" dirty="0">
                <a:solidFill>
                  <a:schemeClr val="bg1"/>
                </a:solidFill>
              </a:rPr>
              <a:t>Планета дитинства, планета дитинства </a:t>
            </a:r>
          </a:p>
          <a:p>
            <a:r>
              <a:rPr lang="uk-UA" altLang="uk-UA" sz="1600" dirty="0">
                <a:solidFill>
                  <a:schemeClr val="bg1"/>
                </a:solidFill>
              </a:rPr>
              <a:t>Початок мандрівки в незвідану даль </a:t>
            </a:r>
          </a:p>
          <a:p>
            <a:r>
              <a:rPr lang="uk-UA" altLang="uk-UA" sz="1600" dirty="0">
                <a:solidFill>
                  <a:schemeClr val="bg1"/>
                </a:solidFill>
              </a:rPr>
              <a:t>Планета дитинства, весела й барвиста</a:t>
            </a:r>
          </a:p>
          <a:p>
            <a:r>
              <a:rPr lang="uk-UA" altLang="uk-UA" sz="1600" dirty="0">
                <a:solidFill>
                  <a:schemeClr val="bg1"/>
                </a:solidFill>
              </a:rPr>
              <a:t>Прощатися з нею нам трішечки жаль.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E4F508-50E4-463A-BF2C-3EBF37B41D13}"/>
              </a:ext>
            </a:extLst>
          </p:cNvPr>
          <p:cNvSpPr txBox="1"/>
          <p:nvPr/>
        </p:nvSpPr>
        <p:spPr>
          <a:xfrm>
            <a:off x="6468176" y="3967227"/>
            <a:ext cx="5226279" cy="11918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 i="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ru-RU" altLang="uk-UA" sz="1600" dirty="0"/>
              <a:t>Там </a:t>
            </a:r>
            <a:r>
              <a:rPr lang="ru-RU" altLang="uk-UA" sz="1600" dirty="0" err="1"/>
              <a:t>музика</a:t>
            </a:r>
            <a:r>
              <a:rPr lang="ru-RU" altLang="uk-UA" sz="1600" dirty="0"/>
              <a:t> і </a:t>
            </a:r>
            <a:r>
              <a:rPr lang="ru-RU" altLang="uk-UA" sz="1600" dirty="0" err="1"/>
              <a:t>сміх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завжди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лунають</a:t>
            </a:r>
            <a:endParaRPr lang="ru-RU" altLang="uk-UA" sz="1600" dirty="0"/>
          </a:p>
          <a:p>
            <a:r>
              <a:rPr lang="ru-RU" altLang="uk-UA" sz="1600" dirty="0"/>
              <a:t>І в </a:t>
            </a:r>
            <a:r>
              <a:rPr lang="ru-RU" altLang="uk-UA" sz="1600" dirty="0" err="1"/>
              <a:t>небі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веселкові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кольори</a:t>
            </a:r>
            <a:r>
              <a:rPr lang="ru-RU" altLang="uk-UA" sz="1600" dirty="0"/>
              <a:t>.</a:t>
            </a:r>
          </a:p>
          <a:p>
            <a:r>
              <a:rPr lang="ru-RU" altLang="uk-UA" sz="1600" dirty="0"/>
              <a:t>На жаль </a:t>
            </a:r>
            <a:r>
              <a:rPr lang="ru-RU" altLang="uk-UA" sz="1600" dirty="0" err="1"/>
              <a:t>туди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дорослих</a:t>
            </a:r>
            <a:r>
              <a:rPr lang="ru-RU" altLang="uk-UA" sz="1600" dirty="0"/>
              <a:t> не </a:t>
            </a:r>
            <a:r>
              <a:rPr lang="ru-RU" altLang="uk-UA" sz="1600" dirty="0" err="1"/>
              <a:t>пускають</a:t>
            </a:r>
            <a:r>
              <a:rPr lang="ru-RU" altLang="uk-UA" sz="1600" dirty="0"/>
              <a:t>,</a:t>
            </a:r>
          </a:p>
          <a:p>
            <a:r>
              <a:rPr lang="ru-RU" altLang="uk-UA" sz="1600" dirty="0" err="1"/>
              <a:t>Хоча</a:t>
            </a:r>
            <a:r>
              <a:rPr lang="ru-RU" altLang="uk-UA" sz="1600" dirty="0"/>
              <a:t> й </a:t>
            </a:r>
            <a:r>
              <a:rPr lang="ru-RU" altLang="uk-UA" sz="1600" dirty="0" err="1"/>
              <a:t>хотіли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жити</a:t>
            </a:r>
            <a:r>
              <a:rPr lang="ru-RU" altLang="uk-UA" sz="1600" dirty="0"/>
              <a:t> там вони.</a:t>
            </a:r>
            <a:endParaRPr lang="uk-UA" altLang="uk-UA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7E32CA-CA1B-4824-BD8F-10E7547E8B9D}"/>
              </a:ext>
            </a:extLst>
          </p:cNvPr>
          <p:cNvSpPr txBox="1"/>
          <p:nvPr/>
        </p:nvSpPr>
        <p:spPr>
          <a:xfrm>
            <a:off x="6468174" y="5384597"/>
            <a:ext cx="5226279" cy="11918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 i="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r>
              <a:rPr lang="ru-RU" altLang="uk-UA" sz="1600" dirty="0"/>
              <a:t>Там </a:t>
            </a:r>
            <a:r>
              <a:rPr lang="ru-RU" altLang="uk-UA" sz="1600" dirty="0" err="1"/>
              <a:t>роздають</a:t>
            </a:r>
            <a:r>
              <a:rPr lang="ru-RU" altLang="uk-UA" sz="1600" dirty="0"/>
              <a:t> </a:t>
            </a:r>
            <a:r>
              <a:rPr lang="ru-RU" altLang="uk-UA" sz="1600" dirty="0" err="1"/>
              <a:t>усім</a:t>
            </a:r>
            <a:r>
              <a:rPr lang="ru-RU" altLang="uk-UA" sz="1600" dirty="0"/>
              <a:t> солодку вату,</a:t>
            </a:r>
          </a:p>
          <a:p>
            <a:r>
              <a:rPr lang="ru-RU" altLang="uk-UA" sz="1600" dirty="0" err="1"/>
              <a:t>Морозиво</a:t>
            </a:r>
            <a:r>
              <a:rPr lang="ru-RU" altLang="uk-UA" sz="1600" dirty="0"/>
              <a:t> й </a:t>
            </a:r>
            <a:r>
              <a:rPr lang="ru-RU" altLang="uk-UA" sz="1600" dirty="0" err="1"/>
              <a:t>цукерки</a:t>
            </a:r>
            <a:r>
              <a:rPr lang="ru-RU" altLang="uk-UA" sz="1600" dirty="0"/>
              <a:t> </a:t>
            </a:r>
            <a:r>
              <a:rPr lang="ru-RU" altLang="uk-UA" sz="1600" dirty="0" err="1"/>
              <a:t>досхочу</a:t>
            </a:r>
            <a:r>
              <a:rPr lang="ru-RU" altLang="uk-UA" sz="1600" dirty="0"/>
              <a:t>.</a:t>
            </a:r>
          </a:p>
          <a:p>
            <a:r>
              <a:rPr lang="ru-RU" altLang="uk-UA" sz="1600" dirty="0"/>
              <a:t>Я </a:t>
            </a:r>
            <a:r>
              <a:rPr lang="ru-RU" altLang="uk-UA" sz="1600" dirty="0" err="1"/>
              <a:t>виросту</a:t>
            </a:r>
            <a:r>
              <a:rPr lang="ru-RU" altLang="uk-UA" sz="1600" dirty="0"/>
              <a:t> і стану космонавтом</a:t>
            </a:r>
          </a:p>
          <a:p>
            <a:r>
              <a:rPr lang="ru-RU" altLang="uk-UA" sz="1600" dirty="0"/>
              <a:t>І </a:t>
            </a:r>
            <a:r>
              <a:rPr lang="ru-RU" altLang="uk-UA" sz="1600" dirty="0" err="1"/>
              <a:t>знов</a:t>
            </a:r>
            <a:r>
              <a:rPr lang="ru-RU" altLang="uk-UA" sz="1600" dirty="0"/>
              <a:t> </a:t>
            </a:r>
            <a:r>
              <a:rPr lang="ru-RU" altLang="uk-UA" sz="1600" dirty="0" err="1"/>
              <a:t>туди</a:t>
            </a:r>
            <a:r>
              <a:rPr lang="ru-RU" altLang="uk-UA" sz="1600" dirty="0"/>
              <a:t> </a:t>
            </a:r>
            <a:r>
              <a:rPr lang="ru-RU" altLang="uk-UA" sz="1600" dirty="0" err="1"/>
              <a:t>хоч</a:t>
            </a:r>
            <a:r>
              <a:rPr lang="ru-RU" altLang="uk-UA" sz="1600" dirty="0"/>
              <a:t> в </a:t>
            </a:r>
            <a:r>
              <a:rPr lang="ru-RU" altLang="uk-UA" sz="1600" dirty="0" err="1"/>
              <a:t>гості</a:t>
            </a:r>
            <a:r>
              <a:rPr lang="ru-RU" altLang="uk-UA" sz="1600" dirty="0"/>
              <a:t> полечу.</a:t>
            </a:r>
            <a:endParaRPr lang="uk-UA" altLang="uk-UA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F0DF10-3A8B-4290-B709-90BCB877471F}"/>
              </a:ext>
            </a:extLst>
          </p:cNvPr>
          <p:cNvSpPr txBox="1"/>
          <p:nvPr/>
        </p:nvSpPr>
        <p:spPr>
          <a:xfrm>
            <a:off x="6468175" y="5167926"/>
            <a:ext cx="5226279" cy="22133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 i="0">
                <a:solidFill>
                  <a:schemeClr val="accent2">
                    <a:lumMod val="50000"/>
                  </a:schemeClr>
                </a:solidFill>
                <a:effectLst/>
              </a:defRPr>
            </a:lvl1pPr>
          </a:lstStyle>
          <a:p>
            <a:endParaRPr lang="uk-UA" altLang="uk-UA"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1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Виконання пісні Діани </a:t>
            </a:r>
            <a:r>
              <a:rPr lang="uk-UA" sz="2000" b="1" dirty="0" err="1">
                <a:solidFill>
                  <a:schemeClr val="bg1"/>
                </a:solidFill>
              </a:rPr>
              <a:t>Пташинської</a:t>
            </a:r>
            <a:r>
              <a:rPr lang="uk-UA" sz="2000" b="1" dirty="0">
                <a:solidFill>
                  <a:schemeClr val="bg1"/>
                </a:solidFill>
              </a:rPr>
              <a:t> «Планета дитинства»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07BD50-23B8-4734-ABAB-F3BEDC7E2F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1" b="10638"/>
          <a:stretch/>
        </p:blipFill>
        <p:spPr>
          <a:xfrm>
            <a:off x="164433" y="1552575"/>
            <a:ext cx="4374524" cy="5146317"/>
          </a:xfrm>
          <a:prstGeom prst="rect">
            <a:avLst/>
          </a:prstGeom>
        </p:spPr>
      </p:pic>
      <p:pic>
        <p:nvPicPr>
          <p:cNvPr id="7" name="Планета дитинства">
            <a:hlinkClick r:id="" action="ppaction://media"/>
            <a:extLst>
              <a:ext uri="{FF2B5EF4-FFF2-40B4-BE49-F238E27FC236}">
                <a16:creationId xmlns:a16="http://schemas.microsoft.com/office/drawing/2014/main" id="{A5BF4CC2-D713-44D8-8D67-8F569157DB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80969" y="1333500"/>
            <a:ext cx="7153856" cy="5365392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371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39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C48AD1-63DE-437B-9E07-6E36354792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44"/>
          <a:stretch/>
        </p:blipFill>
        <p:spPr>
          <a:xfrm>
            <a:off x="7419301" y="1168402"/>
            <a:ext cx="3163068" cy="29897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A8DD50-5809-40F6-8C89-926D52926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756" y="718751"/>
            <a:ext cx="5563868" cy="5474947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Вступне слово вчителя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5EB82C07-E1A6-4F3B-ABAF-AA0BA2044550}"/>
              </a:ext>
            </a:extLst>
          </p:cNvPr>
          <p:cNvSpPr/>
          <p:nvPr/>
        </p:nvSpPr>
        <p:spPr>
          <a:xfrm>
            <a:off x="320376" y="1761423"/>
            <a:ext cx="5563868" cy="46020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Усі діти – фантазери. Мабуть ви також полюбляєте фантазувати?</a:t>
            </a:r>
          </a:p>
        </p:txBody>
      </p:sp>
    </p:spTree>
    <p:extLst>
      <p:ext uri="{BB962C8B-B14F-4D97-AF65-F5344CB8AC3E}">
        <p14:creationId xmlns:p14="http://schemas.microsoft.com/office/powerpoint/2010/main" val="136890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Мед-Арт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40F563-6A08-4888-9847-E8D43B86E3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4" t="10526" r="20520" b="21123"/>
          <a:stretch/>
        </p:blipFill>
        <p:spPr>
          <a:xfrm>
            <a:off x="336883" y="1456402"/>
            <a:ext cx="4196615" cy="5021502"/>
          </a:xfrm>
          <a:prstGeom prst="rect">
            <a:avLst/>
          </a:prstGeom>
        </p:spPr>
      </p:pic>
      <p:sp>
        <p:nvSpPr>
          <p:cNvPr id="2" name="Бульбашка прямої мови: прямокутна з округленими кутами 1">
            <a:extLst>
              <a:ext uri="{FF2B5EF4-FFF2-40B4-BE49-F238E27FC236}">
                <a16:creationId xmlns:a16="http://schemas.microsoft.com/office/drawing/2014/main" id="{AF9B7E88-E3E4-4146-B122-7BAB9CF862D3}"/>
              </a:ext>
            </a:extLst>
          </p:cNvPr>
          <p:cNvSpPr/>
          <p:nvPr/>
        </p:nvSpPr>
        <p:spPr>
          <a:xfrm>
            <a:off x="4896614" y="1222409"/>
            <a:ext cx="6470822" cy="5141062"/>
          </a:xfrm>
          <a:prstGeom prst="wedgeRoundRectCallout">
            <a:avLst>
              <a:gd name="adj1" fmla="val -58537"/>
              <a:gd name="adj2" fmla="val -23370"/>
              <a:gd name="adj3" fmla="val 16667"/>
            </a:avLst>
          </a:prstGeom>
          <a:solidFill>
            <a:srgbClr val="ACDFE3"/>
          </a:solidFill>
          <a:ln>
            <a:solidFill>
              <a:srgbClr val="3A66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3A666C"/>
                </a:solidFill>
              </a:rPr>
              <a:t>Привіт! Мене звати Мед-Арт. Я прибув із фантастичної країни </a:t>
            </a:r>
            <a:r>
              <a:rPr lang="uk-UA" sz="3200" b="1" dirty="0" err="1">
                <a:solidFill>
                  <a:srgbClr val="3A666C"/>
                </a:solidFill>
              </a:rPr>
              <a:t>Уявляндії</a:t>
            </a:r>
            <a:r>
              <a:rPr lang="uk-UA" sz="3200" b="1" dirty="0">
                <a:solidFill>
                  <a:srgbClr val="3A666C"/>
                </a:solidFill>
              </a:rPr>
              <a:t>, де роботи уміють малювати, танцювати та грати на музичних інструментах.</a:t>
            </a:r>
          </a:p>
          <a:p>
            <a:pPr algn="ctr"/>
            <a:r>
              <a:rPr lang="uk-UA" sz="3200" b="1" dirty="0">
                <a:solidFill>
                  <a:srgbClr val="3A666C"/>
                </a:solidFill>
              </a:rPr>
              <a:t>Часто мене називають смарт  ґаджет. Бо я – розумний пристрій!</a:t>
            </a:r>
          </a:p>
        </p:txBody>
      </p:sp>
    </p:spTree>
    <p:extLst>
      <p:ext uri="{BB962C8B-B14F-4D97-AF65-F5344CB8AC3E}">
        <p14:creationId xmlns:p14="http://schemas.microsoft.com/office/powerpoint/2010/main" val="227113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Запам’ятай!</a:t>
            </a:r>
          </a:p>
        </p:txBody>
      </p:sp>
      <p:pic>
        <p:nvPicPr>
          <p:cNvPr id="1026" name="Picture 2" descr="Download Euclidean Vector Robot PNG Free Photo HQ PNG Image | FreePNGImg">
            <a:extLst>
              <a:ext uri="{FF2B5EF4-FFF2-40B4-BE49-F238E27FC236}">
                <a16:creationId xmlns:a16="http://schemas.microsoft.com/office/drawing/2014/main" id="{1375D4E9-B546-4E99-93E4-1492D1E51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163" y="1328286"/>
            <a:ext cx="5394031" cy="552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03F4DAC8-EAD6-40B4-9F18-616E5AF34BAF}"/>
              </a:ext>
            </a:extLst>
          </p:cNvPr>
          <p:cNvSpPr/>
          <p:nvPr/>
        </p:nvSpPr>
        <p:spPr>
          <a:xfrm>
            <a:off x="399946" y="1530418"/>
            <a:ext cx="6592217" cy="4964486"/>
          </a:xfrm>
          <a:prstGeom prst="roundRect">
            <a:avLst/>
          </a:prstGeom>
          <a:solidFill>
            <a:srgbClr val="FF6565"/>
          </a:solidFill>
          <a:ln w="38100">
            <a:solidFill>
              <a:srgbClr val="2F324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Ґаджет</a:t>
            </a:r>
            <a:r>
              <a:rPr lang="uk-U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технічна новинка у вигляді електронного пристрою. </a:t>
            </a:r>
          </a:p>
        </p:txBody>
      </p:sp>
    </p:spTree>
    <p:extLst>
      <p:ext uri="{BB962C8B-B14F-4D97-AF65-F5344CB8AC3E}">
        <p14:creationId xmlns:p14="http://schemas.microsoft.com/office/powerpoint/2010/main" val="253703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Роботи </a:t>
            </a:r>
            <a:r>
              <a:rPr lang="ru-RU" sz="2000" b="1" dirty="0" err="1">
                <a:solidFill>
                  <a:schemeClr val="bg1"/>
                </a:solidFill>
              </a:rPr>
              <a:t>також</a:t>
            </a:r>
            <a:r>
              <a:rPr lang="ru-RU" sz="2000" b="1" dirty="0">
                <a:solidFill>
                  <a:schemeClr val="bg1"/>
                </a:solidFill>
              </a:rPr>
              <a:t> ум</a:t>
            </a:r>
            <a:r>
              <a:rPr lang="uk-UA" sz="2000" b="1" dirty="0" err="1">
                <a:solidFill>
                  <a:schemeClr val="bg1"/>
                </a:solidFill>
              </a:rPr>
              <a:t>іють</a:t>
            </a:r>
            <a:r>
              <a:rPr lang="uk-UA" sz="2000" b="1" dirty="0">
                <a:solidFill>
                  <a:schemeClr val="bg1"/>
                </a:solidFill>
              </a:rPr>
              <a:t> творити дива і грати на музичних інструментах</a:t>
            </a:r>
          </a:p>
        </p:txBody>
      </p:sp>
      <p:pic>
        <p:nvPicPr>
          <p:cNvPr id="2050" name="Picture 2" descr="Robot jazz">
            <a:extLst>
              <a:ext uri="{FF2B5EF4-FFF2-40B4-BE49-F238E27FC236}">
                <a16:creationId xmlns:a16="http://schemas.microsoft.com/office/drawing/2014/main" id="{18CA5C12-81A8-4DA9-A56F-D8E676E01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329" y="1781789"/>
            <a:ext cx="66675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081261-A463-49E0-91BB-4D77052661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2"/>
          <a:stretch/>
        </p:blipFill>
        <p:spPr>
          <a:xfrm>
            <a:off x="162807" y="1561020"/>
            <a:ext cx="4995792" cy="490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8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ÐÐ°ÑÑÐ¸Ð½ÐºÐ¸ Ð¿Ð¾ Ð·Ð°Ð¿ÑÐ¾ÑÑ Ð²Ð¸Ð´ÐµÐ¾">
            <a:extLst>
              <a:ext uri="{FF2B5EF4-FFF2-40B4-BE49-F238E27FC236}">
                <a16:creationId xmlns:a16="http://schemas.microsoft.com/office/drawing/2014/main" id="{A1430FDE-C425-4FCC-98A2-CB9FE90C8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 b="17200"/>
          <a:stretch/>
        </p:blipFill>
        <p:spPr bwMode="auto">
          <a:xfrm>
            <a:off x="374939" y="5189114"/>
            <a:ext cx="2257425" cy="14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ульбашка прямої мови: прямокутна з округленими кутами 7">
            <a:extLst>
              <a:ext uri="{FF2B5EF4-FFF2-40B4-BE49-F238E27FC236}">
                <a16:creationId xmlns:a16="http://schemas.microsoft.com/office/drawing/2014/main" id="{BE333575-BA71-4D08-96BC-D4E0B926DA2C}"/>
              </a:ext>
            </a:extLst>
          </p:cNvPr>
          <p:cNvSpPr/>
          <p:nvPr/>
        </p:nvSpPr>
        <p:spPr>
          <a:xfrm>
            <a:off x="3887796" y="530959"/>
            <a:ext cx="7915514" cy="463778"/>
          </a:xfrm>
          <a:prstGeom prst="wedgeRoundRectCallout">
            <a:avLst>
              <a:gd name="adj1" fmla="val -62564"/>
              <a:gd name="adj2" fmla="val 190073"/>
              <a:gd name="adj3" fmla="val 16667"/>
            </a:avLst>
          </a:prstGeom>
          <a:solidFill>
            <a:srgbClr val="ACDFE3"/>
          </a:solidFill>
          <a:ln>
            <a:solidFill>
              <a:srgbClr val="3A66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3A666C"/>
                </a:solidFill>
              </a:rPr>
              <a:t>Які класні у вас виконавці!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E71029-9E81-498E-914A-5627F108B4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8" t="10765" r="25262" b="19143"/>
          <a:stretch/>
        </p:blipFill>
        <p:spPr>
          <a:xfrm>
            <a:off x="331889" y="1610762"/>
            <a:ext cx="2300475" cy="3330353"/>
          </a:xfrm>
          <a:prstGeom prst="rect">
            <a:avLst/>
          </a:prstGeom>
        </p:spPr>
      </p:pic>
      <p:pic>
        <p:nvPicPr>
          <p:cNvPr id="11" name="The CE-e Robot Song_ Our toys are good to go!">
            <a:hlinkClick r:id="" action="ppaction://media"/>
            <a:extLst>
              <a:ext uri="{FF2B5EF4-FFF2-40B4-BE49-F238E27FC236}">
                <a16:creationId xmlns:a16="http://schemas.microsoft.com/office/drawing/2014/main" id="{1C962793-35BF-4F75-AF03-566D8801B4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99174" y="1610762"/>
            <a:ext cx="8524567" cy="4795068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657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ÐÐ°ÑÑÐ¸Ð½ÐºÐ¸ Ð¿Ð¾ Ð·Ð°Ð¿ÑÐ¾ÑÑ Ð²Ð¸Ð´ÐµÐ¾">
            <a:extLst>
              <a:ext uri="{FF2B5EF4-FFF2-40B4-BE49-F238E27FC236}">
                <a16:creationId xmlns:a16="http://schemas.microsoft.com/office/drawing/2014/main" id="{85C52D9D-AC8F-47C4-95C4-F326B5BC06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 b="17200"/>
          <a:stretch/>
        </p:blipFill>
        <p:spPr bwMode="auto">
          <a:xfrm>
            <a:off x="9701819" y="5189114"/>
            <a:ext cx="2257425" cy="14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92ACAE1-1F79-4EBE-AA5B-86A1E33D42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0" t="12912" r="23498" b="20702"/>
          <a:stretch/>
        </p:blipFill>
        <p:spPr>
          <a:xfrm>
            <a:off x="9104699" y="1241161"/>
            <a:ext cx="2854545" cy="3947953"/>
          </a:xfrm>
          <a:prstGeom prst="rect">
            <a:avLst/>
          </a:prstGeom>
        </p:spPr>
      </p:pic>
      <p:sp>
        <p:nvSpPr>
          <p:cNvPr id="9" name="Бульбашка прямої мови: прямокутна з округленими кутами 8">
            <a:extLst>
              <a:ext uri="{FF2B5EF4-FFF2-40B4-BE49-F238E27FC236}">
                <a16:creationId xmlns:a16="http://schemas.microsoft.com/office/drawing/2014/main" id="{084A2830-D9C5-4DDD-A050-1CB7D4B91E42}"/>
              </a:ext>
            </a:extLst>
          </p:cNvPr>
          <p:cNvSpPr/>
          <p:nvPr/>
        </p:nvSpPr>
        <p:spPr>
          <a:xfrm>
            <a:off x="3926297" y="389940"/>
            <a:ext cx="7915514" cy="893580"/>
          </a:xfrm>
          <a:prstGeom prst="wedgeRoundRectCallout">
            <a:avLst>
              <a:gd name="adj1" fmla="val 28758"/>
              <a:gd name="adj2" fmla="val 76976"/>
              <a:gd name="adj3" fmla="val 16667"/>
            </a:avLst>
          </a:prstGeom>
          <a:solidFill>
            <a:srgbClr val="ACDFE3"/>
          </a:solidFill>
          <a:ln>
            <a:solidFill>
              <a:srgbClr val="3A66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3A666C"/>
                </a:solidFill>
              </a:rPr>
              <a:t>Ми вже давно змагаємось із людьми на музичних конкурсах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23C2F4-7C32-463E-97E7-60FE20AE2234}"/>
              </a:ext>
            </a:extLst>
          </p:cNvPr>
          <p:cNvSpPr txBox="1"/>
          <p:nvPr/>
        </p:nvSpPr>
        <p:spPr>
          <a:xfrm>
            <a:off x="182880" y="6323798"/>
            <a:ext cx="8921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/>
              <a:t>Чен </a:t>
            </a:r>
            <a:r>
              <a:rPr lang="uk-UA" i="1" dirty="0" err="1"/>
              <a:t>Анке</a:t>
            </a:r>
            <a:r>
              <a:rPr lang="uk-UA" i="1" dirty="0"/>
              <a:t> та робот </a:t>
            </a:r>
            <a:r>
              <a:rPr lang="uk-UA" i="1" dirty="0" err="1"/>
              <a:t>Тео</a:t>
            </a:r>
            <a:r>
              <a:rPr lang="uk-UA" i="1" dirty="0"/>
              <a:t> </a:t>
            </a:r>
            <a:r>
              <a:rPr lang="uk-UA" i="1" dirty="0" err="1"/>
              <a:t>Троніко</a:t>
            </a:r>
            <a:r>
              <a:rPr lang="uk-UA" i="1" dirty="0"/>
              <a:t> – Політ джмеля (М. Римський-Корсаков)</a:t>
            </a:r>
          </a:p>
        </p:txBody>
      </p:sp>
      <p:pic>
        <p:nvPicPr>
          <p:cNvPr id="11" name="Чен Анке та Тео Троніко">
            <a:hlinkClick r:id="" action="ppaction://media"/>
            <a:extLst>
              <a:ext uri="{FF2B5EF4-FFF2-40B4-BE49-F238E27FC236}">
                <a16:creationId xmlns:a16="http://schemas.microsoft.com/office/drawing/2014/main" id="{8589DA68-736D-4E17-8A42-059223F5BC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69953" y="1456402"/>
            <a:ext cx="4792579" cy="4792579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10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Дай відповіді на запитання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FB70F3-A435-4A2B-A975-B16F535C2C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5" t="21194" r="14614" b="28561"/>
          <a:stretch/>
        </p:blipFill>
        <p:spPr>
          <a:xfrm>
            <a:off x="152833" y="2470010"/>
            <a:ext cx="5516447" cy="4228882"/>
          </a:xfrm>
          <a:prstGeom prst="rect">
            <a:avLst/>
          </a:prstGeom>
        </p:spPr>
      </p:pic>
      <p:sp>
        <p:nvSpPr>
          <p:cNvPr id="7" name="Бульбашка прямої мови: прямокутна з округленими кутами 6">
            <a:extLst>
              <a:ext uri="{FF2B5EF4-FFF2-40B4-BE49-F238E27FC236}">
                <a16:creationId xmlns:a16="http://schemas.microsoft.com/office/drawing/2014/main" id="{1F1B6A5D-9298-4FD6-9694-E9695C614771}"/>
              </a:ext>
            </a:extLst>
          </p:cNvPr>
          <p:cNvSpPr/>
          <p:nvPr/>
        </p:nvSpPr>
        <p:spPr>
          <a:xfrm>
            <a:off x="5669280" y="1510604"/>
            <a:ext cx="6077483" cy="1918812"/>
          </a:xfrm>
          <a:prstGeom prst="wedgeRoundRectCallout">
            <a:avLst>
              <a:gd name="adj1" fmla="val -58508"/>
              <a:gd name="adj2" fmla="val 41244"/>
              <a:gd name="adj3" fmla="val 16667"/>
            </a:avLst>
          </a:prstGeom>
          <a:solidFill>
            <a:srgbClr val="ACDFE3"/>
          </a:solidFill>
          <a:ln>
            <a:solidFill>
              <a:srgbClr val="3A66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3A666C"/>
                </a:solidFill>
              </a:rPr>
              <a:t>Як ритм пісні передає характер наших механічних рухів?</a:t>
            </a:r>
          </a:p>
        </p:txBody>
      </p:sp>
      <p:sp>
        <p:nvSpPr>
          <p:cNvPr id="8" name="Бульбашка прямої мови: прямокутна з округленими кутами 7">
            <a:extLst>
              <a:ext uri="{FF2B5EF4-FFF2-40B4-BE49-F238E27FC236}">
                <a16:creationId xmlns:a16="http://schemas.microsoft.com/office/drawing/2014/main" id="{4588954C-624B-4191-82EB-6B2E0F882C88}"/>
              </a:ext>
            </a:extLst>
          </p:cNvPr>
          <p:cNvSpPr/>
          <p:nvPr/>
        </p:nvSpPr>
        <p:spPr>
          <a:xfrm>
            <a:off x="5755907" y="3958884"/>
            <a:ext cx="6077483" cy="2454113"/>
          </a:xfrm>
          <a:prstGeom prst="wedgeRoundRectCallout">
            <a:avLst>
              <a:gd name="adj1" fmla="val -58825"/>
              <a:gd name="adj2" fmla="val -30825"/>
              <a:gd name="adj3" fmla="val 16667"/>
            </a:avLst>
          </a:prstGeom>
          <a:solidFill>
            <a:srgbClr val="ACDFE3"/>
          </a:solidFill>
          <a:ln>
            <a:solidFill>
              <a:srgbClr val="3A66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3A666C"/>
                </a:solidFill>
              </a:rPr>
              <a:t>Схарактеризуй виконання твору «Політ джмеля» моїм другом </a:t>
            </a:r>
            <a:r>
              <a:rPr lang="uk-UA" sz="3200" b="1" dirty="0" err="1">
                <a:solidFill>
                  <a:srgbClr val="3A666C"/>
                </a:solidFill>
              </a:rPr>
              <a:t>Тео</a:t>
            </a:r>
            <a:r>
              <a:rPr lang="uk-UA" sz="3200" b="1" dirty="0">
                <a:solidFill>
                  <a:srgbClr val="3A666C"/>
                </a:solidFill>
              </a:rPr>
              <a:t> та Чен </a:t>
            </a:r>
            <a:r>
              <a:rPr lang="uk-UA" sz="3200" b="1" dirty="0" err="1">
                <a:solidFill>
                  <a:srgbClr val="3A666C"/>
                </a:solidFill>
              </a:rPr>
              <a:t>Анке</a:t>
            </a:r>
            <a:r>
              <a:rPr lang="uk-UA" sz="3200" b="1" dirty="0">
                <a:solidFill>
                  <a:srgbClr val="3A666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565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71CC2187-404C-4A61-8DD8-75FB96A3EE41}"/>
              </a:ext>
            </a:extLst>
          </p:cNvPr>
          <p:cNvSpPr/>
          <p:nvPr/>
        </p:nvSpPr>
        <p:spPr>
          <a:xfrm>
            <a:off x="5746280" y="5715929"/>
            <a:ext cx="5970401" cy="83887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дуже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голосно</a:t>
            </a:r>
            <a:endParaRPr lang="uk-UA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7F00BC95-AF77-43A9-B4A2-CB4318010CF4}"/>
              </a:ext>
            </a:extLst>
          </p:cNvPr>
          <p:cNvSpPr/>
          <p:nvPr/>
        </p:nvSpPr>
        <p:spPr>
          <a:xfrm>
            <a:off x="5746280" y="5087332"/>
            <a:ext cx="5970401" cy="83887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голосно</a:t>
            </a:r>
            <a:endParaRPr lang="uk-UA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AA57A71D-550A-4231-8451-BD75A3A77CF0}"/>
              </a:ext>
            </a:extLst>
          </p:cNvPr>
          <p:cNvSpPr/>
          <p:nvPr/>
        </p:nvSpPr>
        <p:spPr>
          <a:xfrm>
            <a:off x="5746280" y="4438585"/>
            <a:ext cx="5970401" cy="83887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mf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помірно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голосно</a:t>
            </a:r>
            <a:endParaRPr lang="uk-UA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8CCF868B-A904-4182-BF31-46B165BC72B1}"/>
              </a:ext>
            </a:extLst>
          </p:cNvPr>
          <p:cNvSpPr/>
          <p:nvPr/>
        </p:nvSpPr>
        <p:spPr>
          <a:xfrm>
            <a:off x="5746280" y="3809988"/>
            <a:ext cx="5970401" cy="83887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помірно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тихо</a:t>
            </a:r>
            <a:endParaRPr lang="uk-UA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32ED9C0D-360F-4DC4-9AB6-0CC3B91C5C37}"/>
              </a:ext>
            </a:extLst>
          </p:cNvPr>
          <p:cNvSpPr/>
          <p:nvPr/>
        </p:nvSpPr>
        <p:spPr>
          <a:xfrm>
            <a:off x="5746280" y="3161241"/>
            <a:ext cx="5970401" cy="83887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тихо</a:t>
            </a:r>
            <a:endParaRPr lang="uk-UA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027B687C-E5FE-4C5D-B627-DEB8EE4F795A}"/>
              </a:ext>
            </a:extLst>
          </p:cNvPr>
          <p:cNvSpPr/>
          <p:nvPr/>
        </p:nvSpPr>
        <p:spPr>
          <a:xfrm>
            <a:off x="5746280" y="2487474"/>
            <a:ext cx="5970401" cy="83887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дуже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тихо</a:t>
            </a:r>
            <a:endParaRPr lang="uk-UA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13.12.2022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A6426F-52F8-4CA1-BAFC-8726D7360F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8" t="9051" r="18219" b="20422"/>
          <a:stretch/>
        </p:blipFill>
        <p:spPr>
          <a:xfrm>
            <a:off x="202130" y="1756553"/>
            <a:ext cx="4042611" cy="4836751"/>
          </a:xfrm>
          <a:prstGeom prst="rect">
            <a:avLst/>
          </a:prstGeom>
        </p:spPr>
      </p:pic>
      <p:sp>
        <p:nvSpPr>
          <p:cNvPr id="7" name="Бульбашка прямої мови: прямокутна з округленими кутами 6">
            <a:extLst>
              <a:ext uri="{FF2B5EF4-FFF2-40B4-BE49-F238E27FC236}">
                <a16:creationId xmlns:a16="http://schemas.microsoft.com/office/drawing/2014/main" id="{D50FBDCC-C5E7-4AB7-AA6F-EEFC230B8777}"/>
              </a:ext>
            </a:extLst>
          </p:cNvPr>
          <p:cNvSpPr/>
          <p:nvPr/>
        </p:nvSpPr>
        <p:spPr>
          <a:xfrm>
            <a:off x="3887796" y="530959"/>
            <a:ext cx="7915514" cy="463778"/>
          </a:xfrm>
          <a:prstGeom prst="wedgeRoundRectCallout">
            <a:avLst>
              <a:gd name="adj1" fmla="val -50404"/>
              <a:gd name="adj2" fmla="val 190073"/>
              <a:gd name="adj3" fmla="val 16667"/>
            </a:avLst>
          </a:prstGeom>
          <a:solidFill>
            <a:srgbClr val="ACDFE3"/>
          </a:solidFill>
          <a:ln>
            <a:solidFill>
              <a:srgbClr val="3A66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rgbClr val="3A666C"/>
                </a:solidFill>
              </a:rPr>
              <a:t>Ось вам дорогоцінні знання з моєї країни</a:t>
            </a: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1A216919-F5A0-4385-B46F-D6DC7783DF41}"/>
              </a:ext>
            </a:extLst>
          </p:cNvPr>
          <p:cNvSpPr/>
          <p:nvPr/>
        </p:nvSpPr>
        <p:spPr>
          <a:xfrm>
            <a:off x="5149516" y="1423881"/>
            <a:ext cx="6653794" cy="125128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Сила звучання в музиці називається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динамікою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 позначається вона так:</a:t>
            </a:r>
          </a:p>
        </p:txBody>
      </p:sp>
    </p:spTree>
    <p:extLst>
      <p:ext uri="{BB962C8B-B14F-4D97-AF65-F5344CB8AC3E}">
        <p14:creationId xmlns:p14="http://schemas.microsoft.com/office/powerpoint/2010/main" val="228977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11" grpId="0" animBg="1"/>
      <p:bldP spid="10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1840</TotalTime>
  <Words>395</Words>
  <Application>Microsoft Office PowerPoint</Application>
  <PresentationFormat>Широкоэкранный</PresentationFormat>
  <Paragraphs>73</Paragraphs>
  <Slides>13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Света</cp:lastModifiedBy>
  <cp:revision>668</cp:revision>
  <dcterms:created xsi:type="dcterms:W3CDTF">2018-01-05T16:38:53Z</dcterms:created>
  <dcterms:modified xsi:type="dcterms:W3CDTF">2022-12-13T04:15:52Z</dcterms:modified>
</cp:coreProperties>
</file>