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8" r:id="rId2"/>
    <p:sldId id="991" r:id="rId3"/>
    <p:sldId id="992" r:id="rId4"/>
    <p:sldId id="993" r:id="rId5"/>
    <p:sldId id="994" r:id="rId6"/>
    <p:sldId id="995" r:id="rId7"/>
    <p:sldId id="973" r:id="rId8"/>
    <p:sldId id="996" r:id="rId9"/>
    <p:sldId id="998" r:id="rId10"/>
    <p:sldId id="999" r:id="rId11"/>
    <p:sldId id="1000" r:id="rId12"/>
    <p:sldId id="1001" r:id="rId13"/>
    <p:sldId id="1002" r:id="rId14"/>
    <p:sldId id="1003" r:id="rId15"/>
    <p:sldId id="1004" r:id="rId16"/>
    <p:sldId id="1008" r:id="rId17"/>
    <p:sldId id="1009" r:id="rId18"/>
    <p:sldId id="1010" r:id="rId19"/>
    <p:sldId id="984" r:id="rId20"/>
    <p:sldId id="101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асиль Цупа" initials="ВЦ" lastIdx="1" clrIdx="0">
    <p:extLst>
      <p:ext uri="{19B8F6BF-5375-455C-9EA6-DF929625EA0E}">
        <p15:presenceInfo xmlns:p15="http://schemas.microsoft.com/office/powerpoint/2012/main" userId="c59f40493c0fa59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0000"/>
    <a:srgbClr val="00B050"/>
    <a:srgbClr val="FFB441"/>
    <a:srgbClr val="295FFF"/>
    <a:srgbClr val="FFFF00"/>
    <a:srgbClr val="709E32"/>
    <a:srgbClr val="002060"/>
    <a:srgbClr val="2F3242"/>
    <a:srgbClr val="1694E9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Помірний стиль 2 –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Помірний стиль 2 –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Помірний стиль 2 –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Світлий стиль 1 –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ітлий стиль 3 –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ітлий стиль 2 –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DA37D80-6434-44D0-A028-1B22A696006F}" styleName="Світлий стиль 3 –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2BE04B-0FEE-474E-98E3-E5C059B0E3D6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8AAFC-F45B-4763-9C1F-8029DFCE03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451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26D62-0A69-489C-AD8A-DBBB454FE69F}" type="datetime1">
              <a:rPr lang="uk-UA" smtClean="0"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242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41F5A-B942-463D-BFFB-A6C0BF2A95D9}" type="datetime1">
              <a:rPr lang="uk-UA" smtClean="0"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421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F5CA3-AACC-4614-BF69-00E689DA5E5C}" type="datetime1">
              <a:rPr lang="uk-UA" smtClean="0"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756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7AFC-C01B-4F35-8E90-7CDC7BDC9F41}" type="datetime1">
              <a:rPr lang="uk-UA" smtClean="0"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445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57DF8-A1C4-4191-9BCE-6255C9741248}" type="datetime1">
              <a:rPr lang="uk-UA" smtClean="0"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646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527B-8C9A-436C-98CD-9931061FA41E}" type="datetime1">
              <a:rPr lang="uk-UA" smtClean="0"/>
              <a:t>13.12.2022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066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E2E25-D864-431C-9803-DC1DF816B3B2}" type="datetime1">
              <a:rPr lang="uk-UA" smtClean="0"/>
              <a:t>13.12.2022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923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1627C-B8CA-44C8-AA80-F38F7E2DC942}" type="datetime1">
              <a:rPr lang="uk-UA" smtClean="0"/>
              <a:t>13.12.2022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058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820F-613B-4084-A210-F6071CA8AA12}" type="datetime1">
              <a:rPr lang="uk-UA" smtClean="0"/>
              <a:t>13.12.2022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499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3D5AF-C886-45A1-B5DC-5A526CB61C15}" type="datetime1">
              <a:rPr lang="uk-UA" smtClean="0"/>
              <a:t>13.12.2022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121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2A21-8E22-4A57-9D96-C14531AB525D}" type="datetime1">
              <a:rPr lang="uk-UA" smtClean="0"/>
              <a:t>13.12.2022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652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BF2D6-4F70-474E-8189-F1C29A9FD449}" type="datetime1">
              <a:rPr lang="uk-UA" smtClean="0"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10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>
          <a:xfrm>
            <a:off x="1260389" y="1660783"/>
            <a:ext cx="1581665" cy="373964"/>
          </a:xfrm>
        </p:spPr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83957" y="119911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52500" y="2496412"/>
            <a:ext cx="20549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Урок</a:t>
            </a:r>
          </a:p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№66</a:t>
            </a:r>
            <a:endParaRPr lang="ru-RU" sz="4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18114" y="3742071"/>
            <a:ext cx="812569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2F3242"/>
                </a:solidFill>
              </a:rPr>
              <a:t>Одиниці </a:t>
            </a:r>
            <a:r>
              <a:rPr lang="ru-RU" sz="4400" b="1" dirty="0" err="1">
                <a:solidFill>
                  <a:srgbClr val="2F3242"/>
                </a:solidFill>
              </a:rPr>
              <a:t>вимірювання</a:t>
            </a:r>
            <a:r>
              <a:rPr lang="ru-RU" sz="4400" b="1" dirty="0">
                <a:solidFill>
                  <a:srgbClr val="2F3242"/>
                </a:solidFill>
              </a:rPr>
              <a:t> часу. </a:t>
            </a:r>
            <a:r>
              <a:rPr lang="ru-RU" sz="4400" b="1" dirty="0" err="1">
                <a:solidFill>
                  <a:srgbClr val="2F3242"/>
                </a:solidFill>
              </a:rPr>
              <a:t>Рік</a:t>
            </a:r>
            <a:r>
              <a:rPr lang="ru-RU" sz="4400" b="1" dirty="0">
                <a:solidFill>
                  <a:srgbClr val="2F3242"/>
                </a:solidFill>
              </a:rPr>
              <a:t>. </a:t>
            </a:r>
            <a:r>
              <a:rPr lang="ru-RU" sz="4400" b="1" dirty="0" err="1">
                <a:solidFill>
                  <a:srgbClr val="2F3242"/>
                </a:solidFill>
              </a:rPr>
              <a:t>Задачі</a:t>
            </a:r>
            <a:r>
              <a:rPr lang="ru-RU" sz="4400" b="1" dirty="0">
                <a:solidFill>
                  <a:srgbClr val="2F3242"/>
                </a:solidFill>
              </a:rPr>
              <a:t> та </a:t>
            </a:r>
            <a:r>
              <a:rPr lang="ru-RU" sz="4400" b="1" dirty="0" err="1">
                <a:solidFill>
                  <a:srgbClr val="2F3242"/>
                </a:solidFill>
              </a:rPr>
              <a:t>дослідження</a:t>
            </a:r>
            <a:r>
              <a:rPr lang="ru-RU" sz="4400" b="1" dirty="0">
                <a:solidFill>
                  <a:srgbClr val="2F3242"/>
                </a:solidFill>
              </a:rPr>
              <a:t> на </a:t>
            </a:r>
            <a:r>
              <a:rPr lang="ru-RU" sz="4400" b="1" dirty="0" err="1">
                <a:solidFill>
                  <a:srgbClr val="2F3242"/>
                </a:solidFill>
              </a:rPr>
              <a:t>визначення</a:t>
            </a:r>
            <a:r>
              <a:rPr lang="ru-RU" sz="4400" b="1" dirty="0">
                <a:solidFill>
                  <a:srgbClr val="2F3242"/>
                </a:solidFill>
              </a:rPr>
              <a:t> </a:t>
            </a:r>
            <a:r>
              <a:rPr lang="ru-RU" sz="4400" b="1" dirty="0" err="1">
                <a:solidFill>
                  <a:srgbClr val="2F3242"/>
                </a:solidFill>
              </a:rPr>
              <a:t>тривалості</a:t>
            </a:r>
            <a:r>
              <a:rPr lang="ru-RU" sz="4400" b="1" dirty="0">
                <a:solidFill>
                  <a:srgbClr val="2F3242"/>
                </a:solidFill>
              </a:rPr>
              <a:t> </a:t>
            </a:r>
            <a:r>
              <a:rPr lang="ru-RU" sz="4400" b="1" dirty="0" err="1">
                <a:solidFill>
                  <a:srgbClr val="2F3242"/>
                </a:solidFill>
              </a:rPr>
              <a:t>подій</a:t>
            </a:r>
            <a:r>
              <a:rPr lang="ru-RU" sz="4400" b="1" dirty="0">
                <a:solidFill>
                  <a:srgbClr val="2F3242"/>
                </a:solidFill>
              </a:rPr>
              <a:t>, часу початку та </a:t>
            </a:r>
            <a:r>
              <a:rPr lang="ru-RU" sz="4400" b="1" dirty="0" err="1">
                <a:solidFill>
                  <a:srgbClr val="2F3242"/>
                </a:solidFill>
              </a:rPr>
              <a:t>закінчення</a:t>
            </a:r>
            <a:r>
              <a:rPr lang="ru-RU" sz="4400" b="1" dirty="0">
                <a:solidFill>
                  <a:srgbClr val="2F3242"/>
                </a:solidFill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0106" y="178195"/>
            <a:ext cx="9500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Розділ 3. Нумерація трицифрових чисел.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679" y="126999"/>
            <a:ext cx="3743021" cy="3743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5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72" y="1768778"/>
            <a:ext cx="2339493" cy="3335706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80636" y="447017"/>
            <a:ext cx="8442254" cy="547720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Розглянь </a:t>
            </a:r>
            <a:r>
              <a:rPr lang="ru-RU" sz="2000" b="1" dirty="0" err="1">
                <a:solidFill>
                  <a:schemeClr val="bg1"/>
                </a:solidFill>
              </a:rPr>
              <a:t>місяці</a:t>
            </a:r>
            <a:r>
              <a:rPr lang="ru-RU" sz="2000" b="1" dirty="0">
                <a:solidFill>
                  <a:schemeClr val="bg1"/>
                </a:solidFill>
              </a:rPr>
              <a:t> на </a:t>
            </a:r>
            <a:r>
              <a:rPr lang="ru-RU" sz="2000" b="1" dirty="0" err="1">
                <a:solidFill>
                  <a:schemeClr val="bg1"/>
                </a:solidFill>
              </a:rPr>
              <a:t>схемі</a:t>
            </a:r>
            <a:r>
              <a:rPr lang="ru-RU" sz="2000" b="1" dirty="0">
                <a:solidFill>
                  <a:schemeClr val="bg1"/>
                </a:solidFill>
              </a:rPr>
              <a:t> року. </a:t>
            </a:r>
            <a:r>
              <a:rPr lang="ru-RU" sz="2000" b="1" dirty="0" err="1">
                <a:solidFill>
                  <a:schemeClr val="bg1"/>
                </a:solidFill>
              </a:rPr>
              <a:t>Виконай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завдання</a:t>
            </a:r>
            <a:r>
              <a:rPr lang="ru-RU" sz="2000" b="1" dirty="0">
                <a:solidFill>
                  <a:schemeClr val="bg1"/>
                </a:solidFill>
              </a:rPr>
              <a:t>. Дай </a:t>
            </a:r>
            <a:r>
              <a:rPr lang="ru-RU" sz="2000" b="1" dirty="0" err="1">
                <a:solidFill>
                  <a:schemeClr val="bg1"/>
                </a:solidFill>
              </a:rPr>
              <a:t>відповіді</a:t>
            </a:r>
            <a:r>
              <a:rPr lang="ru-RU" sz="2000" b="1" dirty="0">
                <a:solidFill>
                  <a:schemeClr val="bg1"/>
                </a:solidFill>
              </a:rPr>
              <a:t> на </a:t>
            </a:r>
            <a:r>
              <a:rPr lang="ru-RU" sz="2000" b="1" dirty="0" err="1">
                <a:solidFill>
                  <a:schemeClr val="bg1"/>
                </a:solidFill>
              </a:rPr>
              <a:t>запитання</a:t>
            </a:r>
            <a:r>
              <a:rPr lang="ru-RU" sz="20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EEF77ECD-AB1B-49FD-8A97-04FBFA01D006}"/>
              </a:ext>
            </a:extLst>
          </p:cNvPr>
          <p:cNvSpPr/>
          <p:nvPr/>
        </p:nvSpPr>
        <p:spPr>
          <a:xfrm>
            <a:off x="0" y="5705557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106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2EC61BCA-C9B2-477A-8C4D-BA5E7B583F55}"/>
              </a:ext>
            </a:extLst>
          </p:cNvPr>
          <p:cNvSpPr/>
          <p:nvPr/>
        </p:nvSpPr>
        <p:spPr>
          <a:xfrm>
            <a:off x="0" y="4574885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590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6" name="AutoShape 2" descr="Cute Cartoon Senior People Set. Happy Old People, Men And Women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4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6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Відпочинок на Чорному морі 2020 , Чорне море бази відпочинку Україна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144" y="1211025"/>
            <a:ext cx="6680144" cy="4010320"/>
          </a:xfrm>
          <a:prstGeom prst="rect">
            <a:avLst/>
          </a:prstGeom>
        </p:spPr>
      </p:pic>
      <p:sp>
        <p:nvSpPr>
          <p:cNvPr id="12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2828308" y="5705557"/>
            <a:ext cx="7892304" cy="843612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000" b="1">
                <a:ln>
                  <a:solidFill>
                    <a:sysClr val="windowText" lastClr="000000"/>
                  </a:solidFill>
                </a:ln>
              </a:rPr>
              <a:t>Назви всі місяці, у яких 30 днів.</a:t>
            </a:r>
            <a:endParaRPr lang="uk-UA" sz="4000" b="1" dirty="0">
              <a:ln>
                <a:solidFill>
                  <a:sysClr val="windowText" lastClr="0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9248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72" y="1768778"/>
            <a:ext cx="2339493" cy="3335706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80636" y="447017"/>
            <a:ext cx="8442254" cy="547720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Розглянь </a:t>
            </a:r>
            <a:r>
              <a:rPr lang="ru-RU" sz="2000" b="1" dirty="0" err="1">
                <a:solidFill>
                  <a:schemeClr val="bg1"/>
                </a:solidFill>
              </a:rPr>
              <a:t>місяці</a:t>
            </a:r>
            <a:r>
              <a:rPr lang="ru-RU" sz="2000" b="1" dirty="0">
                <a:solidFill>
                  <a:schemeClr val="bg1"/>
                </a:solidFill>
              </a:rPr>
              <a:t> на </a:t>
            </a:r>
            <a:r>
              <a:rPr lang="ru-RU" sz="2000" b="1" dirty="0" err="1">
                <a:solidFill>
                  <a:schemeClr val="bg1"/>
                </a:solidFill>
              </a:rPr>
              <a:t>схемі</a:t>
            </a:r>
            <a:r>
              <a:rPr lang="ru-RU" sz="2000" b="1" dirty="0">
                <a:solidFill>
                  <a:schemeClr val="bg1"/>
                </a:solidFill>
              </a:rPr>
              <a:t> року. </a:t>
            </a:r>
            <a:r>
              <a:rPr lang="ru-RU" sz="2000" b="1" dirty="0" err="1">
                <a:solidFill>
                  <a:schemeClr val="bg1"/>
                </a:solidFill>
              </a:rPr>
              <a:t>Виконай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завдання</a:t>
            </a:r>
            <a:r>
              <a:rPr lang="ru-RU" sz="2000" b="1" dirty="0">
                <a:solidFill>
                  <a:schemeClr val="bg1"/>
                </a:solidFill>
              </a:rPr>
              <a:t>. Дай </a:t>
            </a:r>
            <a:r>
              <a:rPr lang="ru-RU" sz="2000" b="1" dirty="0" err="1">
                <a:solidFill>
                  <a:schemeClr val="bg1"/>
                </a:solidFill>
              </a:rPr>
              <a:t>відповіді</a:t>
            </a:r>
            <a:r>
              <a:rPr lang="ru-RU" sz="2000" b="1" dirty="0">
                <a:solidFill>
                  <a:schemeClr val="bg1"/>
                </a:solidFill>
              </a:rPr>
              <a:t> на </a:t>
            </a:r>
            <a:r>
              <a:rPr lang="ru-RU" sz="2000" b="1" dirty="0" err="1">
                <a:solidFill>
                  <a:schemeClr val="bg1"/>
                </a:solidFill>
              </a:rPr>
              <a:t>запитання</a:t>
            </a:r>
            <a:r>
              <a:rPr lang="ru-RU" sz="20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EEF77ECD-AB1B-49FD-8A97-04FBFA01D006}"/>
              </a:ext>
            </a:extLst>
          </p:cNvPr>
          <p:cNvSpPr/>
          <p:nvPr/>
        </p:nvSpPr>
        <p:spPr>
          <a:xfrm>
            <a:off x="0" y="5705557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106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2EC61BCA-C9B2-477A-8C4D-BA5E7B583F55}"/>
              </a:ext>
            </a:extLst>
          </p:cNvPr>
          <p:cNvSpPr/>
          <p:nvPr/>
        </p:nvSpPr>
        <p:spPr>
          <a:xfrm>
            <a:off x="0" y="4574885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590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6" name="AutoShape 2" descr="Cute Cartoon Senior People Set. Happy Old People, Men And Women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4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6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Відпочинок на Чорному морі 2020 , Чорне море бази відпочинку Україна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837" y="994737"/>
            <a:ext cx="6224731" cy="3736920"/>
          </a:xfrm>
          <a:prstGeom prst="rect">
            <a:avLst/>
          </a:prstGeom>
        </p:spPr>
      </p:pic>
      <p:sp>
        <p:nvSpPr>
          <p:cNvPr id="12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3049531" y="5878525"/>
            <a:ext cx="7892304" cy="843612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000" b="1">
                <a:ln>
                  <a:solidFill>
                    <a:sysClr val="windowText" lastClr="000000"/>
                  </a:solidFill>
                </a:ln>
              </a:rPr>
              <a:t>Скільки днів у декаді квітня?</a:t>
            </a:r>
            <a:endParaRPr lang="uk-UA" sz="4000" b="1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4" name="Скругленный прямоугольник 18"/>
          <p:cNvSpPr/>
          <p:nvPr/>
        </p:nvSpPr>
        <p:spPr>
          <a:xfrm>
            <a:off x="3257068" y="4897284"/>
            <a:ext cx="7706801" cy="769257"/>
          </a:xfrm>
          <a:prstGeom prst="roundRect">
            <a:avLst/>
          </a:prstGeom>
          <a:solidFill>
            <a:srgbClr val="FF99FF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3200" b="1">
                <a:ln>
                  <a:solidFill>
                    <a:sysClr val="windowText" lastClr="000000"/>
                  </a:solidFill>
                </a:ln>
              </a:rPr>
              <a:t>Третину місяця називають декадою</a:t>
            </a:r>
            <a:endParaRPr lang="uk-UA" sz="3200" b="1" dirty="0">
              <a:ln>
                <a:solidFill>
                  <a:sysClr val="windowText" lastClr="0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926610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72" y="1768778"/>
            <a:ext cx="2339493" cy="3335706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80636" y="447017"/>
            <a:ext cx="8442254" cy="547720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Розглянь </a:t>
            </a:r>
            <a:r>
              <a:rPr lang="ru-RU" sz="2000" b="1" dirty="0" err="1">
                <a:solidFill>
                  <a:schemeClr val="bg1"/>
                </a:solidFill>
              </a:rPr>
              <a:t>місяці</a:t>
            </a:r>
            <a:r>
              <a:rPr lang="ru-RU" sz="2000" b="1" dirty="0">
                <a:solidFill>
                  <a:schemeClr val="bg1"/>
                </a:solidFill>
              </a:rPr>
              <a:t> на </a:t>
            </a:r>
            <a:r>
              <a:rPr lang="ru-RU" sz="2000" b="1" dirty="0" err="1">
                <a:solidFill>
                  <a:schemeClr val="bg1"/>
                </a:solidFill>
              </a:rPr>
              <a:t>схемі</a:t>
            </a:r>
            <a:r>
              <a:rPr lang="ru-RU" sz="2000" b="1" dirty="0">
                <a:solidFill>
                  <a:schemeClr val="bg1"/>
                </a:solidFill>
              </a:rPr>
              <a:t> року. </a:t>
            </a:r>
            <a:r>
              <a:rPr lang="ru-RU" sz="2000" b="1" dirty="0" err="1">
                <a:solidFill>
                  <a:schemeClr val="bg1"/>
                </a:solidFill>
              </a:rPr>
              <a:t>Виконай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завдання</a:t>
            </a:r>
            <a:r>
              <a:rPr lang="ru-RU" sz="2000" b="1" dirty="0">
                <a:solidFill>
                  <a:schemeClr val="bg1"/>
                </a:solidFill>
              </a:rPr>
              <a:t>. Дай </a:t>
            </a:r>
            <a:r>
              <a:rPr lang="ru-RU" sz="2000" b="1" dirty="0" err="1">
                <a:solidFill>
                  <a:schemeClr val="bg1"/>
                </a:solidFill>
              </a:rPr>
              <a:t>відповіді</a:t>
            </a:r>
            <a:r>
              <a:rPr lang="ru-RU" sz="2000" b="1" dirty="0">
                <a:solidFill>
                  <a:schemeClr val="bg1"/>
                </a:solidFill>
              </a:rPr>
              <a:t> на </a:t>
            </a:r>
            <a:r>
              <a:rPr lang="ru-RU" sz="2000" b="1" dirty="0" err="1">
                <a:solidFill>
                  <a:schemeClr val="bg1"/>
                </a:solidFill>
              </a:rPr>
              <a:t>запитання</a:t>
            </a:r>
            <a:r>
              <a:rPr lang="ru-RU" sz="20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EEF77ECD-AB1B-49FD-8A97-04FBFA01D006}"/>
              </a:ext>
            </a:extLst>
          </p:cNvPr>
          <p:cNvSpPr/>
          <p:nvPr/>
        </p:nvSpPr>
        <p:spPr>
          <a:xfrm>
            <a:off x="0" y="5705557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106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2EC61BCA-C9B2-477A-8C4D-BA5E7B583F55}"/>
              </a:ext>
            </a:extLst>
          </p:cNvPr>
          <p:cNvSpPr/>
          <p:nvPr/>
        </p:nvSpPr>
        <p:spPr>
          <a:xfrm>
            <a:off x="0" y="4574885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590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6" name="AutoShape 2" descr="Cute Cartoon Senior People Set. Happy Old People, Men And Women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4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6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Відпочинок на Чорному морі 2020 , Чорне море бази відпочинку Україна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144" y="1211025"/>
            <a:ext cx="6680144" cy="4010320"/>
          </a:xfrm>
          <a:prstGeom prst="rect">
            <a:avLst/>
          </a:prstGeom>
        </p:spPr>
      </p:pic>
      <p:sp>
        <p:nvSpPr>
          <p:cNvPr id="12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2828307" y="5705557"/>
            <a:ext cx="8492835" cy="843612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000" b="1">
                <a:ln>
                  <a:solidFill>
                    <a:sysClr val="windowText" lastClr="000000"/>
                  </a:solidFill>
                </a:ln>
              </a:rPr>
              <a:t>Скільки днів у лютому цього року?</a:t>
            </a:r>
            <a:endParaRPr lang="uk-UA" sz="4000" b="1" dirty="0">
              <a:ln>
                <a:solidFill>
                  <a:sysClr val="windowText" lastClr="0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822603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72" y="1768778"/>
            <a:ext cx="2339493" cy="3335706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80636" y="447017"/>
            <a:ext cx="8442254" cy="547720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Розглянь </a:t>
            </a:r>
            <a:r>
              <a:rPr lang="ru-RU" sz="2000" b="1" dirty="0" err="1">
                <a:solidFill>
                  <a:schemeClr val="bg1"/>
                </a:solidFill>
              </a:rPr>
              <a:t>місяці</a:t>
            </a:r>
            <a:r>
              <a:rPr lang="ru-RU" sz="2000" b="1" dirty="0">
                <a:solidFill>
                  <a:schemeClr val="bg1"/>
                </a:solidFill>
              </a:rPr>
              <a:t> на </a:t>
            </a:r>
            <a:r>
              <a:rPr lang="ru-RU" sz="2000" b="1" dirty="0" err="1">
                <a:solidFill>
                  <a:schemeClr val="bg1"/>
                </a:solidFill>
              </a:rPr>
              <a:t>схемі</a:t>
            </a:r>
            <a:r>
              <a:rPr lang="ru-RU" sz="2000" b="1" dirty="0">
                <a:solidFill>
                  <a:schemeClr val="bg1"/>
                </a:solidFill>
              </a:rPr>
              <a:t> року. </a:t>
            </a:r>
            <a:r>
              <a:rPr lang="ru-RU" sz="2000" b="1" dirty="0" err="1">
                <a:solidFill>
                  <a:schemeClr val="bg1"/>
                </a:solidFill>
              </a:rPr>
              <a:t>Виконай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завдання</a:t>
            </a:r>
            <a:r>
              <a:rPr lang="ru-RU" sz="2000" b="1" dirty="0">
                <a:solidFill>
                  <a:schemeClr val="bg1"/>
                </a:solidFill>
              </a:rPr>
              <a:t>. Дай </a:t>
            </a:r>
            <a:r>
              <a:rPr lang="ru-RU" sz="2000" b="1" dirty="0" err="1">
                <a:solidFill>
                  <a:schemeClr val="bg1"/>
                </a:solidFill>
              </a:rPr>
              <a:t>відповіді</a:t>
            </a:r>
            <a:r>
              <a:rPr lang="ru-RU" sz="2000" b="1" dirty="0">
                <a:solidFill>
                  <a:schemeClr val="bg1"/>
                </a:solidFill>
              </a:rPr>
              <a:t> на </a:t>
            </a:r>
            <a:r>
              <a:rPr lang="ru-RU" sz="2000" b="1" dirty="0" err="1">
                <a:solidFill>
                  <a:schemeClr val="bg1"/>
                </a:solidFill>
              </a:rPr>
              <a:t>запитання</a:t>
            </a:r>
            <a:r>
              <a:rPr lang="ru-RU" sz="20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EEF77ECD-AB1B-49FD-8A97-04FBFA01D006}"/>
              </a:ext>
            </a:extLst>
          </p:cNvPr>
          <p:cNvSpPr/>
          <p:nvPr/>
        </p:nvSpPr>
        <p:spPr>
          <a:xfrm>
            <a:off x="0" y="5705557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106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2EC61BCA-C9B2-477A-8C4D-BA5E7B583F55}"/>
              </a:ext>
            </a:extLst>
          </p:cNvPr>
          <p:cNvSpPr/>
          <p:nvPr/>
        </p:nvSpPr>
        <p:spPr>
          <a:xfrm>
            <a:off x="0" y="4574885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590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6" name="AutoShape 2" descr="Cute Cartoon Senior People Set. Happy Old People, Men And Women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4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6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Відпочинок на Чорному морі 2020 , Чорне море бази відпочинку Україна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144" y="1211025"/>
            <a:ext cx="6680144" cy="4010320"/>
          </a:xfrm>
          <a:prstGeom prst="rect">
            <a:avLst/>
          </a:prstGeom>
        </p:spPr>
      </p:pic>
      <p:sp>
        <p:nvSpPr>
          <p:cNvPr id="12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1609500" y="5705557"/>
            <a:ext cx="10058399" cy="843612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000" b="1">
                <a:ln>
                  <a:solidFill>
                    <a:sysClr val="windowText" lastClr="000000"/>
                  </a:solidFill>
                </a:ln>
              </a:rPr>
              <a:t>Скільки днів було в лютому минулого року?</a:t>
            </a:r>
            <a:endParaRPr lang="uk-UA" sz="4000" b="1" dirty="0">
              <a:ln>
                <a:solidFill>
                  <a:sysClr val="windowText" lastClr="0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41283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72" y="1768778"/>
            <a:ext cx="2339493" cy="3335706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80636" y="447017"/>
            <a:ext cx="8442254" cy="547720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Розглянь </a:t>
            </a:r>
            <a:r>
              <a:rPr lang="ru-RU" sz="2000" b="1" dirty="0" err="1">
                <a:solidFill>
                  <a:schemeClr val="bg1"/>
                </a:solidFill>
              </a:rPr>
              <a:t>місяці</a:t>
            </a:r>
            <a:r>
              <a:rPr lang="ru-RU" sz="2000" b="1" dirty="0">
                <a:solidFill>
                  <a:schemeClr val="bg1"/>
                </a:solidFill>
              </a:rPr>
              <a:t> на </a:t>
            </a:r>
            <a:r>
              <a:rPr lang="ru-RU" sz="2000" b="1" dirty="0" err="1">
                <a:solidFill>
                  <a:schemeClr val="bg1"/>
                </a:solidFill>
              </a:rPr>
              <a:t>схемі</a:t>
            </a:r>
            <a:r>
              <a:rPr lang="ru-RU" sz="2000" b="1" dirty="0">
                <a:solidFill>
                  <a:schemeClr val="bg1"/>
                </a:solidFill>
              </a:rPr>
              <a:t> року. </a:t>
            </a:r>
            <a:r>
              <a:rPr lang="ru-RU" sz="2000" b="1" dirty="0" err="1">
                <a:solidFill>
                  <a:schemeClr val="bg1"/>
                </a:solidFill>
              </a:rPr>
              <a:t>Виконай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завдання</a:t>
            </a:r>
            <a:r>
              <a:rPr lang="ru-RU" sz="2000" b="1" dirty="0">
                <a:solidFill>
                  <a:schemeClr val="bg1"/>
                </a:solidFill>
              </a:rPr>
              <a:t>. Дай </a:t>
            </a:r>
            <a:r>
              <a:rPr lang="ru-RU" sz="2000" b="1" dirty="0" err="1">
                <a:solidFill>
                  <a:schemeClr val="bg1"/>
                </a:solidFill>
              </a:rPr>
              <a:t>відповіді</a:t>
            </a:r>
            <a:r>
              <a:rPr lang="ru-RU" sz="2000" b="1" dirty="0">
                <a:solidFill>
                  <a:schemeClr val="bg1"/>
                </a:solidFill>
              </a:rPr>
              <a:t> на </a:t>
            </a:r>
            <a:r>
              <a:rPr lang="ru-RU" sz="2000" b="1" dirty="0" err="1">
                <a:solidFill>
                  <a:schemeClr val="bg1"/>
                </a:solidFill>
              </a:rPr>
              <a:t>запитання</a:t>
            </a:r>
            <a:r>
              <a:rPr lang="ru-RU" sz="20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EEF77ECD-AB1B-49FD-8A97-04FBFA01D006}"/>
              </a:ext>
            </a:extLst>
          </p:cNvPr>
          <p:cNvSpPr/>
          <p:nvPr/>
        </p:nvSpPr>
        <p:spPr>
          <a:xfrm>
            <a:off x="0" y="5705557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106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2EC61BCA-C9B2-477A-8C4D-BA5E7B583F55}"/>
              </a:ext>
            </a:extLst>
          </p:cNvPr>
          <p:cNvSpPr/>
          <p:nvPr/>
        </p:nvSpPr>
        <p:spPr>
          <a:xfrm>
            <a:off x="0" y="4574885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590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6" name="AutoShape 2" descr="Cute Cartoon Senior People Set. Happy Old People, Men And Women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4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6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Відпочинок на Чорному морі 2020 , Чорне море бази відпочинку Україна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144" y="1211025"/>
            <a:ext cx="6680144" cy="4010320"/>
          </a:xfrm>
          <a:prstGeom prst="rect">
            <a:avLst/>
          </a:prstGeom>
        </p:spPr>
      </p:pic>
      <p:sp>
        <p:nvSpPr>
          <p:cNvPr id="12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1609500" y="5705557"/>
            <a:ext cx="10058399" cy="843612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000" b="1">
                <a:ln>
                  <a:solidFill>
                    <a:sysClr val="windowText" lastClr="000000"/>
                  </a:solidFill>
                </a:ln>
              </a:rPr>
              <a:t>Через скільки років настає високосний рік?</a:t>
            </a:r>
            <a:endParaRPr lang="uk-UA" sz="4000" b="1" dirty="0">
              <a:ln>
                <a:solidFill>
                  <a:sysClr val="windowText" lastClr="0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965286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80636" y="447017"/>
            <a:ext cx="8442254" cy="547720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Розглянь </a:t>
            </a:r>
            <a:r>
              <a:rPr lang="ru-RU" sz="2000" b="1" dirty="0" err="1">
                <a:solidFill>
                  <a:schemeClr val="bg1"/>
                </a:solidFill>
              </a:rPr>
              <a:t>місяці</a:t>
            </a:r>
            <a:r>
              <a:rPr lang="ru-RU" sz="2000" b="1" dirty="0">
                <a:solidFill>
                  <a:schemeClr val="bg1"/>
                </a:solidFill>
              </a:rPr>
              <a:t> на </a:t>
            </a:r>
            <a:r>
              <a:rPr lang="ru-RU" sz="2000" b="1" dirty="0" err="1">
                <a:solidFill>
                  <a:schemeClr val="bg1"/>
                </a:solidFill>
              </a:rPr>
              <a:t>схемі</a:t>
            </a:r>
            <a:r>
              <a:rPr lang="ru-RU" sz="2000" b="1" dirty="0">
                <a:solidFill>
                  <a:schemeClr val="bg1"/>
                </a:solidFill>
              </a:rPr>
              <a:t> року. </a:t>
            </a:r>
            <a:r>
              <a:rPr lang="ru-RU" sz="2000" b="1" dirty="0" err="1">
                <a:solidFill>
                  <a:schemeClr val="bg1"/>
                </a:solidFill>
              </a:rPr>
              <a:t>Виконай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завдання</a:t>
            </a:r>
            <a:r>
              <a:rPr lang="ru-RU" sz="2000" b="1" dirty="0">
                <a:solidFill>
                  <a:schemeClr val="bg1"/>
                </a:solidFill>
              </a:rPr>
              <a:t>. Дай </a:t>
            </a:r>
            <a:r>
              <a:rPr lang="ru-RU" sz="2000" b="1" dirty="0" err="1">
                <a:solidFill>
                  <a:schemeClr val="bg1"/>
                </a:solidFill>
              </a:rPr>
              <a:t>відповіді</a:t>
            </a:r>
            <a:r>
              <a:rPr lang="ru-RU" sz="2000" b="1" dirty="0">
                <a:solidFill>
                  <a:schemeClr val="bg1"/>
                </a:solidFill>
              </a:rPr>
              <a:t> на </a:t>
            </a:r>
            <a:r>
              <a:rPr lang="ru-RU" sz="2000" b="1" dirty="0" err="1">
                <a:solidFill>
                  <a:schemeClr val="bg1"/>
                </a:solidFill>
              </a:rPr>
              <a:t>запитання</a:t>
            </a:r>
            <a:r>
              <a:rPr lang="ru-RU" sz="20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EEF77ECD-AB1B-49FD-8A97-04FBFA01D006}"/>
              </a:ext>
            </a:extLst>
          </p:cNvPr>
          <p:cNvSpPr/>
          <p:nvPr/>
        </p:nvSpPr>
        <p:spPr>
          <a:xfrm>
            <a:off x="0" y="5705557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106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2EC61BCA-C9B2-477A-8C4D-BA5E7B583F55}"/>
              </a:ext>
            </a:extLst>
          </p:cNvPr>
          <p:cNvSpPr/>
          <p:nvPr/>
        </p:nvSpPr>
        <p:spPr>
          <a:xfrm>
            <a:off x="0" y="4574885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590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6" name="AutoShape 2" descr="Cute Cartoon Senior People Set. Happy Old People, Men And Women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4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6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Відпочинок на Чорному морі 2020 , Чорне море бази відпочинку Україна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Скругленный прямоугольник 18"/>
              <p:cNvSpPr/>
              <p:nvPr/>
            </p:nvSpPr>
            <p:spPr>
              <a:xfrm>
                <a:off x="6355351" y="1161143"/>
                <a:ext cx="5154477" cy="5167086"/>
              </a:xfrm>
              <a:prstGeom prst="roundRect">
                <a:avLst/>
              </a:prstGeom>
              <a:solidFill>
                <a:srgbClr val="FF99FF"/>
              </a:solidFill>
              <a:ln w="38100">
                <a:solidFill>
                  <a:srgbClr val="2F3242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ru-RU" sz="3200" b="1" dirty="0">
                    <a:ln>
                      <a:solidFill>
                        <a:sysClr val="windowText" lastClr="000000"/>
                      </a:solidFill>
                    </a:ln>
                  </a:rPr>
                  <a:t>Земля </a:t>
                </a:r>
                <a:r>
                  <a:rPr lang="ru-RU" sz="3200" b="1" dirty="0" err="1">
                    <a:ln>
                      <a:solidFill>
                        <a:sysClr val="windowText" lastClr="000000"/>
                      </a:solidFill>
                    </a:ln>
                  </a:rPr>
                  <a:t>обертається</a:t>
                </a:r>
                <a:r>
                  <a:rPr lang="ru-RU" sz="3200" b="1" dirty="0">
                    <a:ln>
                      <a:solidFill>
                        <a:sysClr val="windowText" lastClr="000000"/>
                      </a:solidFill>
                    </a:ln>
                  </a:rPr>
                  <a:t> </a:t>
                </a:r>
                <a:r>
                  <a:rPr lang="ru-RU" sz="3200" b="1" dirty="0" err="1">
                    <a:ln>
                      <a:solidFill>
                        <a:sysClr val="windowText" lastClr="000000"/>
                      </a:solidFill>
                    </a:ln>
                  </a:rPr>
                  <a:t>навколо</a:t>
                </a:r>
                <a:r>
                  <a:rPr lang="ru-RU" sz="3200" b="1" dirty="0">
                    <a:ln>
                      <a:solidFill>
                        <a:sysClr val="windowText" lastClr="000000"/>
                      </a:solidFill>
                    </a:ln>
                  </a:rPr>
                  <a:t> </a:t>
                </a:r>
                <a:r>
                  <a:rPr lang="ru-RU" sz="3200" b="1" dirty="0" err="1">
                    <a:ln>
                      <a:solidFill>
                        <a:sysClr val="windowText" lastClr="000000"/>
                      </a:solidFill>
                    </a:ln>
                  </a:rPr>
                  <a:t>своєї</a:t>
                </a:r>
                <a:r>
                  <a:rPr lang="ru-RU" sz="3200" b="1" dirty="0">
                    <a:ln>
                      <a:solidFill>
                        <a:sysClr val="windowText" lastClr="000000"/>
                      </a:solidFill>
                    </a:ln>
                  </a:rPr>
                  <a:t> </a:t>
                </a:r>
                <a:r>
                  <a:rPr lang="ru-RU" sz="3200" b="1" dirty="0" err="1">
                    <a:ln>
                      <a:solidFill>
                        <a:sysClr val="windowText" lastClr="000000"/>
                      </a:solidFill>
                    </a:ln>
                  </a:rPr>
                  <a:t>осі</a:t>
                </a:r>
                <a:r>
                  <a:rPr lang="ru-RU" sz="3200" b="1" dirty="0">
                    <a:ln>
                      <a:solidFill>
                        <a:sysClr val="windowText" lastClr="000000"/>
                      </a:solidFill>
                    </a:ln>
                  </a:rPr>
                  <a:t> за одну </a:t>
                </a:r>
                <a:r>
                  <a:rPr lang="ru-RU" sz="3200" b="1" dirty="0" err="1">
                    <a:ln>
                      <a:solidFill>
                        <a:sysClr val="windowText" lastClr="000000"/>
                      </a:solidFill>
                    </a:ln>
                  </a:rPr>
                  <a:t>добу</a:t>
                </a:r>
                <a:r>
                  <a:rPr lang="ru-RU" sz="3200" b="1" dirty="0">
                    <a:ln>
                      <a:solidFill>
                        <a:sysClr val="windowText" lastClr="000000"/>
                      </a:solidFill>
                    </a:ln>
                  </a:rPr>
                  <a:t>. </a:t>
                </a:r>
                <a:r>
                  <a:rPr lang="ru-RU" sz="3200" b="1" dirty="0" err="1">
                    <a:ln>
                      <a:solidFill>
                        <a:sysClr val="windowText" lastClr="000000"/>
                      </a:solidFill>
                    </a:ln>
                  </a:rPr>
                  <a:t>Добу</a:t>
                </a:r>
                <a:r>
                  <a:rPr lang="ru-RU" sz="3200" b="1" dirty="0">
                    <a:ln>
                      <a:solidFill>
                        <a:sysClr val="windowText" lastClr="000000"/>
                      </a:solidFill>
                    </a:ln>
                  </a:rPr>
                  <a:t> </a:t>
                </a:r>
                <a:r>
                  <a:rPr lang="ru-RU" sz="3200" b="1" dirty="0" err="1">
                    <a:ln>
                      <a:solidFill>
                        <a:sysClr val="windowText" lastClr="000000"/>
                      </a:solidFill>
                    </a:ln>
                  </a:rPr>
                  <a:t>поділено</a:t>
                </a:r>
                <a:r>
                  <a:rPr lang="ru-RU" sz="3200" b="1" dirty="0">
                    <a:ln>
                      <a:solidFill>
                        <a:sysClr val="windowText" lastClr="000000"/>
                      </a:solidFill>
                    </a:ln>
                  </a:rPr>
                  <a:t> на 24 </a:t>
                </a:r>
                <a:r>
                  <a:rPr lang="ru-RU" sz="3200" b="1" dirty="0" err="1">
                    <a:ln>
                      <a:solidFill>
                        <a:sysClr val="windowText" lastClr="000000"/>
                      </a:solidFill>
                    </a:ln>
                  </a:rPr>
                  <a:t>рівні</a:t>
                </a:r>
                <a:r>
                  <a:rPr lang="ru-RU" sz="3200" b="1" dirty="0">
                    <a:ln>
                      <a:solidFill>
                        <a:sysClr val="windowText" lastClr="000000"/>
                      </a:solidFill>
                    </a:ln>
                  </a:rPr>
                  <a:t> </a:t>
                </a:r>
                <a:r>
                  <a:rPr lang="ru-RU" sz="3200" b="1" dirty="0" err="1">
                    <a:ln>
                      <a:solidFill>
                        <a:sysClr val="windowText" lastClr="000000"/>
                      </a:solidFill>
                    </a:ln>
                  </a:rPr>
                  <a:t>частини</a:t>
                </a:r>
                <a:r>
                  <a:rPr lang="ru-RU" sz="3200" b="1" dirty="0">
                    <a:ln>
                      <a:solidFill>
                        <a:sysClr val="windowText" lastClr="000000"/>
                      </a:solidFill>
                    </a:ln>
                  </a:rPr>
                  <a:t>.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smtClean="0">
                            <a:ln>
                              <a:solidFill>
                                <a:sysClr val="windowText" lastClr="000000"/>
                              </a:solidFill>
                            </a:ln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3200" b="1" i="1" smtClean="0">
                            <a:ln>
                              <a:solidFill>
                                <a:sysClr val="windowText" lastClr="000000"/>
                              </a:solidFill>
                            </a:ln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uk-UA" sz="3200" b="1" i="1" smtClean="0">
                            <a:ln>
                              <a:solidFill>
                                <a:sysClr val="windowText" lastClr="000000"/>
                              </a:solidFill>
                            </a:ln>
                            <a:latin typeface="Cambria Math" panose="02040503050406030204" pitchFamily="18" charset="0"/>
                          </a:rPr>
                          <m:t>𝟐𝟒</m:t>
                        </m:r>
                        <m:r>
                          <a:rPr lang="uk-UA" sz="3200" b="1" i="1" smtClean="0">
                            <a:ln>
                              <a:solidFill>
                                <a:sysClr val="windowText" lastClr="000000"/>
                              </a:solidFill>
                            </a:ln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3200" b="1" dirty="0">
                    <a:ln>
                      <a:solidFill>
                        <a:sysClr val="windowText" lastClr="000000"/>
                      </a:solidFill>
                    </a:ln>
                  </a:rPr>
                  <a:t> доби — </a:t>
                </a:r>
                <a:r>
                  <a:rPr lang="ru-RU" sz="3200" b="1" dirty="0" err="1">
                    <a:ln>
                      <a:solidFill>
                        <a:sysClr val="windowText" lastClr="000000"/>
                      </a:solidFill>
                    </a:ln>
                  </a:rPr>
                  <a:t>це</a:t>
                </a:r>
                <a:r>
                  <a:rPr lang="ru-RU" sz="3200" b="1" dirty="0">
                    <a:ln>
                      <a:solidFill>
                        <a:sysClr val="windowText" lastClr="000000"/>
                      </a:solidFill>
                    </a:ln>
                  </a:rPr>
                  <a:t> 1 год.</a:t>
                </a:r>
              </a:p>
              <a:p>
                <a:pPr algn="ctr"/>
                <a:r>
                  <a:rPr lang="ru-RU" sz="3200" b="1" dirty="0">
                    <a:ln>
                      <a:solidFill>
                        <a:sysClr val="windowText" lastClr="000000"/>
                      </a:solidFill>
                    </a:ln>
                  </a:rPr>
                  <a:t>1 </a:t>
                </a:r>
                <a:r>
                  <a:rPr lang="ru-RU" sz="3200" b="1" dirty="0" err="1">
                    <a:ln>
                      <a:solidFill>
                        <a:sysClr val="windowText" lastClr="000000"/>
                      </a:solidFill>
                    </a:ln>
                  </a:rPr>
                  <a:t>доба</a:t>
                </a:r>
                <a:r>
                  <a:rPr lang="ru-RU" sz="3200" b="1" dirty="0">
                    <a:ln>
                      <a:solidFill>
                        <a:sysClr val="windowText" lastClr="000000"/>
                      </a:solidFill>
                    </a:ln>
                  </a:rPr>
                  <a:t> = 24 год.</a:t>
                </a:r>
              </a:p>
              <a:p>
                <a:pPr algn="ctr"/>
                <a:r>
                  <a:rPr lang="ru-RU" sz="3200" b="1" dirty="0">
                    <a:ln>
                      <a:solidFill>
                        <a:sysClr val="windowText" lastClr="000000"/>
                      </a:solidFill>
                    </a:ln>
                  </a:rPr>
                  <a:t>7 </a:t>
                </a:r>
                <a:r>
                  <a:rPr lang="ru-RU" sz="3200" b="1" dirty="0" err="1">
                    <a:ln>
                      <a:solidFill>
                        <a:sysClr val="windowText" lastClr="000000"/>
                      </a:solidFill>
                    </a:ln>
                  </a:rPr>
                  <a:t>діб</a:t>
                </a:r>
                <a:r>
                  <a:rPr lang="ru-RU" sz="3200" b="1" dirty="0">
                    <a:ln>
                      <a:solidFill>
                        <a:sysClr val="windowText" lastClr="000000"/>
                      </a:solidFill>
                    </a:ln>
                  </a:rPr>
                  <a:t> </a:t>
                </a:r>
                <a:r>
                  <a:rPr lang="ru-RU" sz="3200" b="1" dirty="0" err="1">
                    <a:ln>
                      <a:solidFill>
                        <a:sysClr val="windowText" lastClr="000000"/>
                      </a:solidFill>
                    </a:ln>
                  </a:rPr>
                  <a:t>утворюють</a:t>
                </a:r>
                <a:r>
                  <a:rPr lang="ru-RU" sz="3200" b="1" dirty="0">
                    <a:ln>
                      <a:solidFill>
                        <a:sysClr val="windowText" lastClr="000000"/>
                      </a:solidFill>
                    </a:ln>
                  </a:rPr>
                  <a:t> </a:t>
                </a:r>
                <a:r>
                  <a:rPr lang="ru-RU" sz="3200" b="1" dirty="0" err="1">
                    <a:ln>
                      <a:solidFill>
                        <a:sysClr val="windowText" lastClr="000000"/>
                      </a:solidFill>
                    </a:ln>
                  </a:rPr>
                  <a:t>тиждень</a:t>
                </a:r>
                <a:r>
                  <a:rPr lang="ru-RU" sz="3200" b="1" dirty="0">
                    <a:ln>
                      <a:solidFill>
                        <a:sysClr val="windowText" lastClr="000000"/>
                      </a:solidFill>
                    </a:ln>
                  </a:rPr>
                  <a:t>.</a:t>
                </a:r>
                <a:endParaRPr lang="uk-UA" sz="3200" b="1" dirty="0">
                  <a:ln>
                    <a:solidFill>
                      <a:sysClr val="windowText" lastClr="000000"/>
                    </a:solidFill>
                  </a:ln>
                </a:endParaRPr>
              </a:p>
            </p:txBody>
          </p:sp>
        </mc:Choice>
        <mc:Fallback xmlns="">
          <p:sp>
            <p:nvSpPr>
              <p:cNvPr id="14" name="Скругленный 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5351" y="1161143"/>
                <a:ext cx="5154477" cy="5167086"/>
              </a:xfrm>
              <a:prstGeom prst="round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 w="38100">
                <a:solidFill>
                  <a:srgbClr val="2F3242"/>
                </a:solidFill>
                <a:prstDash val="lgDash"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1592078"/>
            <a:ext cx="6399129" cy="467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04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799369"/>
            <a:ext cx="4538133" cy="3403600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80636" y="447017"/>
            <a:ext cx="8442254" cy="547720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Розглянь </a:t>
            </a:r>
            <a:r>
              <a:rPr lang="ru-RU" sz="2000" b="1" dirty="0" err="1">
                <a:solidFill>
                  <a:schemeClr val="bg1"/>
                </a:solidFill>
              </a:rPr>
              <a:t>місяці</a:t>
            </a:r>
            <a:r>
              <a:rPr lang="ru-RU" sz="2000" b="1" dirty="0">
                <a:solidFill>
                  <a:schemeClr val="bg1"/>
                </a:solidFill>
              </a:rPr>
              <a:t> на </a:t>
            </a:r>
            <a:r>
              <a:rPr lang="ru-RU" sz="2000" b="1" dirty="0" err="1">
                <a:solidFill>
                  <a:schemeClr val="bg1"/>
                </a:solidFill>
              </a:rPr>
              <a:t>схемі</a:t>
            </a:r>
            <a:r>
              <a:rPr lang="ru-RU" sz="2000" b="1" dirty="0">
                <a:solidFill>
                  <a:schemeClr val="bg1"/>
                </a:solidFill>
              </a:rPr>
              <a:t> року. </a:t>
            </a:r>
            <a:r>
              <a:rPr lang="ru-RU" sz="2000" b="1" dirty="0" err="1">
                <a:solidFill>
                  <a:schemeClr val="bg1"/>
                </a:solidFill>
              </a:rPr>
              <a:t>Виконай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завдання</a:t>
            </a:r>
            <a:r>
              <a:rPr lang="ru-RU" sz="2000" b="1" dirty="0">
                <a:solidFill>
                  <a:schemeClr val="bg1"/>
                </a:solidFill>
              </a:rPr>
              <a:t>. Дай </a:t>
            </a:r>
            <a:r>
              <a:rPr lang="ru-RU" sz="2000" b="1" dirty="0" err="1">
                <a:solidFill>
                  <a:schemeClr val="bg1"/>
                </a:solidFill>
              </a:rPr>
              <a:t>відповіді</a:t>
            </a:r>
            <a:r>
              <a:rPr lang="ru-RU" sz="2000" b="1" dirty="0">
                <a:solidFill>
                  <a:schemeClr val="bg1"/>
                </a:solidFill>
              </a:rPr>
              <a:t> на </a:t>
            </a:r>
            <a:r>
              <a:rPr lang="ru-RU" sz="2000" b="1" dirty="0" err="1">
                <a:solidFill>
                  <a:schemeClr val="bg1"/>
                </a:solidFill>
              </a:rPr>
              <a:t>запитання</a:t>
            </a:r>
            <a:r>
              <a:rPr lang="ru-RU" sz="20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EEF77ECD-AB1B-49FD-8A97-04FBFA01D006}"/>
              </a:ext>
            </a:extLst>
          </p:cNvPr>
          <p:cNvSpPr/>
          <p:nvPr/>
        </p:nvSpPr>
        <p:spPr>
          <a:xfrm>
            <a:off x="0" y="5705557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106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2EC61BCA-C9B2-477A-8C4D-BA5E7B583F55}"/>
              </a:ext>
            </a:extLst>
          </p:cNvPr>
          <p:cNvSpPr/>
          <p:nvPr/>
        </p:nvSpPr>
        <p:spPr>
          <a:xfrm>
            <a:off x="0" y="4574885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590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6" name="AutoShape 2" descr="Cute Cartoon Senior People Set. Happy Old People, Men And Women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4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6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Відпочинок на Чорному морі 2020 , Чорне море бази відпочинку Україна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Скругленный прямоугольник 18"/>
          <p:cNvSpPr/>
          <p:nvPr/>
        </p:nvSpPr>
        <p:spPr>
          <a:xfrm>
            <a:off x="5181600" y="1103807"/>
            <a:ext cx="6778171" cy="5167086"/>
          </a:xfrm>
          <a:prstGeom prst="roundRect">
            <a:avLst/>
          </a:prstGeom>
          <a:solidFill>
            <a:srgbClr val="FF99FF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3200" b="1">
                <a:ln>
                  <a:solidFill>
                    <a:sysClr val="windowText" lastClr="000000"/>
                  </a:solidFill>
                </a:ln>
              </a:rPr>
              <a:t>Для визначення дня тижня, обчислення тривалості події користуються календарем — довідником,</a:t>
            </a:r>
          </a:p>
          <a:p>
            <a:pPr algn="ctr"/>
            <a:r>
              <a:rPr lang="uk-UA" sz="3200" b="1">
                <a:ln>
                  <a:solidFill>
                    <a:sysClr val="windowText" lastClr="000000"/>
                  </a:solidFill>
                </a:ln>
              </a:rPr>
              <a:t>у якому зазначено послідовний перелік днів, тижнів,</a:t>
            </a:r>
          </a:p>
          <a:p>
            <a:pPr algn="ctr"/>
            <a:r>
              <a:rPr lang="uk-UA" sz="3200" b="1">
                <a:ln>
                  <a:solidFill>
                    <a:sysClr val="windowText" lastClr="000000"/>
                  </a:solidFill>
                </a:ln>
              </a:rPr>
              <a:t>місяців даного року. У календарі також зазначають</a:t>
            </a:r>
          </a:p>
          <a:p>
            <a:pPr algn="ctr"/>
            <a:r>
              <a:rPr lang="uk-UA" sz="3200" b="1">
                <a:ln>
                  <a:solidFill>
                    <a:sysClr val="windowText" lastClr="000000"/>
                  </a:solidFill>
                </a:ln>
              </a:rPr>
              <a:t>вихідні дні, свята й інші відомості.</a:t>
            </a:r>
            <a:endParaRPr lang="uk-UA" sz="3200" b="1" dirty="0">
              <a:ln>
                <a:solidFill>
                  <a:sysClr val="windowText" lastClr="0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037850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80636" y="447017"/>
            <a:ext cx="8442254" cy="547720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Розглянь листок календаря і дай </a:t>
            </a:r>
            <a:r>
              <a:rPr lang="ru-RU" sz="2000" b="1" dirty="0" err="1">
                <a:solidFill>
                  <a:schemeClr val="bg1"/>
                </a:solidFill>
              </a:rPr>
              <a:t>відповіді</a:t>
            </a:r>
            <a:r>
              <a:rPr lang="ru-RU" sz="2000" b="1" dirty="0">
                <a:solidFill>
                  <a:schemeClr val="bg1"/>
                </a:solidFill>
              </a:rPr>
              <a:t> на </a:t>
            </a:r>
            <a:r>
              <a:rPr lang="ru-RU" sz="2000" b="1" dirty="0" err="1">
                <a:solidFill>
                  <a:schemeClr val="bg1"/>
                </a:solidFill>
              </a:rPr>
              <a:t>запитання</a:t>
            </a:r>
            <a:r>
              <a:rPr lang="ru-RU" sz="20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EEF77ECD-AB1B-49FD-8A97-04FBFA01D006}"/>
              </a:ext>
            </a:extLst>
          </p:cNvPr>
          <p:cNvSpPr/>
          <p:nvPr/>
        </p:nvSpPr>
        <p:spPr>
          <a:xfrm>
            <a:off x="0" y="5705557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107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2EC61BCA-C9B2-477A-8C4D-BA5E7B583F55}"/>
              </a:ext>
            </a:extLst>
          </p:cNvPr>
          <p:cNvSpPr/>
          <p:nvPr/>
        </p:nvSpPr>
        <p:spPr>
          <a:xfrm>
            <a:off x="0" y="4574885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592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6" name="AutoShape 2" descr="Cute Cartoon Senior People Set. Happy Old People, Men And Women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4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6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Відпочинок на Чорному морі 2020 , Чорне море бази відпочинку Україна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Скругленный прямоугольник 18"/>
          <p:cNvSpPr/>
          <p:nvPr/>
        </p:nvSpPr>
        <p:spPr>
          <a:xfrm>
            <a:off x="3930168" y="1163484"/>
            <a:ext cx="7706801" cy="1224116"/>
          </a:xfrm>
          <a:prstGeom prst="roundRect">
            <a:avLst/>
          </a:prstGeom>
          <a:solidFill>
            <a:srgbClr val="FF99FF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У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відривному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календарі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вказують</a:t>
            </a:r>
            <a:endParaRPr lang="ru-RU" sz="3200" b="1" dirty="0">
              <a:ln>
                <a:solidFill>
                  <a:sysClr val="windowText" lastClr="000000"/>
                </a:solidFill>
              </a:ln>
            </a:endParaRPr>
          </a:p>
          <a:p>
            <a:pPr algn="ctr"/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час сходу і заходу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Сонця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,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тривалість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дня.</a:t>
            </a:r>
            <a:endParaRPr lang="uk-UA" sz="3200" b="1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4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4610100" y="2895600"/>
            <a:ext cx="6735528" cy="642766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Яка дата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вказана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на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цьому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листку?</a:t>
            </a:r>
            <a:endParaRPr lang="uk-UA" sz="3200" b="1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5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4610100" y="3650989"/>
            <a:ext cx="6735528" cy="642766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3200" b="1">
                <a:ln>
                  <a:solidFill>
                    <a:sysClr val="windowText" lastClr="000000"/>
                  </a:solidFill>
                </a:ln>
              </a:rPr>
              <a:t>Як позначено Сонце?</a:t>
            </a:r>
            <a:endParaRPr lang="uk-UA" sz="3200" b="1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8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4610100" y="4406378"/>
            <a:ext cx="6735528" cy="642766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>
                <a:ln>
                  <a:solidFill>
                    <a:sysClr val="windowText" lastClr="000000"/>
                  </a:solidFill>
                </a:ln>
              </a:rPr>
              <a:t>Коли зійде Сонце в цей день?</a:t>
            </a:r>
            <a:endParaRPr lang="uk-UA" sz="3200" b="1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9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4610100" y="5161767"/>
            <a:ext cx="6735528" cy="642766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3200" b="1">
                <a:ln>
                  <a:solidFill>
                    <a:sysClr val="windowText" lastClr="000000"/>
                  </a:solidFill>
                </a:ln>
              </a:rPr>
              <a:t>Коли Сонце зайде?</a:t>
            </a:r>
            <a:endParaRPr lang="uk-UA" sz="3200" b="1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0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4610100" y="5901728"/>
            <a:ext cx="6735528" cy="642766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3200" b="1">
                <a:ln>
                  <a:solidFill>
                    <a:sysClr val="windowText" lastClr="000000"/>
                  </a:solidFill>
                </a:ln>
              </a:rPr>
              <a:t>Яка тривалість дня?</a:t>
            </a:r>
            <a:endParaRPr lang="uk-UA" sz="3200" b="1" dirty="0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0" y="2527873"/>
            <a:ext cx="3123830" cy="3035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937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5" grpId="0" animBg="1"/>
      <p:bldP spid="18" grpId="0" animBg="1"/>
      <p:bldP spid="19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EEF77ECD-AB1B-49FD-8A97-04FBFA01D006}"/>
              </a:ext>
            </a:extLst>
          </p:cNvPr>
          <p:cNvSpPr/>
          <p:nvPr/>
        </p:nvSpPr>
        <p:spPr>
          <a:xfrm>
            <a:off x="0" y="5705557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108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2EC61BCA-C9B2-477A-8C4D-BA5E7B583F55}"/>
              </a:ext>
            </a:extLst>
          </p:cNvPr>
          <p:cNvSpPr/>
          <p:nvPr/>
        </p:nvSpPr>
        <p:spPr>
          <a:xfrm>
            <a:off x="0" y="4574885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593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6" name="AutoShape 2" descr="Cute Cartoon Senior People Set. Happy Old People, Men And Women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4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6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Відпочинок на Чорному морі 2020 , Чорне море бази відпочинку Україна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Скругленный прямоугольник 18"/>
          <p:cNvSpPr/>
          <p:nvPr/>
        </p:nvSpPr>
        <p:spPr>
          <a:xfrm>
            <a:off x="3494318" y="617538"/>
            <a:ext cx="8329382" cy="2148831"/>
          </a:xfrm>
          <a:prstGeom prst="roundRect">
            <a:avLst/>
          </a:prstGeom>
          <a:solidFill>
            <a:srgbClr val="FF99FF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b="1" dirty="0">
                <a:ln>
                  <a:solidFill>
                    <a:sysClr val="windowText" lastClr="000000"/>
                  </a:solidFill>
                </a:ln>
              </a:rPr>
              <a:t>За календарем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</a:rPr>
              <a:t>дізналися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</a:rPr>
              <a:t>,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</a:rPr>
              <a:t>що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</a:rPr>
              <a:t> 22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</a:rPr>
              <a:t>грудня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</a:rPr>
              <a:t>Сонце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</a:rPr>
              <a:t>зійде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</a:rPr>
              <a:t> о 7 год 56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</a:rPr>
              <a:t>хв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</a:rPr>
              <a:t> і день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</a:rPr>
              <a:t>триватиме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</a:rPr>
              <a:t> 8 год. О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</a:rPr>
              <a:t>котрій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</a:rPr>
              <a:t>годині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</a:rPr>
              <a:t>зайде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</a:rPr>
              <a:t>Сонце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</a:rPr>
              <a:t>?</a:t>
            </a:r>
            <a:endParaRPr lang="uk-UA" sz="3600" b="1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2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3731090" y="3206489"/>
            <a:ext cx="8092610" cy="1241396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>
                <a:ln>
                  <a:solidFill>
                    <a:sysClr val="windowText" lastClr="000000"/>
                  </a:solidFill>
                </a:ln>
              </a:rPr>
              <a:t>Такі задачі розв’язуємо дією додавання:</a:t>
            </a:r>
          </a:p>
          <a:p>
            <a:pPr algn="ctr"/>
            <a:r>
              <a:rPr lang="ru-RU" sz="3200" b="1">
                <a:ln>
                  <a:solidFill>
                    <a:sysClr val="windowText" lastClr="000000"/>
                  </a:solidFill>
                </a:ln>
              </a:rPr>
              <a:t>7 год 56 хв + 8 год = 15 год 56 хв</a:t>
            </a:r>
            <a:endParaRPr lang="uk-UA" sz="3200" b="1" dirty="0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079203"/>
            <a:ext cx="3458058" cy="4763165"/>
          </a:xfrm>
          <a:prstGeom prst="rect">
            <a:avLst/>
          </a:prstGeom>
        </p:spPr>
      </p:pic>
      <p:sp>
        <p:nvSpPr>
          <p:cNvPr id="14" name="Округлений прямокутник 13"/>
          <p:cNvSpPr/>
          <p:nvPr/>
        </p:nvSpPr>
        <p:spPr>
          <a:xfrm>
            <a:off x="3731090" y="5140221"/>
            <a:ext cx="8092609" cy="914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rgbClr val="231F20"/>
              </a:solidFill>
              <a:latin typeface="PragmaticaC"/>
            </a:endParaRPr>
          </a:p>
          <a:p>
            <a:pPr algn="ctr"/>
            <a:r>
              <a:rPr lang="ru-RU" sz="3200" dirty="0" err="1">
                <a:solidFill>
                  <a:srgbClr val="231F20"/>
                </a:solidFill>
                <a:latin typeface="PragmaticaC"/>
              </a:rPr>
              <a:t>Це</a:t>
            </a:r>
            <a:r>
              <a:rPr lang="ru-RU" sz="3200" dirty="0">
                <a:solidFill>
                  <a:srgbClr val="231F20"/>
                </a:solidFill>
                <a:latin typeface="PragmaticaC"/>
              </a:rPr>
              <a:t> задача на </a:t>
            </a:r>
            <a:r>
              <a:rPr lang="ru-RU" sz="3200" dirty="0" err="1">
                <a:solidFill>
                  <a:srgbClr val="231F20"/>
                </a:solidFill>
                <a:latin typeface="PragmaticaC"/>
              </a:rPr>
              <a:t>обчислення</a:t>
            </a:r>
            <a:r>
              <a:rPr lang="ru-RU" sz="3200" dirty="0">
                <a:solidFill>
                  <a:srgbClr val="231F20"/>
                </a:solidFill>
                <a:latin typeface="PragmaticaC"/>
              </a:rPr>
              <a:t> часу</a:t>
            </a:r>
            <a:br>
              <a:rPr lang="ru-RU" sz="3200" dirty="0">
                <a:solidFill>
                  <a:srgbClr val="231F20"/>
                </a:solidFill>
                <a:latin typeface="PragmaticaC"/>
              </a:rPr>
            </a:br>
            <a:r>
              <a:rPr lang="ru-RU" sz="3200" dirty="0" err="1">
                <a:solidFill>
                  <a:srgbClr val="231F20"/>
                </a:solidFill>
                <a:latin typeface="PragmaticaC"/>
              </a:rPr>
              <a:t>закінчення</a:t>
            </a:r>
            <a:r>
              <a:rPr lang="ru-RU" sz="3200" dirty="0">
                <a:solidFill>
                  <a:srgbClr val="231F20"/>
                </a:solidFill>
                <a:latin typeface="PragmaticaC"/>
              </a:rPr>
              <a:t> </a:t>
            </a:r>
            <a:r>
              <a:rPr lang="ru-RU" sz="3200" dirty="0" err="1">
                <a:solidFill>
                  <a:srgbClr val="231F20"/>
                </a:solidFill>
                <a:latin typeface="PragmaticaC"/>
              </a:rPr>
              <a:t>події</a:t>
            </a:r>
            <a:r>
              <a:rPr lang="ru-RU" sz="3200" dirty="0">
                <a:solidFill>
                  <a:srgbClr val="231F20"/>
                </a:solidFill>
                <a:latin typeface="PragmaticaC"/>
              </a:rPr>
              <a:t>.</a:t>
            </a:r>
            <a:r>
              <a:rPr lang="ru-RU" sz="3200" dirty="0"/>
              <a:t> </a:t>
            </a:r>
            <a:br>
              <a:rPr lang="ru-RU" sz="3200" dirty="0"/>
            </a:b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156632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6ACFC55A-3855-4980-AF00-D1F5ED6E223B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108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FFB5143A-1BD3-402A-9E2A-DA6B9B1783C8}"/>
              </a:ext>
            </a:extLst>
          </p:cNvPr>
          <p:cNvSpPr/>
          <p:nvPr/>
        </p:nvSpPr>
        <p:spPr>
          <a:xfrm>
            <a:off x="0" y="4540489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schemeClr val="bg1"/>
                </a:solidFill>
              </a:rPr>
              <a:t>Підручник.</a:t>
            </a:r>
            <a:endParaRPr lang="en-US" sz="1400" b="1" dirty="0">
              <a:solidFill>
                <a:schemeClr val="bg1"/>
              </a:solidFill>
            </a:endParaRP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Задача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594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4"/>
          <p:cNvSpPr/>
          <p:nvPr/>
        </p:nvSpPr>
        <p:spPr>
          <a:xfrm>
            <a:off x="3355596" y="494530"/>
            <a:ext cx="8732066" cy="500208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chemeClr val="bg1"/>
                </a:solidFill>
              </a:rPr>
              <a:t>Розв’яжи</a:t>
            </a:r>
            <a:r>
              <a:rPr lang="ru-RU" sz="2000" b="1" dirty="0">
                <a:solidFill>
                  <a:schemeClr val="bg1"/>
                </a:solidFill>
              </a:rPr>
              <a:t> задачу.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984500" y="1298498"/>
            <a:ext cx="8991600" cy="175432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2F3242"/>
            </a:solidFill>
            <a:prstDash val="lgDash"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err="1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Хлопці</a:t>
            </a:r>
            <a:r>
              <a:rPr lang="ru-RU" sz="3600" b="1" dirty="0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почали </a:t>
            </a:r>
            <a:r>
              <a:rPr lang="ru-RU" sz="3600" b="1" dirty="0" err="1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грати</a:t>
            </a:r>
            <a:r>
              <a:rPr lang="ru-RU" sz="3600" b="1" dirty="0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 шахи о 12 год 30 </a:t>
            </a:r>
            <a:r>
              <a:rPr lang="ru-RU" sz="3600" b="1" dirty="0" err="1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хв</a:t>
            </a:r>
            <a:r>
              <a:rPr lang="ru-RU" sz="3600" b="1" dirty="0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і </a:t>
            </a:r>
            <a:r>
              <a:rPr lang="ru-RU" sz="3600" b="1" dirty="0" err="1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грали</a:t>
            </a:r>
            <a:r>
              <a:rPr lang="ru-RU" sz="3600" b="1" dirty="0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1 год. О </a:t>
            </a:r>
            <a:r>
              <a:rPr lang="ru-RU" sz="3600" b="1" dirty="0" err="1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котрій</a:t>
            </a:r>
            <a:r>
              <a:rPr lang="ru-RU" sz="3600" b="1" dirty="0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600" b="1" dirty="0" err="1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годині</a:t>
            </a:r>
            <a:r>
              <a:rPr lang="ru-RU" sz="3600" b="1" dirty="0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600" b="1" dirty="0" err="1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закінчилася</a:t>
            </a:r>
            <a:r>
              <a:rPr lang="ru-RU" sz="3600" b="1" dirty="0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600" b="1" dirty="0" err="1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гра</a:t>
            </a:r>
            <a:r>
              <a:rPr lang="ru-RU" sz="3600" b="1" dirty="0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75" y="1647156"/>
            <a:ext cx="2301785" cy="2513664"/>
          </a:xfrm>
          <a:prstGeom prst="rect">
            <a:avLst/>
          </a:prstGeom>
        </p:spPr>
      </p:pic>
      <p:sp>
        <p:nvSpPr>
          <p:cNvPr id="2" name="AutoShape 2" descr="Финики полезные и опасны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7" name="AutoShape 2" descr="Малыш и Карлсон: серии, интересные факты, герои, озвучка | Союзмультфильм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8194" name="Picture 2" descr="Шашки і шахи. Студія навчання для дітей | Montessorischo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125" y="3052824"/>
            <a:ext cx="5418375" cy="398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088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27417" y="723785"/>
            <a:ext cx="1629651" cy="191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3D74329E-5CAA-490F-9A8E-9A7F5460A785}"/>
              </a:ext>
            </a:extLst>
          </p:cNvPr>
          <p:cNvSpPr/>
          <p:nvPr/>
        </p:nvSpPr>
        <p:spPr>
          <a:xfrm>
            <a:off x="3477295" y="508963"/>
            <a:ext cx="8479351" cy="315286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Обчисли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16"/>
          <a:stretch/>
        </p:blipFill>
        <p:spPr>
          <a:xfrm rot="3883060">
            <a:off x="7456880" y="2173716"/>
            <a:ext cx="4379643" cy="44713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45"/>
          <a:stretch/>
        </p:blipFill>
        <p:spPr>
          <a:xfrm>
            <a:off x="3065451" y="159108"/>
            <a:ext cx="5271107" cy="57930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7" t="18302" r="25940" b="22899"/>
          <a:stretch/>
        </p:blipFill>
        <p:spPr>
          <a:xfrm rot="19326237">
            <a:off x="226456" y="2168162"/>
            <a:ext cx="3997251" cy="5064297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3187877" y="4380747"/>
            <a:ext cx="5316131" cy="2425148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867950" y="4447911"/>
            <a:ext cx="1955985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3800" b="1" dirty="0">
                <a:ln w="0">
                  <a:solidFill>
                    <a:srgbClr val="2F3242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∙</a:t>
            </a:r>
            <a:r>
              <a:rPr lang="en-US" sz="13800" b="1" dirty="0">
                <a:ln w="0">
                  <a:solidFill>
                    <a:srgbClr val="2F3242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6</a:t>
            </a:r>
            <a:endParaRPr lang="ru-RU" sz="13800" b="1" cap="none" spc="0" dirty="0">
              <a:ln w="0">
                <a:solidFill>
                  <a:srgbClr val="2F3242"/>
                </a:solidFill>
              </a:ln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99480" y="3234906"/>
            <a:ext cx="108234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>
                  <a:solidFill>
                    <a:srgbClr val="2F3242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ru-RU" sz="13800" b="1" cap="none" spc="0" dirty="0">
              <a:ln w="0">
                <a:solidFill>
                  <a:srgbClr val="2F3242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56426" y="1521756"/>
            <a:ext cx="108234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>
                  <a:solidFill>
                    <a:srgbClr val="2F3242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endParaRPr lang="ru-RU" sz="13800" b="1" cap="none" spc="0" dirty="0">
              <a:ln w="0">
                <a:solidFill>
                  <a:srgbClr val="2F3242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962745" y="3252810"/>
            <a:ext cx="108234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>
                  <a:solidFill>
                    <a:srgbClr val="2F3242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  <a:endParaRPr lang="ru-RU" sz="13800" b="1" cap="none" spc="0" dirty="0">
              <a:ln w="0">
                <a:solidFill>
                  <a:srgbClr val="2F3242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243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6ACFC55A-3855-4980-AF00-D1F5ED6E223B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108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FFB5143A-1BD3-402A-9E2A-DA6B9B1783C8}"/>
              </a:ext>
            </a:extLst>
          </p:cNvPr>
          <p:cNvSpPr/>
          <p:nvPr/>
        </p:nvSpPr>
        <p:spPr>
          <a:xfrm>
            <a:off x="0" y="4540489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schemeClr val="bg1"/>
                </a:solidFill>
              </a:rPr>
              <a:t>Підручник.</a:t>
            </a:r>
            <a:endParaRPr lang="en-US" sz="1400" b="1" dirty="0">
              <a:solidFill>
                <a:schemeClr val="bg1"/>
              </a:solidFill>
            </a:endParaRP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Задача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595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4"/>
          <p:cNvSpPr/>
          <p:nvPr/>
        </p:nvSpPr>
        <p:spPr>
          <a:xfrm>
            <a:off x="3355596" y="494530"/>
            <a:ext cx="8732066" cy="500208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chemeClr val="bg1"/>
                </a:solidFill>
              </a:rPr>
              <a:t>Розв’яжи</a:t>
            </a:r>
            <a:r>
              <a:rPr lang="ru-RU" sz="2000" b="1" dirty="0">
                <a:solidFill>
                  <a:schemeClr val="bg1"/>
                </a:solidFill>
              </a:rPr>
              <a:t> задачу.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984500" y="1298498"/>
            <a:ext cx="8991600" cy="175432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2F3242"/>
            </a:solidFill>
            <a:prstDash val="lgDash"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err="1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Ганнуся</a:t>
            </a:r>
            <a:r>
              <a:rPr lang="ru-RU" sz="3600" b="1" dirty="0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почала </a:t>
            </a:r>
            <a:r>
              <a:rPr lang="ru-RU" sz="3600" b="1" dirty="0" err="1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грати</a:t>
            </a:r>
            <a:r>
              <a:rPr lang="ru-RU" sz="3600" b="1" dirty="0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3600" b="1" dirty="0" err="1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піаніно</a:t>
            </a:r>
            <a:r>
              <a:rPr lang="ru-RU" sz="3600" b="1" dirty="0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о 13 год 30 </a:t>
            </a:r>
            <a:r>
              <a:rPr lang="ru-RU" sz="3600" b="1" dirty="0" err="1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хв</a:t>
            </a:r>
            <a:r>
              <a:rPr lang="ru-RU" sz="3600" b="1" dirty="0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і </a:t>
            </a:r>
            <a:r>
              <a:rPr lang="ru-RU" sz="3600" b="1" dirty="0" err="1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займалася</a:t>
            </a:r>
            <a:r>
              <a:rPr lang="ru-RU" sz="3600" b="1" dirty="0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20 </a:t>
            </a:r>
            <a:r>
              <a:rPr lang="ru-RU" sz="3600" b="1" dirty="0" err="1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хв</a:t>
            </a:r>
            <a:r>
              <a:rPr lang="ru-RU" sz="3600" b="1" dirty="0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Коли </a:t>
            </a:r>
            <a:r>
              <a:rPr lang="ru-RU" sz="3600" b="1" dirty="0" err="1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Ганнуся</a:t>
            </a:r>
            <a:r>
              <a:rPr lang="ru-RU" sz="3600" b="1" dirty="0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600" b="1" dirty="0" err="1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закінчила</a:t>
            </a:r>
            <a:r>
              <a:rPr lang="ru-RU" sz="3600" b="1" dirty="0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600" b="1" dirty="0" err="1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гру</a:t>
            </a:r>
            <a:r>
              <a:rPr lang="ru-RU" sz="3600" b="1" dirty="0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3600" b="1" dirty="0" err="1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піаніно</a:t>
            </a:r>
            <a:r>
              <a:rPr lang="ru-RU" sz="3600" b="1" dirty="0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75" y="1647156"/>
            <a:ext cx="2301785" cy="2513664"/>
          </a:xfrm>
          <a:prstGeom prst="rect">
            <a:avLst/>
          </a:prstGeom>
        </p:spPr>
      </p:pic>
      <p:sp>
        <p:nvSpPr>
          <p:cNvPr id="2" name="AutoShape 2" descr="Финики полезные и опасны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7" name="AutoShape 2" descr="Малыш и Карлсон: серии, интересные факты, герои, озвучка | Союзмультфильм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700" y="2974077"/>
            <a:ext cx="3119437" cy="375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20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27417" y="723785"/>
            <a:ext cx="1629651" cy="191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3D74329E-5CAA-490F-9A8E-9A7F5460A785}"/>
              </a:ext>
            </a:extLst>
          </p:cNvPr>
          <p:cNvSpPr/>
          <p:nvPr/>
        </p:nvSpPr>
        <p:spPr>
          <a:xfrm>
            <a:off x="3477295" y="508963"/>
            <a:ext cx="8479351" cy="315286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Обчисли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16"/>
          <a:stretch/>
        </p:blipFill>
        <p:spPr>
          <a:xfrm rot="3883060">
            <a:off x="7456880" y="2173716"/>
            <a:ext cx="4379643" cy="44713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45"/>
          <a:stretch/>
        </p:blipFill>
        <p:spPr>
          <a:xfrm>
            <a:off x="3065451" y="159108"/>
            <a:ext cx="5271107" cy="57930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7" t="18302" r="25940" b="22899"/>
          <a:stretch/>
        </p:blipFill>
        <p:spPr>
          <a:xfrm rot="19326237">
            <a:off x="226456" y="2168162"/>
            <a:ext cx="3997251" cy="5064297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3187877" y="4380747"/>
            <a:ext cx="5316131" cy="2425148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867950" y="4447911"/>
            <a:ext cx="1955985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3800" b="1" dirty="0">
                <a:ln w="0">
                  <a:solidFill>
                    <a:srgbClr val="2F3242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∙</a:t>
            </a:r>
            <a:r>
              <a:rPr lang="en-US" sz="13800" b="1" dirty="0">
                <a:ln w="0">
                  <a:solidFill>
                    <a:srgbClr val="2F3242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7</a:t>
            </a:r>
            <a:endParaRPr lang="ru-RU" sz="13800" b="1" cap="none" spc="0" dirty="0">
              <a:ln w="0">
                <a:solidFill>
                  <a:srgbClr val="2F3242"/>
                </a:solidFill>
              </a:ln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99480" y="3234906"/>
            <a:ext cx="108234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>
                  <a:solidFill>
                    <a:srgbClr val="2F3242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ru-RU" sz="13800" b="1" cap="none" spc="0" dirty="0">
              <a:ln w="0">
                <a:solidFill>
                  <a:srgbClr val="2F3242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56426" y="1521756"/>
            <a:ext cx="108234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>
                  <a:solidFill>
                    <a:srgbClr val="2F3242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endParaRPr lang="ru-RU" sz="13800" b="1" cap="none" spc="0" dirty="0">
              <a:ln w="0">
                <a:solidFill>
                  <a:srgbClr val="2F3242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962745" y="3252810"/>
            <a:ext cx="108234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>
                  <a:solidFill>
                    <a:srgbClr val="2F3242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  <a:endParaRPr lang="ru-RU" sz="13800" b="1" cap="none" spc="0" dirty="0">
              <a:ln w="0">
                <a:solidFill>
                  <a:srgbClr val="2F3242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39525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27417" y="723785"/>
            <a:ext cx="1629651" cy="191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3D74329E-5CAA-490F-9A8E-9A7F5460A785}"/>
              </a:ext>
            </a:extLst>
          </p:cNvPr>
          <p:cNvSpPr/>
          <p:nvPr/>
        </p:nvSpPr>
        <p:spPr>
          <a:xfrm>
            <a:off x="3477295" y="508963"/>
            <a:ext cx="8479351" cy="315286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Обчисли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16"/>
          <a:stretch/>
        </p:blipFill>
        <p:spPr>
          <a:xfrm rot="3883060">
            <a:off x="7456880" y="2173716"/>
            <a:ext cx="4379643" cy="44713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45"/>
          <a:stretch/>
        </p:blipFill>
        <p:spPr>
          <a:xfrm>
            <a:off x="3065451" y="159108"/>
            <a:ext cx="5271107" cy="57930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7" t="18302" r="25940" b="22899"/>
          <a:stretch/>
        </p:blipFill>
        <p:spPr>
          <a:xfrm rot="19326237">
            <a:off x="226456" y="2168162"/>
            <a:ext cx="3997251" cy="5064297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3187877" y="4380747"/>
            <a:ext cx="5316131" cy="2425148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867950" y="4447911"/>
            <a:ext cx="1955985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3800" b="1" dirty="0">
                <a:ln w="0">
                  <a:solidFill>
                    <a:srgbClr val="2F3242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∙</a:t>
            </a:r>
            <a:r>
              <a:rPr lang="en-US" sz="13800" b="1" dirty="0">
                <a:ln w="0">
                  <a:solidFill>
                    <a:srgbClr val="2F3242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5</a:t>
            </a:r>
            <a:endParaRPr lang="ru-RU" sz="13800" b="1" cap="none" spc="0" dirty="0">
              <a:ln w="0">
                <a:solidFill>
                  <a:srgbClr val="2F3242"/>
                </a:solidFill>
              </a:ln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99480" y="3234906"/>
            <a:ext cx="108234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>
                  <a:solidFill>
                    <a:srgbClr val="2F3242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ru-RU" sz="13800" b="1" cap="none" spc="0" dirty="0">
              <a:ln w="0">
                <a:solidFill>
                  <a:srgbClr val="2F3242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56426" y="1521756"/>
            <a:ext cx="108234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>
                  <a:solidFill>
                    <a:srgbClr val="2F3242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endParaRPr lang="ru-RU" sz="13800" b="1" cap="none" spc="0" dirty="0">
              <a:ln w="0">
                <a:solidFill>
                  <a:srgbClr val="2F3242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962745" y="3252810"/>
            <a:ext cx="108234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>
                  <a:solidFill>
                    <a:srgbClr val="2F3242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  <a:endParaRPr lang="ru-RU" sz="13800" b="1" cap="none" spc="0" dirty="0">
              <a:ln w="0">
                <a:solidFill>
                  <a:srgbClr val="2F3242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8066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27417" y="723785"/>
            <a:ext cx="1629651" cy="191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3D74329E-5CAA-490F-9A8E-9A7F5460A785}"/>
              </a:ext>
            </a:extLst>
          </p:cNvPr>
          <p:cNvSpPr/>
          <p:nvPr/>
        </p:nvSpPr>
        <p:spPr>
          <a:xfrm>
            <a:off x="3477295" y="508963"/>
            <a:ext cx="8479351" cy="315286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Обчисли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16"/>
          <a:stretch/>
        </p:blipFill>
        <p:spPr>
          <a:xfrm rot="3883060">
            <a:off x="7456880" y="2173716"/>
            <a:ext cx="4379643" cy="44713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45"/>
          <a:stretch/>
        </p:blipFill>
        <p:spPr>
          <a:xfrm>
            <a:off x="3065451" y="159108"/>
            <a:ext cx="5271107" cy="57930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7" t="18302" r="25940" b="22899"/>
          <a:stretch/>
        </p:blipFill>
        <p:spPr>
          <a:xfrm rot="19326237">
            <a:off x="226456" y="2168162"/>
            <a:ext cx="3997251" cy="5064297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3187877" y="4380747"/>
            <a:ext cx="5316131" cy="2425148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867950" y="4447911"/>
            <a:ext cx="1955985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3800" b="1" dirty="0">
                <a:ln w="0">
                  <a:solidFill>
                    <a:srgbClr val="2F3242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∙</a:t>
            </a:r>
            <a:r>
              <a:rPr lang="en-US" sz="13800" b="1" dirty="0">
                <a:ln w="0">
                  <a:solidFill>
                    <a:srgbClr val="2F3242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8</a:t>
            </a:r>
            <a:endParaRPr lang="ru-RU" sz="13800" b="1" cap="none" spc="0" dirty="0">
              <a:ln w="0">
                <a:solidFill>
                  <a:srgbClr val="2F3242"/>
                </a:solidFill>
              </a:ln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99480" y="3234906"/>
            <a:ext cx="108234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>
                  <a:solidFill>
                    <a:srgbClr val="2F3242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ru-RU" sz="13800" b="1" cap="none" spc="0" dirty="0">
              <a:ln w="0">
                <a:solidFill>
                  <a:srgbClr val="2F3242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56426" y="1521756"/>
            <a:ext cx="108234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>
                  <a:solidFill>
                    <a:srgbClr val="2F3242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endParaRPr lang="ru-RU" sz="13800" b="1" cap="none" spc="0" dirty="0">
              <a:ln w="0">
                <a:solidFill>
                  <a:srgbClr val="2F3242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962745" y="3252810"/>
            <a:ext cx="108234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>
                  <a:solidFill>
                    <a:srgbClr val="2F3242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  <a:endParaRPr lang="ru-RU" sz="13800" b="1" cap="none" spc="0" dirty="0">
              <a:ln w="0">
                <a:solidFill>
                  <a:srgbClr val="2F3242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8230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27417" y="723785"/>
            <a:ext cx="1629651" cy="191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3D74329E-5CAA-490F-9A8E-9A7F5460A785}"/>
              </a:ext>
            </a:extLst>
          </p:cNvPr>
          <p:cNvSpPr/>
          <p:nvPr/>
        </p:nvSpPr>
        <p:spPr>
          <a:xfrm>
            <a:off x="3477295" y="508963"/>
            <a:ext cx="8479351" cy="315286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Обчисли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16"/>
          <a:stretch/>
        </p:blipFill>
        <p:spPr>
          <a:xfrm rot="3883060">
            <a:off x="7456880" y="2173716"/>
            <a:ext cx="4379643" cy="44713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45"/>
          <a:stretch/>
        </p:blipFill>
        <p:spPr>
          <a:xfrm>
            <a:off x="3065451" y="159108"/>
            <a:ext cx="5271107" cy="57930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7" t="18302" r="25940" b="22899"/>
          <a:stretch/>
        </p:blipFill>
        <p:spPr>
          <a:xfrm rot="19326237">
            <a:off x="226456" y="2168162"/>
            <a:ext cx="3997251" cy="5064297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3187877" y="4380747"/>
            <a:ext cx="5316131" cy="2425148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867950" y="4447911"/>
            <a:ext cx="1955985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3800" b="1" dirty="0">
                <a:ln w="0">
                  <a:solidFill>
                    <a:srgbClr val="2F3242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∙</a:t>
            </a:r>
            <a:r>
              <a:rPr lang="en-US" sz="13800" b="1" dirty="0">
                <a:ln w="0">
                  <a:solidFill>
                    <a:srgbClr val="2F3242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0</a:t>
            </a:r>
            <a:endParaRPr lang="ru-RU" sz="13800" b="1" cap="none" spc="0" dirty="0">
              <a:ln w="0">
                <a:solidFill>
                  <a:srgbClr val="2F3242"/>
                </a:solidFill>
              </a:ln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99480" y="3234906"/>
            <a:ext cx="108234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>
                  <a:solidFill>
                    <a:srgbClr val="2F3242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ru-RU" sz="13800" b="1" cap="none" spc="0" dirty="0">
              <a:ln w="0">
                <a:solidFill>
                  <a:srgbClr val="2F3242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56426" y="1521756"/>
            <a:ext cx="108234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>
                  <a:solidFill>
                    <a:srgbClr val="2F3242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endParaRPr lang="ru-RU" sz="13800" b="1" cap="none" spc="0" dirty="0">
              <a:ln w="0">
                <a:solidFill>
                  <a:srgbClr val="2F3242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962745" y="3252810"/>
            <a:ext cx="108234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>
                  <a:solidFill>
                    <a:srgbClr val="2F3242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  <a:endParaRPr lang="ru-RU" sz="13800" b="1" cap="none" spc="0" dirty="0">
              <a:ln w="0">
                <a:solidFill>
                  <a:srgbClr val="2F3242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5606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468" y="1595810"/>
            <a:ext cx="3139168" cy="2846534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80636" y="447017"/>
            <a:ext cx="8442254" cy="547720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Прочитай </a:t>
            </a:r>
            <a:r>
              <a:rPr lang="ru-RU" sz="2000" b="1" dirty="0" err="1">
                <a:solidFill>
                  <a:schemeClr val="bg1"/>
                </a:solidFill>
              </a:rPr>
              <a:t>пояснення</a:t>
            </a:r>
            <a:r>
              <a:rPr lang="ru-RU" sz="2000" b="1" dirty="0">
                <a:solidFill>
                  <a:schemeClr val="bg1"/>
                </a:solidFill>
              </a:rPr>
              <a:t> про </a:t>
            </a:r>
            <a:r>
              <a:rPr lang="ru-RU" sz="2000" b="1" dirty="0" err="1">
                <a:solidFill>
                  <a:schemeClr val="bg1"/>
                </a:solidFill>
              </a:rPr>
              <a:t>такі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одиниці</a:t>
            </a:r>
            <a:r>
              <a:rPr lang="ru-RU" sz="2000" b="1" dirty="0">
                <a:solidFill>
                  <a:schemeClr val="bg1"/>
                </a:solidFill>
              </a:rPr>
              <a:t> часу:</a:t>
            </a:r>
          </a:p>
          <a:p>
            <a:pPr algn="ctr"/>
            <a:r>
              <a:rPr lang="ru-RU" sz="2000" b="1" dirty="0" err="1">
                <a:solidFill>
                  <a:schemeClr val="bg1"/>
                </a:solidFill>
              </a:rPr>
              <a:t>рік</a:t>
            </a:r>
            <a:r>
              <a:rPr lang="ru-RU" sz="2000" b="1" dirty="0">
                <a:solidFill>
                  <a:schemeClr val="bg1"/>
                </a:solidFill>
              </a:rPr>
              <a:t>, </a:t>
            </a:r>
            <a:r>
              <a:rPr lang="ru-RU" sz="2000" b="1" dirty="0" err="1">
                <a:solidFill>
                  <a:schemeClr val="bg1"/>
                </a:solidFill>
              </a:rPr>
              <a:t>місяць</a:t>
            </a:r>
            <a:r>
              <a:rPr lang="ru-RU" sz="2000" b="1" dirty="0">
                <a:solidFill>
                  <a:schemeClr val="bg1"/>
                </a:solidFill>
              </a:rPr>
              <a:t>, </a:t>
            </a:r>
            <a:r>
              <a:rPr lang="ru-RU" sz="2000" b="1" dirty="0" err="1">
                <a:solidFill>
                  <a:schemeClr val="bg1"/>
                </a:solidFill>
              </a:rPr>
              <a:t>тиждень</a:t>
            </a:r>
            <a:r>
              <a:rPr lang="ru-RU" sz="2000" b="1" dirty="0">
                <a:solidFill>
                  <a:schemeClr val="bg1"/>
                </a:solidFill>
              </a:rPr>
              <a:t> і </a:t>
            </a:r>
            <a:r>
              <a:rPr lang="ru-RU" sz="2000" b="1" dirty="0" err="1">
                <a:solidFill>
                  <a:schemeClr val="bg1"/>
                </a:solidFill>
              </a:rPr>
              <a:t>доба</a:t>
            </a:r>
            <a:r>
              <a:rPr lang="ru-RU" sz="20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EEF77ECD-AB1B-49FD-8A97-04FBFA01D006}"/>
              </a:ext>
            </a:extLst>
          </p:cNvPr>
          <p:cNvSpPr/>
          <p:nvPr/>
        </p:nvSpPr>
        <p:spPr>
          <a:xfrm>
            <a:off x="0" y="5705557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105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2EC61BCA-C9B2-477A-8C4D-BA5E7B583F55}"/>
              </a:ext>
            </a:extLst>
          </p:cNvPr>
          <p:cNvSpPr/>
          <p:nvPr/>
        </p:nvSpPr>
        <p:spPr>
          <a:xfrm>
            <a:off x="0" y="4574885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590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6" name="AutoShape 2" descr="Cute Cartoon Senior People Set. Happy Old People, Men And Women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4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6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Відпочинок на Чорному морі 2020 , Чорне море бази відпочинку Україна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Скругленный прямоугольник 18"/>
          <p:cNvSpPr/>
          <p:nvPr/>
        </p:nvSpPr>
        <p:spPr>
          <a:xfrm>
            <a:off x="3380636" y="1180900"/>
            <a:ext cx="7983765" cy="1562300"/>
          </a:xfrm>
          <a:prstGeom prst="roundRect">
            <a:avLst/>
          </a:prstGeom>
          <a:solidFill>
            <a:srgbClr val="FF99FF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3200" b="1" dirty="0">
                <a:ln>
                  <a:solidFill>
                    <a:sysClr val="windowText" lastClr="000000"/>
                  </a:solidFill>
                </a:ln>
              </a:rPr>
              <a:t>Одиниці вимірювання часу пов’язані з рухом Землі навколо своєї осі та навколо Сонця.</a:t>
            </a:r>
          </a:p>
        </p:txBody>
      </p:sp>
      <p:sp>
        <p:nvSpPr>
          <p:cNvPr id="11" name="Округлений прямокутник 10"/>
          <p:cNvSpPr/>
          <p:nvPr/>
        </p:nvSpPr>
        <p:spPr>
          <a:xfrm>
            <a:off x="3260844" y="3768682"/>
            <a:ext cx="8223347" cy="217714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/>
              <a:t>Земля </a:t>
            </a:r>
            <a:r>
              <a:rPr lang="ru-RU" sz="3600" dirty="0" err="1"/>
              <a:t>обертається</a:t>
            </a:r>
            <a:r>
              <a:rPr lang="ru-RU" sz="3600" dirty="0"/>
              <a:t> </a:t>
            </a:r>
            <a:r>
              <a:rPr lang="ru-RU" sz="3600" dirty="0" err="1"/>
              <a:t>навколо</a:t>
            </a:r>
            <a:r>
              <a:rPr lang="ru-RU" sz="3600" dirty="0"/>
              <a:t> </a:t>
            </a:r>
            <a:r>
              <a:rPr lang="ru-RU" sz="3600" dirty="0" err="1"/>
              <a:t>Сонця</a:t>
            </a:r>
            <a:r>
              <a:rPr lang="ru-RU" sz="3600" dirty="0"/>
              <a:t> за 1 </a:t>
            </a:r>
            <a:r>
              <a:rPr lang="ru-RU" sz="3600" dirty="0" err="1"/>
              <a:t>рік</a:t>
            </a:r>
            <a:r>
              <a:rPr lang="ru-RU" sz="3600" dirty="0"/>
              <a:t>. У </a:t>
            </a:r>
            <a:r>
              <a:rPr lang="ru-RU" sz="3600" dirty="0" err="1"/>
              <a:t>році</a:t>
            </a:r>
            <a:r>
              <a:rPr lang="ru-RU" sz="3600" dirty="0"/>
              <a:t> </a:t>
            </a:r>
            <a:r>
              <a:rPr lang="ru-RU" sz="3600" dirty="0" err="1"/>
              <a:t>буває</a:t>
            </a:r>
            <a:r>
              <a:rPr lang="ru-RU" sz="3600" dirty="0"/>
              <a:t> 365 </a:t>
            </a:r>
            <a:r>
              <a:rPr lang="ru-RU" sz="3600" dirty="0" err="1"/>
              <a:t>днів</a:t>
            </a:r>
            <a:r>
              <a:rPr lang="ru-RU" sz="3600" dirty="0"/>
              <a:t> </a:t>
            </a:r>
            <a:r>
              <a:rPr lang="ru-RU" sz="3600" dirty="0" err="1"/>
              <a:t>або</a:t>
            </a:r>
            <a:r>
              <a:rPr lang="ru-RU" sz="3600" dirty="0"/>
              <a:t> 366 </a:t>
            </a:r>
            <a:r>
              <a:rPr lang="ru-RU" sz="3600" dirty="0" err="1"/>
              <a:t>днів</a:t>
            </a:r>
            <a:r>
              <a:rPr lang="ru-RU" sz="3600" dirty="0"/>
              <a:t> (</a:t>
            </a:r>
            <a:r>
              <a:rPr lang="ru-RU" sz="3600" dirty="0" err="1"/>
              <a:t>високосний</a:t>
            </a:r>
            <a:r>
              <a:rPr lang="ru-RU" sz="3600" dirty="0"/>
              <a:t> </a:t>
            </a:r>
            <a:r>
              <a:rPr lang="ru-RU" sz="3600" dirty="0" err="1"/>
              <a:t>рік</a:t>
            </a:r>
            <a:r>
              <a:rPr lang="ru-RU" sz="3600" dirty="0"/>
              <a:t>).</a:t>
            </a:r>
          </a:p>
          <a:p>
            <a:pPr algn="ctr"/>
            <a:r>
              <a:rPr lang="ru-RU" sz="3600" dirty="0" err="1"/>
              <a:t>Рік</a:t>
            </a:r>
            <a:r>
              <a:rPr lang="ru-RU" sz="3600" dirty="0"/>
              <a:t> </a:t>
            </a:r>
            <a:r>
              <a:rPr lang="ru-RU" sz="3600" dirty="0" err="1"/>
              <a:t>поділено</a:t>
            </a:r>
            <a:r>
              <a:rPr lang="ru-RU" sz="3600" dirty="0"/>
              <a:t> на 12 </a:t>
            </a:r>
            <a:r>
              <a:rPr lang="ru-RU" sz="3600" dirty="0" err="1"/>
              <a:t>місяців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3189925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72" y="1768778"/>
            <a:ext cx="2339493" cy="3335706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80636" y="447017"/>
            <a:ext cx="8442254" cy="547720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Розглянь </a:t>
            </a:r>
            <a:r>
              <a:rPr lang="ru-RU" sz="2000" b="1" dirty="0" err="1">
                <a:solidFill>
                  <a:schemeClr val="bg1"/>
                </a:solidFill>
              </a:rPr>
              <a:t>місяці</a:t>
            </a:r>
            <a:r>
              <a:rPr lang="ru-RU" sz="2000" b="1" dirty="0">
                <a:solidFill>
                  <a:schemeClr val="bg1"/>
                </a:solidFill>
              </a:rPr>
              <a:t> на </a:t>
            </a:r>
            <a:r>
              <a:rPr lang="ru-RU" sz="2000" b="1" dirty="0" err="1">
                <a:solidFill>
                  <a:schemeClr val="bg1"/>
                </a:solidFill>
              </a:rPr>
              <a:t>схемі</a:t>
            </a:r>
            <a:r>
              <a:rPr lang="ru-RU" sz="2000" b="1" dirty="0">
                <a:solidFill>
                  <a:schemeClr val="bg1"/>
                </a:solidFill>
              </a:rPr>
              <a:t> року. </a:t>
            </a:r>
            <a:r>
              <a:rPr lang="ru-RU" sz="2000" b="1" dirty="0" err="1">
                <a:solidFill>
                  <a:schemeClr val="bg1"/>
                </a:solidFill>
              </a:rPr>
              <a:t>Виконай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завдання</a:t>
            </a:r>
            <a:r>
              <a:rPr lang="ru-RU" sz="2000" b="1" dirty="0">
                <a:solidFill>
                  <a:schemeClr val="bg1"/>
                </a:solidFill>
              </a:rPr>
              <a:t>. Дай </a:t>
            </a:r>
            <a:r>
              <a:rPr lang="ru-RU" sz="2000" b="1" dirty="0" err="1">
                <a:solidFill>
                  <a:schemeClr val="bg1"/>
                </a:solidFill>
              </a:rPr>
              <a:t>відповіді</a:t>
            </a:r>
            <a:r>
              <a:rPr lang="ru-RU" sz="2000" b="1" dirty="0">
                <a:solidFill>
                  <a:schemeClr val="bg1"/>
                </a:solidFill>
              </a:rPr>
              <a:t> на </a:t>
            </a:r>
            <a:r>
              <a:rPr lang="ru-RU" sz="2000" b="1" dirty="0" err="1">
                <a:solidFill>
                  <a:schemeClr val="bg1"/>
                </a:solidFill>
              </a:rPr>
              <a:t>запитання</a:t>
            </a:r>
            <a:r>
              <a:rPr lang="ru-RU" sz="20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EEF77ECD-AB1B-49FD-8A97-04FBFA01D006}"/>
              </a:ext>
            </a:extLst>
          </p:cNvPr>
          <p:cNvSpPr/>
          <p:nvPr/>
        </p:nvSpPr>
        <p:spPr>
          <a:xfrm>
            <a:off x="0" y="5705557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106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2EC61BCA-C9B2-477A-8C4D-BA5E7B583F55}"/>
              </a:ext>
            </a:extLst>
          </p:cNvPr>
          <p:cNvSpPr/>
          <p:nvPr/>
        </p:nvSpPr>
        <p:spPr>
          <a:xfrm>
            <a:off x="0" y="4574885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590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6" name="AutoShape 2" descr="Cute Cartoon Senior People Set. Happy Old People, Men And Women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4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6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Відпочинок на Чорному морі 2020 , Чорне море бази відпочинку Україна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144" y="1211025"/>
            <a:ext cx="6680144" cy="4010320"/>
          </a:xfrm>
          <a:prstGeom prst="rect">
            <a:avLst/>
          </a:prstGeom>
        </p:spPr>
      </p:pic>
      <p:sp>
        <p:nvSpPr>
          <p:cNvPr id="12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2828308" y="5705557"/>
            <a:ext cx="7892304" cy="843612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000" b="1">
                <a:ln>
                  <a:solidFill>
                    <a:sysClr val="windowText" lastClr="000000"/>
                  </a:solidFill>
                </a:ln>
              </a:rPr>
              <a:t>Назви всі місяці підряд.</a:t>
            </a:r>
            <a:endParaRPr lang="uk-UA" sz="4000" b="1" dirty="0">
              <a:ln>
                <a:solidFill>
                  <a:sysClr val="windowText" lastClr="0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30919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72" y="1768778"/>
            <a:ext cx="2339493" cy="3335706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80636" y="447017"/>
            <a:ext cx="8442254" cy="547720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Розглянь </a:t>
            </a:r>
            <a:r>
              <a:rPr lang="ru-RU" sz="2000" b="1" dirty="0" err="1">
                <a:solidFill>
                  <a:schemeClr val="bg1"/>
                </a:solidFill>
              </a:rPr>
              <a:t>місяці</a:t>
            </a:r>
            <a:r>
              <a:rPr lang="ru-RU" sz="2000" b="1" dirty="0">
                <a:solidFill>
                  <a:schemeClr val="bg1"/>
                </a:solidFill>
              </a:rPr>
              <a:t> на </a:t>
            </a:r>
            <a:r>
              <a:rPr lang="ru-RU" sz="2000" b="1" dirty="0" err="1">
                <a:solidFill>
                  <a:schemeClr val="bg1"/>
                </a:solidFill>
              </a:rPr>
              <a:t>схемі</a:t>
            </a:r>
            <a:r>
              <a:rPr lang="ru-RU" sz="2000" b="1" dirty="0">
                <a:solidFill>
                  <a:schemeClr val="bg1"/>
                </a:solidFill>
              </a:rPr>
              <a:t> року. </a:t>
            </a:r>
            <a:r>
              <a:rPr lang="ru-RU" sz="2000" b="1" dirty="0" err="1">
                <a:solidFill>
                  <a:schemeClr val="bg1"/>
                </a:solidFill>
              </a:rPr>
              <a:t>Виконай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завдання</a:t>
            </a:r>
            <a:r>
              <a:rPr lang="ru-RU" sz="2000" b="1" dirty="0">
                <a:solidFill>
                  <a:schemeClr val="bg1"/>
                </a:solidFill>
              </a:rPr>
              <a:t>. Дай </a:t>
            </a:r>
            <a:r>
              <a:rPr lang="ru-RU" sz="2000" b="1" dirty="0" err="1">
                <a:solidFill>
                  <a:schemeClr val="bg1"/>
                </a:solidFill>
              </a:rPr>
              <a:t>відповіді</a:t>
            </a:r>
            <a:r>
              <a:rPr lang="ru-RU" sz="2000" b="1" dirty="0">
                <a:solidFill>
                  <a:schemeClr val="bg1"/>
                </a:solidFill>
              </a:rPr>
              <a:t> на </a:t>
            </a:r>
            <a:r>
              <a:rPr lang="ru-RU" sz="2000" b="1" dirty="0" err="1">
                <a:solidFill>
                  <a:schemeClr val="bg1"/>
                </a:solidFill>
              </a:rPr>
              <a:t>запитання</a:t>
            </a:r>
            <a:r>
              <a:rPr lang="ru-RU" sz="20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EEF77ECD-AB1B-49FD-8A97-04FBFA01D006}"/>
              </a:ext>
            </a:extLst>
          </p:cNvPr>
          <p:cNvSpPr/>
          <p:nvPr/>
        </p:nvSpPr>
        <p:spPr>
          <a:xfrm>
            <a:off x="0" y="5705557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106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2EC61BCA-C9B2-477A-8C4D-BA5E7B583F55}"/>
              </a:ext>
            </a:extLst>
          </p:cNvPr>
          <p:cNvSpPr/>
          <p:nvPr/>
        </p:nvSpPr>
        <p:spPr>
          <a:xfrm>
            <a:off x="0" y="4574885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590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6" name="AutoShape 2" descr="Cute Cartoon Senior People Set. Happy Old People, Men And Women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4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6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Відпочинок на Чорному морі 2020 , Чорне море бази відпочинку Україна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144" y="1211025"/>
            <a:ext cx="6680144" cy="4010320"/>
          </a:xfrm>
          <a:prstGeom prst="rect">
            <a:avLst/>
          </a:prstGeom>
        </p:spPr>
      </p:pic>
      <p:sp>
        <p:nvSpPr>
          <p:cNvPr id="12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2828308" y="5705557"/>
            <a:ext cx="7892304" cy="843612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000" b="1">
                <a:ln>
                  <a:solidFill>
                    <a:sysClr val="windowText" lastClr="000000"/>
                  </a:solidFill>
                </a:ln>
              </a:rPr>
              <a:t>Назви всі літні місяці.</a:t>
            </a:r>
            <a:endParaRPr lang="uk-UA" sz="4000" b="1" dirty="0">
              <a:ln>
                <a:solidFill>
                  <a:sysClr val="windowText" lastClr="0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23878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17181</TotalTime>
  <Words>642</Words>
  <Application>Microsoft Office PowerPoint</Application>
  <PresentationFormat>Широкоэкранный</PresentationFormat>
  <Paragraphs>200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Monotype Corsiva</vt:lpstr>
      <vt:lpstr>PragmaticaC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Vasyl Tsupa</dc:creator>
  <cp:lastModifiedBy>Света</cp:lastModifiedBy>
  <cp:revision>1160</cp:revision>
  <dcterms:created xsi:type="dcterms:W3CDTF">2018-01-05T16:38:53Z</dcterms:created>
  <dcterms:modified xsi:type="dcterms:W3CDTF">2022-12-13T19:56:28Z</dcterms:modified>
</cp:coreProperties>
</file>