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726" r:id="rId3"/>
    <p:sldId id="745" r:id="rId4"/>
    <p:sldId id="786" r:id="rId5"/>
    <p:sldId id="784" r:id="rId6"/>
    <p:sldId id="787" r:id="rId7"/>
    <p:sldId id="789" r:id="rId8"/>
    <p:sldId id="788" r:id="rId9"/>
    <p:sldId id="790" r:id="rId10"/>
    <p:sldId id="793" r:id="rId11"/>
    <p:sldId id="794" r:id="rId12"/>
    <p:sldId id="798" r:id="rId13"/>
    <p:sldId id="774" r:id="rId14"/>
    <p:sldId id="795" r:id="rId15"/>
    <p:sldId id="796" r:id="rId16"/>
    <p:sldId id="797" r:id="rId17"/>
    <p:sldId id="775" r:id="rId18"/>
    <p:sldId id="74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E9"/>
    <a:srgbClr val="00B050"/>
    <a:srgbClr val="FFCCFF"/>
    <a:srgbClr val="F5FC9A"/>
    <a:srgbClr val="ECF949"/>
    <a:srgbClr val="FF66FF"/>
    <a:srgbClr val="F68EE2"/>
    <a:srgbClr val="295FFF"/>
    <a:srgbClr val="FFFF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№52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1173" y="5463276"/>
            <a:ext cx="9720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Розвиток зв’язного мовлення. Тема для спілкування: «Не врода прикрашає людину, а добрі справи»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965" y="372989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Українська мова</a:t>
            </a:r>
          </a:p>
        </p:txBody>
      </p:sp>
      <p:pic>
        <p:nvPicPr>
          <p:cNvPr id="4098" name="Picture 2" descr="Картинка для детей осы: Attention Required! | Cloudflare – Красивые и  прикольные картинки, рисунки осы для детей — tattoo-goodwin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21" y="773099"/>
            <a:ext cx="5981700" cy="446722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512345"/>
            <a:ext cx="8732066" cy="7870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5. Постав запитання до кожної частини і запиши.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426457" y="1773786"/>
            <a:ext cx="8196048" cy="2677655"/>
          </a:xfrm>
          <a:prstGeom prst="wedgeRoundRectCallout">
            <a:avLst>
              <a:gd name="adj1" fmla="val -21570"/>
              <a:gd name="adj2" fmla="val 73365"/>
              <a:gd name="adj3" fmla="val 16667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9474" y="1964588"/>
            <a:ext cx="80130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Згодом на гірку прийшла Катруся із санчатами. Ніс у неї був кирпатий, весь у ластовиннячку. Діти й Катрусю просили покатати їх. І Катря по черзі покаталася з усіма. Покатала і маленького Юрася, який гуляв у дворі з бабусею.</a:t>
            </a:r>
          </a:p>
          <a:p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6457" y="5212520"/>
            <a:ext cx="8196048" cy="1029615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6457" y="5404161"/>
            <a:ext cx="7820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…………………………………………………………</a:t>
            </a:r>
          </a:p>
        </p:txBody>
      </p:sp>
      <p:pic>
        <p:nvPicPr>
          <p:cNvPr id="12" name="Picture 2" descr="Зимняя Спартакиада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2908" y="1060953"/>
            <a:ext cx="4666374" cy="46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512345"/>
            <a:ext cx="8732066" cy="7870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5. Постав запитання до кожної частини і запиши.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426457" y="1773786"/>
            <a:ext cx="8196048" cy="2677655"/>
          </a:xfrm>
          <a:prstGeom prst="wedgeRoundRectCallout">
            <a:avLst>
              <a:gd name="adj1" fmla="val -21570"/>
              <a:gd name="adj2" fmla="val 73365"/>
              <a:gd name="adj3" fmla="val 16667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9474" y="1964588"/>
            <a:ext cx="7844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Юрасева бабуся сказала Катрусі, що вона добра. І очі в неї гарні – сині. «Я теж гарна. У мене теж </a:t>
            </a:r>
            <a:r>
              <a:rPr lang="uk-UA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 сині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сказала Валя. Але бабуся нічого їй не відповіла.</a:t>
            </a:r>
          </a:p>
          <a:p>
            <a:pPr algn="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О.Глібок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6457" y="5212520"/>
            <a:ext cx="8196048" cy="1029615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6457" y="5404161"/>
            <a:ext cx="7820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……………………………………………………………..</a:t>
            </a:r>
          </a:p>
        </p:txBody>
      </p:sp>
      <p:pic>
        <p:nvPicPr>
          <p:cNvPr id="3076" name="Picture 4" descr="DataLife Engine &gt; Версия для печати &gt; Отрисовки зимние забавы - Снеговик,  дети, ёл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4" y="1773786"/>
            <a:ext cx="2665941" cy="378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512345"/>
            <a:ext cx="8732066" cy="7870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5. Постав запитання до кожної частини і запиши план.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918737" y="1773785"/>
            <a:ext cx="7703767" cy="4053273"/>
          </a:xfrm>
          <a:prstGeom prst="wedgeRoundRectCallout">
            <a:avLst>
              <a:gd name="adj1" fmla="val -60618"/>
              <a:gd name="adj2" fmla="val 18014"/>
              <a:gd name="adj3" fmla="val 16667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59179" y="2047158"/>
            <a:ext cx="7363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Гарна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</a:rPr>
              <a:t>ПЛАН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1. ………………………………………………….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2. ………………………………………………….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3. ………………………………………………….</a:t>
            </a:r>
          </a:p>
        </p:txBody>
      </p:sp>
      <p:pic>
        <p:nvPicPr>
          <p:cNvPr id="13" name="Picture 8" descr="Set of news reporter character - Download Free Vectors, Clipart Graphics &amp; 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9" b="98163" l="24359" r="54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40" r="45634"/>
          <a:stretch/>
        </p:blipFill>
        <p:spPr bwMode="auto">
          <a:xfrm>
            <a:off x="853418" y="1421692"/>
            <a:ext cx="23050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431" l="4610" r="95745">
                        <a14:foregroundMark x1="66312" y1="18349" x2="66312" y2="18349"/>
                        <a14:foregroundMark x1="70567" y1="16284" x2="70567" y2="16284"/>
                        <a14:foregroundMark x1="43617" y1="18349" x2="43617" y2="18349"/>
                        <a14:foregroundMark x1="56028" y1="27752" x2="56028" y2="27752"/>
                        <a14:foregroundMark x1="57092" y1="33028" x2="57092" y2="33028"/>
                        <a14:foregroundMark x1="18440" y1="27294" x2="18440" y2="27294"/>
                        <a14:foregroundMark x1="20567" y1="23165" x2="20567" y2="23165"/>
                        <a14:foregroundMark x1="24468" y1="20183" x2="24468" y2="20183"/>
                        <a14:foregroundMark x1="15957" y1="16743" x2="15957" y2="16743"/>
                        <a14:foregroundMark x1="12057" y1="15367" x2="12057" y2="15367"/>
                        <a14:foregroundMark x1="15603" y1="20183" x2="15603" y2="20183"/>
                        <a14:foregroundMark x1="18085" y1="18807" x2="18085" y2="18807"/>
                        <a14:foregroundMark x1="11348" y1="16972" x2="11348" y2="16972"/>
                        <a14:foregroundMark x1="76241" y1="52752" x2="76241" y2="52752"/>
                        <a14:foregroundMark x1="72340" y1="60092" x2="72340" y2="60092"/>
                        <a14:foregroundMark x1="79078" y1="57110" x2="79078" y2="57110"/>
                        <a14:foregroundMark x1="81560" y1="53670" x2="81560" y2="53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92"/>
          <a:stretch/>
        </p:blipFill>
        <p:spPr bwMode="auto">
          <a:xfrm rot="20852088" flipH="1">
            <a:off x="2639306" y="2608269"/>
            <a:ext cx="442187" cy="7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2" y="1824969"/>
            <a:ext cx="2708085" cy="39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62455"/>
            <a:ext cx="8732066" cy="93091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6.  </a:t>
            </a:r>
            <a:r>
              <a:rPr lang="uk-UA" sz="2000" b="1" dirty="0" err="1">
                <a:solidFill>
                  <a:schemeClr val="bg1"/>
                </a:solidFill>
              </a:rPr>
              <a:t>Випиши</a:t>
            </a:r>
            <a:r>
              <a:rPr lang="uk-UA" sz="2000" b="1" dirty="0">
                <a:solidFill>
                  <a:schemeClr val="bg1"/>
                </a:solidFill>
              </a:rPr>
              <a:t> з довідки слова, які характеризують кожну дівчинку.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4" descr="Разные картинки - Картинки - Фотоальбом, текстуры, обои, картин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89" y="1633530"/>
            <a:ext cx="8477243" cy="4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427247" y="2498056"/>
            <a:ext cx="599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CC0099"/>
                </a:solidFill>
              </a:rPr>
              <a:t>Валя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7887" y="3408748"/>
            <a:ext cx="6097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     </a:t>
            </a:r>
            <a:r>
              <a:rPr lang="uk-UA" sz="4400" b="1" dirty="0"/>
              <a:t>Синьоока, добра, гарна, жадібна, щедра.</a:t>
            </a:r>
          </a:p>
        </p:txBody>
      </p:sp>
    </p:spTree>
    <p:extLst>
      <p:ext uri="{BB962C8B-B14F-4D97-AF65-F5344CB8AC3E}">
        <p14:creationId xmlns:p14="http://schemas.microsoft.com/office/powerpoint/2010/main" val="13107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2" y="1824969"/>
            <a:ext cx="2708085" cy="39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62455"/>
            <a:ext cx="8732066" cy="93091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6.  </a:t>
            </a:r>
            <a:r>
              <a:rPr lang="uk-UA" sz="2000" b="1" dirty="0" err="1">
                <a:solidFill>
                  <a:schemeClr val="bg1"/>
                </a:solidFill>
              </a:rPr>
              <a:t>Випиши</a:t>
            </a:r>
            <a:r>
              <a:rPr lang="uk-UA" sz="2000" b="1" dirty="0">
                <a:solidFill>
                  <a:schemeClr val="bg1"/>
                </a:solidFill>
              </a:rPr>
              <a:t> з довідки слова, які характеризують кожну дівчинку.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4" descr="Разные картинки - Картинки - Фотоальбом, текстуры, обои, картин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89" y="1633530"/>
            <a:ext cx="8477243" cy="4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427247" y="2498056"/>
            <a:ext cx="599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CC0099"/>
                </a:solidFill>
              </a:rPr>
              <a:t>Катруся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7887" y="3408748"/>
            <a:ext cx="6097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     </a:t>
            </a:r>
            <a:r>
              <a:rPr lang="uk-UA" sz="4400" b="1" dirty="0"/>
              <a:t>Синьоока, добра, гарна, жадібна, щедра.</a:t>
            </a:r>
          </a:p>
        </p:txBody>
      </p:sp>
    </p:spTree>
    <p:extLst>
      <p:ext uri="{BB962C8B-B14F-4D97-AF65-F5344CB8AC3E}">
        <p14:creationId xmlns:p14="http://schemas.microsoft.com/office/powerpoint/2010/main" val="5194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News reporter and professional cameraman - Download Free Vectors, Clipart  Graphics &amp;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2"/>
          <a:stretch/>
        </p:blipFill>
        <p:spPr bwMode="auto">
          <a:xfrm flipH="1">
            <a:off x="867853" y="1637992"/>
            <a:ext cx="2098174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93987"/>
            <a:ext cx="8732066" cy="83436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7.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Перекажи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 усно. Скористайся записаними запитаннями і словами.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267040" y="1936971"/>
            <a:ext cx="7403592" cy="4199430"/>
          </a:xfrm>
          <a:prstGeom prst="wedgeRoundRectCallout">
            <a:avLst>
              <a:gd name="adj1" fmla="val -67049"/>
              <a:gd name="adj2" fmla="val -37810"/>
              <a:gd name="adj3" fmla="val 16667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68187" y="2448123"/>
            <a:ext cx="6564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Перекажи</a:t>
            </a:r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 усно. Скористайся записаними запитаннями і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2269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6" y="1824969"/>
            <a:ext cx="2708085" cy="39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62455"/>
            <a:ext cx="8732066" cy="93091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8.  Приготуйся записати переказ тексту. Зверни увагу,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як пишуться подані слова.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4" descr="Разные картинки - Картинки - Фотоальбом, текстуры, обои, картин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76" y="1633530"/>
            <a:ext cx="8911388" cy="4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511907" y="2336601"/>
            <a:ext cx="599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C0099"/>
                </a:solidFill>
              </a:rPr>
              <a:t>Словникова скарбниця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6727" y="3103011"/>
            <a:ext cx="6699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    </a:t>
            </a:r>
            <a:r>
              <a:rPr lang="uk-UA" sz="3600" b="1" dirty="0"/>
              <a:t>Залюб</a:t>
            </a:r>
            <a:r>
              <a:rPr lang="uk-UA" sz="3600" b="1" dirty="0">
                <a:solidFill>
                  <a:srgbClr val="CC0099"/>
                </a:solidFill>
              </a:rPr>
              <a:t>у</a:t>
            </a:r>
            <a:r>
              <a:rPr lang="uk-UA" sz="3600" b="1" dirty="0"/>
              <a:t>валася, шу</a:t>
            </a:r>
            <a:r>
              <a:rPr lang="uk-UA" sz="3600" b="1" dirty="0">
                <a:solidFill>
                  <a:srgbClr val="CC0099"/>
                </a:solidFill>
              </a:rPr>
              <a:t>б</a:t>
            </a:r>
            <a:r>
              <a:rPr lang="uk-UA" sz="3600" b="1" dirty="0"/>
              <a:t>ка, к</a:t>
            </a:r>
            <a:r>
              <a:rPr lang="uk-UA" sz="3600" b="1" dirty="0">
                <a:solidFill>
                  <a:srgbClr val="CC0099"/>
                </a:solidFill>
              </a:rPr>
              <a:t>и</a:t>
            </a:r>
            <a:r>
              <a:rPr lang="uk-UA" sz="3600" b="1" dirty="0"/>
              <a:t>рпатий, ластови</a:t>
            </a:r>
            <a:r>
              <a:rPr lang="uk-UA" sz="3600" b="1" dirty="0">
                <a:solidFill>
                  <a:srgbClr val="CC0099"/>
                </a:solidFill>
              </a:rPr>
              <a:t>нн</a:t>
            </a:r>
            <a:r>
              <a:rPr lang="uk-UA" sz="3600" b="1" dirty="0"/>
              <a:t>ячко, бабус</a:t>
            </a:r>
            <a:r>
              <a:rPr lang="uk-UA" sz="3600" b="1" dirty="0">
                <a:solidFill>
                  <a:srgbClr val="CC0099"/>
                </a:solidFill>
              </a:rPr>
              <a:t>е</a:t>
            </a:r>
            <a:r>
              <a:rPr lang="uk-UA" sz="3600" b="1" dirty="0"/>
              <a:t>ю, </a:t>
            </a:r>
            <a:r>
              <a:rPr lang="uk-UA" sz="3600" b="1" dirty="0">
                <a:solidFill>
                  <a:srgbClr val="CC0099"/>
                </a:solidFill>
              </a:rPr>
              <a:t>Ю</a:t>
            </a:r>
            <a:r>
              <a:rPr lang="uk-UA" sz="3600" b="1" dirty="0"/>
              <a:t>рас</a:t>
            </a:r>
            <a:r>
              <a:rPr lang="uk-UA" sz="3600" b="1" dirty="0">
                <a:solidFill>
                  <a:srgbClr val="CC0099"/>
                </a:solidFill>
              </a:rPr>
              <a:t>е</a:t>
            </a:r>
            <a:r>
              <a:rPr lang="uk-UA" sz="3600" b="1" dirty="0"/>
              <a:t>ва, ві</a:t>
            </a:r>
            <a:r>
              <a:rPr lang="uk-UA" sz="3600" b="1" dirty="0">
                <a:solidFill>
                  <a:srgbClr val="CC0099"/>
                </a:solidFill>
              </a:rPr>
              <a:t>д</a:t>
            </a:r>
            <a:r>
              <a:rPr lang="uk-UA" sz="3600" b="1" dirty="0"/>
              <a:t>повіла.</a:t>
            </a:r>
          </a:p>
        </p:txBody>
      </p:sp>
    </p:spTree>
    <p:extLst>
      <p:ext uri="{BB962C8B-B14F-4D97-AF65-F5344CB8AC3E}">
        <p14:creationId xmlns:p14="http://schemas.microsoft.com/office/powerpoint/2010/main" val="24987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t="-42" r="57781" b="79089"/>
          <a:stretch/>
        </p:blipFill>
        <p:spPr>
          <a:xfrm>
            <a:off x="3376453" y="4019777"/>
            <a:ext cx="8282147" cy="2452515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93987"/>
            <a:ext cx="8732066" cy="63359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9. Запиши переказ тексту. Розпочни із заголовка.   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61605" y="2516762"/>
            <a:ext cx="8401532" cy="1356219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0990" y="2609514"/>
            <a:ext cx="8053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Краса і доброта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 … … … … 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3695" y="1376437"/>
            <a:ext cx="10569442" cy="768363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14" name="Picture 8" descr="Восклицательный знак шаржа иллюстрация вектора. иллюстрации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1"/>
          <a:stretch/>
        </p:blipFill>
        <p:spPr bwMode="auto">
          <a:xfrm flipH="1">
            <a:off x="433137" y="1347425"/>
            <a:ext cx="860558" cy="10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93695" y="1474784"/>
            <a:ext cx="10569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2600" b="1" i="1" dirty="0">
                <a:solidFill>
                  <a:schemeClr val="tx2">
                    <a:lumMod val="75000"/>
                  </a:schemeClr>
                </a:solidFill>
              </a:rPr>
              <a:t>Пам'ятай!</a:t>
            </a:r>
            <a:r>
              <a:rPr lang="uk-UA" sz="2600" b="1" dirty="0">
                <a:solidFill>
                  <a:schemeClr val="tx2">
                    <a:lumMod val="75000"/>
                  </a:schemeClr>
                </a:solidFill>
              </a:rPr>
              <a:t> Кожну частину тексту починай писати з нового рядка.</a:t>
            </a:r>
          </a:p>
        </p:txBody>
      </p:sp>
      <p:pic>
        <p:nvPicPr>
          <p:cNvPr id="5122" name="Picture 2" descr="Страничка психолога | МБОУДО &quot;Дворец детского (юношеского) творчества&quot;  г.Пензы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5" y="2690791"/>
            <a:ext cx="27813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408" b="6372"/>
          <a:stretch/>
        </p:blipFill>
        <p:spPr>
          <a:xfrm>
            <a:off x="7988112" y="1637992"/>
            <a:ext cx="3542089" cy="148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93987"/>
            <a:ext cx="8732066" cy="63359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10.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свій переказ. Якщо знайдеш помилки – виправ їх.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3339" y="1637992"/>
            <a:ext cx="6136105" cy="408933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50663" y="2214212"/>
            <a:ext cx="5181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свою розповідь. Якщо знайдеш помилки – виправ їх.</a:t>
            </a:r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363" y="2777833"/>
            <a:ext cx="2046835" cy="29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клипарт учень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4" y="2402573"/>
            <a:ext cx="2362923" cy="40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6518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уроку.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5892" y="1871379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6"/>
          <p:cNvSpPr/>
          <p:nvPr/>
        </p:nvSpPr>
        <p:spPr>
          <a:xfrm flipH="1">
            <a:off x="2110992" y="1456402"/>
            <a:ext cx="7880976" cy="5050537"/>
          </a:xfrm>
          <a:prstGeom prst="cloudCallout">
            <a:avLst>
              <a:gd name="adj1" fmla="val 59640"/>
              <a:gd name="adj2" fmla="val -46490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1274" y="2402573"/>
            <a:ext cx="60604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Сьогодні на уроці ви будете продовжувати вчитись писати переказ тексту за планом.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Ми поговоримо про те, що не врода прикрашає людину, а добрі справи.</a:t>
            </a:r>
          </a:p>
        </p:txBody>
      </p:sp>
    </p:spTree>
    <p:extLst>
      <p:ext uri="{BB962C8B-B14F-4D97-AF65-F5344CB8AC3E}">
        <p14:creationId xmlns:p14="http://schemas.microsoft.com/office/powerpoint/2010/main" val="21219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76365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1. Прочитай текст.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01116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5400" y="1592314"/>
            <a:ext cx="10457471" cy="4887721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8371" y="1677407"/>
            <a:ext cx="95536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    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Гарна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Валя підійшла до дзеркала. Побачила свої великі сині очі. І залюбувалася – яка вона гарна. Потім одягла шубку, взяла санчата й пішла у двір кататися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з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гірки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Діти просили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Валю покатати їх. Але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вона відмовила.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Каталася сама.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Згодом на гірку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408" b="6372"/>
          <a:stretch/>
        </p:blipFill>
        <p:spPr>
          <a:xfrm>
            <a:off x="1778371" y="3939564"/>
            <a:ext cx="5181600" cy="2165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1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76365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1. Прочитай текст.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01116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5400" y="1592314"/>
            <a:ext cx="10457471" cy="4887721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3068" y="1774016"/>
            <a:ext cx="9731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прийшла Катруся із санчатами. Ніс у неї був кирпатий, весь у ластовиннячку. Діти й Катрусю просили покатати їх. І Катря по черзі покаталася з усіма. Покатала і маленького Юрася, який гуляв у дворі з бабусею.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Юрасева бабуся сказала Катрусі, що вона добра. І очі в неї гарні – сині. «Я теж гарна. У мене теж очі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-ні» – сказала Валя. Але бабуся нічого їй не відповіла.</a:t>
            </a:r>
          </a:p>
          <a:p>
            <a:pPr algn="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О.Глібок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38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27050" y="3371612"/>
            <a:ext cx="5115377" cy="3429000"/>
            <a:chOff x="256452" y="1862044"/>
            <a:chExt cx="6001232" cy="3640748"/>
          </a:xfrm>
        </p:grpSpPr>
        <p:pic>
          <p:nvPicPr>
            <p:cNvPr id="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1" t="18772" r="5037" b="18301"/>
            <a:stretch/>
          </p:blipFill>
          <p:spPr bwMode="auto">
            <a:xfrm>
              <a:off x="256452" y="1862044"/>
              <a:ext cx="6001232" cy="364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431" l="4610" r="95745">
                          <a14:foregroundMark x1="66312" y1="18349" x2="66312" y2="18349"/>
                          <a14:foregroundMark x1="70567" y1="16284" x2="70567" y2="16284"/>
                          <a14:foregroundMark x1="43617" y1="18349" x2="43617" y2="18349"/>
                          <a14:foregroundMark x1="56028" y1="27752" x2="56028" y2="27752"/>
                          <a14:foregroundMark x1="57092" y1="33028" x2="57092" y2="33028"/>
                          <a14:foregroundMark x1="18440" y1="27294" x2="18440" y2="27294"/>
                          <a14:foregroundMark x1="20567" y1="23165" x2="20567" y2="23165"/>
                          <a14:foregroundMark x1="24468" y1="20183" x2="24468" y2="20183"/>
                          <a14:foregroundMark x1="15957" y1="16743" x2="15957" y2="16743"/>
                          <a14:foregroundMark x1="12057" y1="15367" x2="12057" y2="15367"/>
                          <a14:foregroundMark x1="15603" y1="20183" x2="15603" y2="20183"/>
                          <a14:foregroundMark x1="18085" y1="18807" x2="18085" y2="18807"/>
                          <a14:foregroundMark x1="11348" y1="16972" x2="11348" y2="16972"/>
                          <a14:foregroundMark x1="76241" y1="52752" x2="76241" y2="52752"/>
                          <a14:foregroundMark x1="72340" y1="60092" x2="72340" y2="60092"/>
                          <a14:foregroundMark x1="79078" y1="57110" x2="79078" y2="57110"/>
                          <a14:foregroundMark x1="81560" y1="53670" x2="81560" y2="53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92"/>
            <a:stretch/>
          </p:blipFill>
          <p:spPr bwMode="auto">
            <a:xfrm rot="2027185" flipH="1">
              <a:off x="1714256" y="2936819"/>
              <a:ext cx="572976" cy="817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Овальная выноска 5"/>
          <p:cNvSpPr/>
          <p:nvPr/>
        </p:nvSpPr>
        <p:spPr>
          <a:xfrm>
            <a:off x="693613" y="1473930"/>
            <a:ext cx="4271926" cy="1897682"/>
          </a:xfrm>
          <a:prstGeom prst="wedgeEllipseCallout">
            <a:avLst>
              <a:gd name="adj1" fmla="val 3754"/>
              <a:gd name="adj2" fmla="val 63939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636" y="412702"/>
            <a:ext cx="8697633" cy="81559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2. Дай відповіді на подані запитання 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035233" y="1786357"/>
            <a:ext cx="5812958" cy="4697598"/>
          </a:xfrm>
          <a:prstGeom prst="wedgeRoundRectCallout">
            <a:avLst>
              <a:gd name="adj1" fmla="val -61453"/>
              <a:gd name="adj2" fmla="val -22611"/>
              <a:gd name="adj3" fmla="val 16667"/>
            </a:avLst>
          </a:prstGeom>
          <a:solidFill>
            <a:srgbClr val="1694E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2179" y="2119219"/>
            <a:ext cx="54770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Якою була Валя?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Якою була Катруся?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бабуся нічого не відповіла Валі?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ти ставишся до дівчаток?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 дівчинці ти можеш дати пораду? Яку саме?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6994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408" b="6372"/>
          <a:stretch/>
        </p:blipFill>
        <p:spPr>
          <a:xfrm>
            <a:off x="693614" y="1473930"/>
            <a:ext cx="4271925" cy="1897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5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27050" y="3371612"/>
            <a:ext cx="5115377" cy="3429000"/>
            <a:chOff x="256452" y="1862044"/>
            <a:chExt cx="6001232" cy="3640748"/>
          </a:xfrm>
        </p:grpSpPr>
        <p:pic>
          <p:nvPicPr>
            <p:cNvPr id="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1" t="18772" r="5037" b="18301"/>
            <a:stretch/>
          </p:blipFill>
          <p:spPr bwMode="auto">
            <a:xfrm>
              <a:off x="256452" y="1862044"/>
              <a:ext cx="6001232" cy="364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431" l="4610" r="95745">
                          <a14:foregroundMark x1="66312" y1="18349" x2="66312" y2="18349"/>
                          <a14:foregroundMark x1="70567" y1="16284" x2="70567" y2="16284"/>
                          <a14:foregroundMark x1="43617" y1="18349" x2="43617" y2="18349"/>
                          <a14:foregroundMark x1="56028" y1="27752" x2="56028" y2="27752"/>
                          <a14:foregroundMark x1="57092" y1="33028" x2="57092" y2="33028"/>
                          <a14:foregroundMark x1="18440" y1="27294" x2="18440" y2="27294"/>
                          <a14:foregroundMark x1="20567" y1="23165" x2="20567" y2="23165"/>
                          <a14:foregroundMark x1="24468" y1="20183" x2="24468" y2="20183"/>
                          <a14:foregroundMark x1="15957" y1="16743" x2="15957" y2="16743"/>
                          <a14:foregroundMark x1="12057" y1="15367" x2="12057" y2="15367"/>
                          <a14:foregroundMark x1="15603" y1="20183" x2="15603" y2="20183"/>
                          <a14:foregroundMark x1="18085" y1="18807" x2="18085" y2="18807"/>
                          <a14:foregroundMark x1="11348" y1="16972" x2="11348" y2="16972"/>
                          <a14:foregroundMark x1="76241" y1="52752" x2="76241" y2="52752"/>
                          <a14:foregroundMark x1="72340" y1="60092" x2="72340" y2="60092"/>
                          <a14:foregroundMark x1="79078" y1="57110" x2="79078" y2="57110"/>
                          <a14:foregroundMark x1="81560" y1="53670" x2="81560" y2="53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92"/>
            <a:stretch/>
          </p:blipFill>
          <p:spPr bwMode="auto">
            <a:xfrm rot="2027185" flipH="1">
              <a:off x="1714256" y="2936819"/>
              <a:ext cx="572976" cy="817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Овальная выноска 5"/>
          <p:cNvSpPr/>
          <p:nvPr/>
        </p:nvSpPr>
        <p:spPr>
          <a:xfrm>
            <a:off x="693613" y="1473930"/>
            <a:ext cx="4271926" cy="1897682"/>
          </a:xfrm>
          <a:prstGeom prst="wedgeEllipseCallout">
            <a:avLst>
              <a:gd name="adj1" fmla="val 3754"/>
              <a:gd name="adj2" fmla="val 63939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636" y="412702"/>
            <a:ext cx="8697633" cy="81559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3. Дай відповіді на подані запитання 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035233" y="1786357"/>
            <a:ext cx="5812958" cy="4697598"/>
          </a:xfrm>
          <a:prstGeom prst="wedgeRoundRectCallout">
            <a:avLst>
              <a:gd name="adj1" fmla="val -61453"/>
              <a:gd name="adj2" fmla="val -22611"/>
              <a:gd name="adj3" fmla="val 16667"/>
            </a:avLst>
          </a:prstGeom>
          <a:solidFill>
            <a:srgbClr val="1694E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700" y="2192065"/>
            <a:ext cx="503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траплялися у твоєму житті подібні ситуації? Розкажи, коли і як це було.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6994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408" b="6372"/>
          <a:stretch/>
        </p:blipFill>
        <p:spPr>
          <a:xfrm>
            <a:off x="693614" y="1473930"/>
            <a:ext cx="4271925" cy="1897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62455"/>
            <a:ext cx="8732066" cy="71664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Пам'ятка написання переказу.</a:t>
            </a:r>
          </a:p>
        </p:txBody>
      </p:sp>
      <p:pic>
        <p:nvPicPr>
          <p:cNvPr id="27" name="Picture 4" descr="Разные картинки - Картинки - Фотоальбом, текстуры, обои, картин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33" y="1456402"/>
            <a:ext cx="9536158" cy="515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148937" y="2007494"/>
            <a:ext cx="701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CC0099"/>
                </a:solidFill>
              </a:rPr>
              <a:t>Пам'ятка написання переказу</a:t>
            </a:r>
            <a:endParaRPr lang="en-US" sz="3200" b="1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2223" y="2481646"/>
            <a:ext cx="7404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1. Поділи текст на частини.</a:t>
            </a:r>
          </a:p>
          <a:p>
            <a:r>
              <a:rPr lang="uk-UA" sz="2800" b="1" dirty="0"/>
              <a:t>2. Добери заголовки до кожної частини.</a:t>
            </a:r>
          </a:p>
          <a:p>
            <a:r>
              <a:rPr lang="uk-UA" sz="2800" b="1" dirty="0"/>
              <a:t>3. Запиши план.</a:t>
            </a:r>
          </a:p>
          <a:p>
            <a:r>
              <a:rPr lang="uk-UA" sz="2800" b="1" dirty="0"/>
              <a:t>4. Прочитай окремі частини до складеного плану.</a:t>
            </a:r>
          </a:p>
          <a:p>
            <a:r>
              <a:rPr lang="uk-UA" sz="2800" b="1" dirty="0"/>
              <a:t>5. </a:t>
            </a:r>
            <a:r>
              <a:rPr lang="uk-UA" sz="2800" b="1" dirty="0" err="1"/>
              <a:t>Перекажи</a:t>
            </a:r>
            <a:r>
              <a:rPr lang="uk-UA" sz="2800" b="1" dirty="0"/>
              <a:t> кожну частину.</a:t>
            </a:r>
          </a:p>
          <a:p>
            <a:r>
              <a:rPr lang="uk-UA" sz="2800" b="1" dirty="0"/>
              <a:t>6. </a:t>
            </a:r>
            <a:r>
              <a:rPr lang="uk-UA" sz="2800" b="1" dirty="0" err="1"/>
              <a:t>Закрий</a:t>
            </a:r>
            <a:r>
              <a:rPr lang="uk-UA" sz="2800" b="1" dirty="0"/>
              <a:t> текст і напиши переказ за планом.</a:t>
            </a:r>
          </a:p>
        </p:txBody>
      </p:sp>
      <p:pic>
        <p:nvPicPr>
          <p:cNvPr id="9" name="Picture 12" descr="News reporter and professional cameraman - Download Free Vectors, Clipart  Graphics &amp; Vector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2"/>
          <a:stretch/>
        </p:blipFill>
        <p:spPr bwMode="auto">
          <a:xfrm flipH="1">
            <a:off x="537833" y="1847737"/>
            <a:ext cx="2143334" cy="45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512345"/>
            <a:ext cx="8732066" cy="7870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4. Прочитай ще раз текст. Визнач, скільки частин він має.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325819" y="2011956"/>
            <a:ext cx="5719171" cy="4030690"/>
          </a:xfrm>
          <a:prstGeom prst="wedgeRoundRectCallout">
            <a:avLst>
              <a:gd name="adj1" fmla="val -74849"/>
              <a:gd name="adj2" fmla="val -36664"/>
              <a:gd name="adj3" fmla="val 16667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25819" y="2333685"/>
            <a:ext cx="54063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800" b="1" dirty="0">
                <a:solidFill>
                  <a:srgbClr val="FFFF00"/>
                </a:solidFill>
              </a:rPr>
              <a:t>Прочитай ще раз текст. </a:t>
            </a: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800" b="1" dirty="0">
                <a:solidFill>
                  <a:srgbClr val="FFFF00"/>
                </a:solidFill>
              </a:rPr>
              <a:t>Визнач, скільки частин він має.</a:t>
            </a:r>
          </a:p>
        </p:txBody>
      </p:sp>
      <p:pic>
        <p:nvPicPr>
          <p:cNvPr id="13" name="Picture 2" descr="Image clipart Journaliste de nouvelles tenue de script et un 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86" y="1530181"/>
            <a:ext cx="2262763" cy="49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512345"/>
            <a:ext cx="8732066" cy="7870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5. Постав запитання до кожної частини і запиши.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426457" y="1773786"/>
            <a:ext cx="8196048" cy="2726025"/>
          </a:xfrm>
          <a:prstGeom prst="wedgeRoundRectCallout">
            <a:avLst>
              <a:gd name="adj1" fmla="val -21570"/>
              <a:gd name="adj2" fmla="val 73365"/>
              <a:gd name="adj3" fmla="val 16667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9474" y="1773786"/>
            <a:ext cx="801303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Гарна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Валя підійшла до дзеркала. Побачила свої великі сині очі. І залюбувалася – яка вона гарна. Потім одягла шубку, взяла санчата й пішла у двір кататися з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гірки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Діти просили Валю покатати їх. Але вона відмовила. Каталася сама.</a:t>
            </a:r>
          </a:p>
          <a:p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6457" y="5212520"/>
            <a:ext cx="8196048" cy="1029615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6457" y="5404161"/>
            <a:ext cx="7820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………………………………………………………..</a:t>
            </a:r>
          </a:p>
        </p:txBody>
      </p:sp>
      <p:pic>
        <p:nvPicPr>
          <p:cNvPr id="1028" name="Picture 4" descr="Маленькая девочка смотрит на себя в зеркало — стоковый векто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 bwMode="auto">
          <a:xfrm>
            <a:off x="347291" y="2012297"/>
            <a:ext cx="2771554" cy="32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22817</TotalTime>
  <Words>854</Words>
  <Application>Microsoft Office PowerPoint</Application>
  <PresentationFormat>Широкоэкранный</PresentationFormat>
  <Paragraphs>165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1550</cp:revision>
  <dcterms:created xsi:type="dcterms:W3CDTF">2018-01-05T16:38:53Z</dcterms:created>
  <dcterms:modified xsi:type="dcterms:W3CDTF">2022-12-13T21:23:37Z</dcterms:modified>
</cp:coreProperties>
</file>