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70" r:id="rId13"/>
    <p:sldId id="267" r:id="rId14"/>
    <p:sldId id="257" r:id="rId15"/>
    <p:sldId id="269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90750" autoAdjust="0"/>
  </p:normalViewPr>
  <p:slideViewPr>
    <p:cSldViewPr snapToGrid="0">
      <p:cViewPr varScale="1">
        <p:scale>
          <a:sx n="78" d="100"/>
          <a:sy n="78" d="100"/>
        </p:scale>
        <p:origin x="6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C8709-407F-405D-9A1D-97AEDF7103AB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3C332-BD54-4355-A221-626587FCBF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2834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C332-BD54-4355-A221-626587FCBF6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2316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C332-BD54-4355-A221-626587FCBF6D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953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C332-BD54-4355-A221-626587FCBF6D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1373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C332-BD54-4355-A221-626587FCBF6D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144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B9A9E-5110-4FF5-8EC0-090B45AB4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FF206FA-A180-475A-8DAC-9DE6EF706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3926A36-08D6-4B5F-8679-CEA531EB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C1B39D-CC58-472D-9AE7-97A297FA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D57C1D-75D0-432E-99DF-A57619C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98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A6878-B759-4549-802A-22205FA67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24D7935-46D7-42B8-B2BB-841E889E1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430D1B-BDF3-429A-AD1E-C75BFB51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9491-074A-4E2B-B64C-A4ABF6D2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7592D9-6130-4CCF-B499-CC5B5EDA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455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A2B2136-B700-47DB-BCA0-DB61CBDF7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0BD7179-F758-4764-BC61-44A9CAF02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AC71CB-9F57-49BA-BE57-72DA4496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A5E2A9-6468-4F12-A9CC-2D137838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76D9F5-FDE9-47B5-8667-83BC0350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061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41EE7-30AE-4300-A0CD-C102E669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16C331-AB04-4DCC-AF0D-7BFF2E48A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FA20FC-42BA-48B7-8025-7E48A2F37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4ECBDB-CD33-4F1D-8D19-8C6A2B3D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4D72CE9-52F3-47CF-9094-1F36C2EF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92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AE5E8-83CB-4C14-B6E7-FA7BC682B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1BAB97C-C519-4210-B449-69EA4B058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7680C2-7DD0-4C2F-A348-F3DB3016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389312-2044-4FA5-80E6-BB0508A7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B65324-7CC6-4E9D-9EC1-CB82450C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18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ACE41-0980-4A0A-A06A-F077B987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DE67AF9-9D5C-4341-ABAD-BFC0AD487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D53EF12-5068-4968-80F5-CBA9968C3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01596E9-57DC-4BAD-96DB-5A649299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173C434-F709-419B-8EAD-57AD9FB01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80E4C30-6368-4611-B85E-F9587A39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532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A91B2-0FEA-476A-BFFD-D11AAC7A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3E73CC-6F4B-48E7-A4A4-CC348598D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0E6BC7C-739F-4645-84AB-ECBB32F0F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486A9D8-940A-4041-B1DE-138637FF9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FBE2542-155F-48B0-8E21-3BED4838C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5E8D87-C020-492E-B10E-78F455B9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75D5D25-A009-42A9-9FCD-CE7DA0E4A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233E7EE-CD9E-4EA5-AD55-B63008F53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89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7D738-EAFA-4E57-93C3-84A4ECCD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EE94977-881B-4D77-BEB9-46BB569CB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B058D03-A3B7-4013-AB3C-D4645D201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1EFA80B-6AE7-4AD7-8D71-48BE68A6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162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79254A2-028C-4CD3-8510-F9EF5435F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C5BA3E9-C695-4C16-9BD1-BC8806B2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4654B9-2F5B-4BE3-B2D7-D86B5BA9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08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B026F-D822-4925-A255-BABCDE49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65FFAF1-2FE6-4708-BFA8-9894D184A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79C33C4-5667-47DC-8036-40614B4CF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6E2404B-DCFC-4CDA-9235-70F087EC2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B3DC679-8033-423C-B272-94C9E3180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26DBFE3-7106-44BE-B2F2-3B84EE3C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159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62400-1F68-4295-8048-1A56E1305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538AD20-3C95-453F-96C2-E6BCE7905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CEF24B2-F662-4B48-A6E0-78A52558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7559707-950E-47C8-9674-466C5579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851EBA-BFC1-48DB-AC7E-ED70C3EB3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84F490-FDDC-47E7-9FA8-8C462BC3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470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2A2E927-FB02-4007-ADE6-A68A47C49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89FCCA0-0F22-4961-B425-F935EFECB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74EAD6-9E92-4971-A4C7-F4ED0724D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20F68-EF6B-4146-A5A8-ADFAC59DE8FF}" type="datetimeFigureOut">
              <a:rPr lang="uk-UA" smtClean="0"/>
              <a:t>14.12.2022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4C8EDC3-CE49-4250-8B20-0EAB18291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0604D4-C420-4B78-95C4-4840584A4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E8A84-452B-44DC-B756-7A8B1A3932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49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zh-tw.facebook.com/konotoplis/photos/pcb.3633553340085901/3633553150085920/?type=3&amp;__tn__=HH-R&amp;eid=ARBjzZr6hvuUdF9nDDlLQLqa3jKuqBNA1QE74_ph_7tfv41jEYZ6fE-Bmj4JrW_2grsCSwJRNmVvq7ao&amp;__xts__%5B0%5D=68.ARA0C8QBGLJfv1wcgHpiXnAd7CYSY072aJxtRX5eSpvlmg0GgeBhTeJSk68iWhnAHsxxWsJUe4J1FZd1jN93yY26xxv8uAsmvtOkT2KZ_y_h-aa-aCM1OJW7DsUShH8Gy9Gh8-q6CS6DfZxnxg_-01KmRDvtgdABdGtqqDOHqaTZk1eZLtyScgA05Iya1YJE5h6jVM5xsRffJBbd5OWyT-obI3jnbU-EiNJEs5SeJsphHsxj0alwA4Pc9m8Rimt3EwSAVSpDaTRyhBkbP52mTao8anfqdelWiQ" TargetMode="Externa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6DDB-0127-4AB6-8356-171C0A0906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5C36C4D-716C-47FA-847E-5B3C783D5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90538" y="2188976"/>
            <a:ext cx="2129309" cy="149412"/>
          </a:xfrm>
        </p:spPr>
        <p:txBody>
          <a:bodyPr>
            <a:normAutofit fontScale="25000" lnSpcReduction="20000"/>
          </a:bodyPr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763454-97DB-4935-A3B8-7511C01976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20280"/>
          </a:xfrm>
          <a:prstGeom prst="rect">
            <a:avLst/>
          </a:prstGeom>
        </p:spPr>
      </p:pic>
      <p:pic>
        <p:nvPicPr>
          <p:cNvPr id="1028" name="Picture 4" descr="Годівниця Годівниця Годівничка Декор Ландшафт Подарунок для птахів  Садівничок &quot;Східна підвісна&quot; 31*27*24 см – в інтернет-магазині ROZETKA |  Купити в Україні: Києві, Харкові, Дніпрі, Одесі, Запоріжжі, Львові">
            <a:extLst>
              <a:ext uri="{FF2B5EF4-FFF2-40B4-BE49-F238E27FC236}">
                <a16:creationId xmlns:a16="http://schemas.microsoft.com/office/drawing/2014/main" id="{3A5762D0-064B-4CCB-A86E-63AE6432B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4" y="1183339"/>
            <a:ext cx="2286001" cy="23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Снігур: картинки, стокові Снігур фотографії, зображення | Скачати з  Depositphotos">
            <a:extLst>
              <a:ext uri="{FF2B5EF4-FFF2-40B4-BE49-F238E27FC236}">
                <a16:creationId xmlns:a16="http://schemas.microsoft.com/office/drawing/2014/main" id="{F8E14072-6E6B-404D-8C9E-A24FC97F30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AutoShape 10" descr="Молодий Чоловічий Бульбашка Pyrrhula Pyrrhula Сидить Білому Фоні Ізольованого — стокове фото">
            <a:extLst>
              <a:ext uri="{FF2B5EF4-FFF2-40B4-BE49-F238E27FC236}">
                <a16:creationId xmlns:a16="http://schemas.microsoft.com/office/drawing/2014/main" id="{B581C485-5E9C-417B-B3E3-A25B84A1D3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" name="AutoShape 12" descr="Молодий Чоловічий Бульбашка Pyrrhula Pyrrhula Сидить Білому Фоні Ізольованого — стокове фото">
            <a:extLst>
              <a:ext uri="{FF2B5EF4-FFF2-40B4-BE49-F238E27FC236}">
                <a16:creationId xmlns:a16="http://schemas.microsoft.com/office/drawing/2014/main" id="{5E64B9C9-9B08-484C-B144-9EBB82C883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6D2390-063A-46A6-95AD-F7A7B1A6D9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00" t="20003" r="14686" b="14619"/>
          <a:stretch/>
        </p:blipFill>
        <p:spPr>
          <a:xfrm>
            <a:off x="9208578" y="291078"/>
            <a:ext cx="1151806" cy="8741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624817-A385-4B65-96AE-AE7CA8F87B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00" t="20003" r="14686" b="14619"/>
          <a:stretch/>
        </p:blipFill>
        <p:spPr>
          <a:xfrm>
            <a:off x="2557039" y="1130877"/>
            <a:ext cx="1173253" cy="8903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7BFFD2-6B95-47B8-A0FE-98419D8E4D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00" t="20003" r="14686" b="14619"/>
          <a:stretch/>
        </p:blipFill>
        <p:spPr>
          <a:xfrm flipH="1">
            <a:off x="5626560" y="333896"/>
            <a:ext cx="1322773" cy="12400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411BD3-F7F8-4A4E-A9F5-2463F9D1B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99" t="14096" b="1562"/>
          <a:stretch/>
        </p:blipFill>
        <p:spPr>
          <a:xfrm>
            <a:off x="398493" y="467815"/>
            <a:ext cx="1479182" cy="9721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C77DF2-D6DB-498B-B212-D71B9AF804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20" t="18411" r="30375" b="22027"/>
          <a:stretch/>
        </p:blipFill>
        <p:spPr>
          <a:xfrm>
            <a:off x="1957528" y="2522708"/>
            <a:ext cx="874450" cy="6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683B11-361F-44B6-A5A0-159F11BE5E26}"/>
              </a:ext>
            </a:extLst>
          </p:cNvPr>
          <p:cNvSpPr txBox="1"/>
          <p:nvPr/>
        </p:nvSpPr>
        <p:spPr>
          <a:xfrm>
            <a:off x="3802626" y="4813995"/>
            <a:ext cx="4586748" cy="59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uk-UA" sz="32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Яскрава пташка</a:t>
            </a:r>
            <a:endParaRPr lang="uk-UA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5E20A3-E6C0-444F-90FB-F122E54E301A}"/>
              </a:ext>
            </a:extLst>
          </p:cNvPr>
          <p:cNvSpPr txBox="1"/>
          <p:nvPr/>
        </p:nvSpPr>
        <p:spPr>
          <a:xfrm>
            <a:off x="3730292" y="3122342"/>
            <a:ext cx="4517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Діагностична робота</a:t>
            </a:r>
          </a:p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клас</a:t>
            </a:r>
          </a:p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Диктант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1207CA-99D3-4AB2-ADCD-767C419622AA}"/>
              </a:ext>
            </a:extLst>
          </p:cNvPr>
          <p:cNvSpPr txBox="1"/>
          <p:nvPr/>
        </p:nvSpPr>
        <p:spPr>
          <a:xfrm>
            <a:off x="8826791" y="6101050"/>
            <a:ext cx="3067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/>
              <a:t>Вчитель початкових класів</a:t>
            </a:r>
          </a:p>
          <a:p>
            <a:r>
              <a:rPr lang="uk-UA" sz="2000" dirty="0" err="1"/>
              <a:t>Саглай</a:t>
            </a:r>
            <a:r>
              <a:rPr lang="uk-UA" sz="2000" dirty="0"/>
              <a:t> Світлана Вікторівна</a:t>
            </a:r>
          </a:p>
        </p:txBody>
      </p:sp>
    </p:spTree>
    <p:extLst>
      <p:ext uri="{BB962C8B-B14F-4D97-AF65-F5344CB8AC3E}">
        <p14:creationId xmlns:p14="http://schemas.microsoft.com/office/powerpoint/2010/main" val="169958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DCF37-BF3F-4F4D-B0D8-F480B60CD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B3305-5BB0-4694-983B-DF3C29A182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2" t="7766" r="3548" b="7880"/>
          <a:stretch/>
        </p:blipFill>
        <p:spPr>
          <a:xfrm>
            <a:off x="309622" y="462115"/>
            <a:ext cx="1538841" cy="1032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E0E80-C941-4733-80DD-E192B6223B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6" t="23226" r="23849" b="13290"/>
          <a:stretch/>
        </p:blipFill>
        <p:spPr>
          <a:xfrm>
            <a:off x="9674943" y="378542"/>
            <a:ext cx="963679" cy="5604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7B16E6-D500-42A9-9450-EA753BC74139}"/>
              </a:ext>
            </a:extLst>
          </p:cNvPr>
          <p:cNvSpPr txBox="1"/>
          <p:nvPr/>
        </p:nvSpPr>
        <p:spPr>
          <a:xfrm>
            <a:off x="4198375" y="2506788"/>
            <a:ext cx="5161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Слухаємо текст</a:t>
            </a:r>
            <a:endParaRPr lang="uk-UA" sz="3600" b="1" i="0" dirty="0">
              <a:solidFill>
                <a:srgbClr val="FF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2" name="Диктант">
            <a:hlinkClick r:id="" action="ppaction://media"/>
            <a:extLst>
              <a:ext uri="{FF2B5EF4-FFF2-40B4-BE49-F238E27FC236}">
                <a16:creationId xmlns:a16="http://schemas.microsoft.com/office/drawing/2014/main" id="{CC6653DB-7CE4-4FBF-98D0-CFA71FFF0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3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DCF37-BF3F-4F4D-B0D8-F480B60CD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B3305-5BB0-4694-983B-DF3C29A182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2" t="7766" r="3548" b="7880"/>
          <a:stretch/>
        </p:blipFill>
        <p:spPr>
          <a:xfrm>
            <a:off x="309622" y="462115"/>
            <a:ext cx="1538841" cy="1032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E0E80-C941-4733-80DD-E192B6223B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6" t="23226" r="23849" b="13290"/>
          <a:stretch/>
        </p:blipFill>
        <p:spPr>
          <a:xfrm>
            <a:off x="9674943" y="378542"/>
            <a:ext cx="963679" cy="5604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-2465" r="29487" b="63971"/>
          <a:stretch/>
        </p:blipFill>
        <p:spPr>
          <a:xfrm>
            <a:off x="976894" y="658761"/>
            <a:ext cx="10085564" cy="36104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FC882B-BFA4-454D-922B-0819156DA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69227"/>
            <a:ext cx="1574085" cy="7999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292FCE-B477-431F-A8B4-855D522247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474071" y="1315082"/>
            <a:ext cx="287632" cy="3588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3E5F2D-3BCE-42E1-843E-0765725D4F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641219" y="1315081"/>
            <a:ext cx="287632" cy="3588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054E77-4137-4698-8A0F-963F07F4C0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9194" y="1732685"/>
            <a:ext cx="4933936" cy="8928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80B7E2-2366-4A9B-AD9C-E3FF2D202FA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2440985"/>
            <a:ext cx="4000174" cy="9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4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DCF37-BF3F-4F4D-B0D8-F480B60CD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B3305-5BB0-4694-983B-DF3C29A182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2" t="7766" r="3548" b="7880"/>
          <a:stretch/>
        </p:blipFill>
        <p:spPr>
          <a:xfrm>
            <a:off x="309622" y="462115"/>
            <a:ext cx="1538841" cy="1032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E0E80-C941-4733-80DD-E192B6223B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6" t="23226" r="23849" b="13290"/>
          <a:stretch/>
        </p:blipFill>
        <p:spPr>
          <a:xfrm>
            <a:off x="9674943" y="378542"/>
            <a:ext cx="963679" cy="5604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7B16E6-D500-42A9-9450-EA753BC74139}"/>
              </a:ext>
            </a:extLst>
          </p:cNvPr>
          <p:cNvSpPr txBox="1"/>
          <p:nvPr/>
        </p:nvSpPr>
        <p:spPr>
          <a:xfrm>
            <a:off x="4198375" y="2506788"/>
            <a:ext cx="5161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Записуємо текст</a:t>
            </a:r>
            <a:endParaRPr lang="uk-UA" sz="3600" b="1" i="0" dirty="0">
              <a:solidFill>
                <a:srgbClr val="FF000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769E1A-44E1-48C3-9B6F-6AA9845F4420}"/>
              </a:ext>
            </a:extLst>
          </p:cNvPr>
          <p:cNvSpPr txBox="1"/>
          <p:nvPr/>
        </p:nvSpPr>
        <p:spPr>
          <a:xfrm>
            <a:off x="2782589" y="3646518"/>
            <a:ext cx="2064714" cy="2345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uk-UA" sz="24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Блищить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2100"/>
              </a:spcAft>
            </a:pPr>
            <a:r>
              <a:rPr lang="uk-UA" sz="24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Щодня </a:t>
            </a:r>
          </a:p>
          <a:p>
            <a:pPr algn="just">
              <a:lnSpc>
                <a:spcPct val="107000"/>
              </a:lnSpc>
              <a:spcAft>
                <a:spcPts val="2100"/>
              </a:spcAft>
            </a:pPr>
            <a:r>
              <a:rPr lang="uk-UA" sz="24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гущавині </a:t>
            </a:r>
          </a:p>
          <a:p>
            <a:pPr algn="just">
              <a:lnSpc>
                <a:spcPct val="107000"/>
              </a:lnSpc>
              <a:spcAft>
                <a:spcPts val="2100"/>
              </a:spcAft>
            </a:pPr>
            <a:r>
              <a:rPr lang="uk-UA" sz="24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дзьобає 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Яскрава пташка">
            <a:hlinkClick r:id="" action="ppaction://media"/>
            <a:extLst>
              <a:ext uri="{FF2B5EF4-FFF2-40B4-BE49-F238E27FC236}">
                <a16:creationId xmlns:a16="http://schemas.microsoft.com/office/drawing/2014/main" id="{835508CE-9B78-4CA9-BAC6-638148481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7580" y="25862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7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91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DCF37-BF3F-4F4D-B0D8-F480B60CD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B3305-5BB0-4694-983B-DF3C29A182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2" t="7766" r="3548" b="7880"/>
          <a:stretch/>
        </p:blipFill>
        <p:spPr>
          <a:xfrm>
            <a:off x="309622" y="462115"/>
            <a:ext cx="1538841" cy="1032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E0E80-C941-4733-80DD-E192B6223B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6" t="23226" r="23849" b="13290"/>
          <a:stretch/>
        </p:blipFill>
        <p:spPr>
          <a:xfrm>
            <a:off x="9674943" y="378542"/>
            <a:ext cx="963679" cy="5604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7B16E6-D500-42A9-9450-EA753BC74139}"/>
              </a:ext>
            </a:extLst>
          </p:cNvPr>
          <p:cNvSpPr txBox="1"/>
          <p:nvPr/>
        </p:nvSpPr>
        <p:spPr>
          <a:xfrm>
            <a:off x="4198375" y="2506788"/>
            <a:ext cx="5161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Перевіряємо текст</a:t>
            </a:r>
            <a:endParaRPr lang="uk-UA" sz="3600" b="1" i="0" dirty="0">
              <a:solidFill>
                <a:srgbClr val="FF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2" name="Перевіряємо текст">
            <a:hlinkClick r:id="" action="ppaction://media"/>
            <a:extLst>
              <a:ext uri="{FF2B5EF4-FFF2-40B4-BE49-F238E27FC236}">
                <a16:creationId xmlns:a16="http://schemas.microsoft.com/office/drawing/2014/main" id="{A1DDBF98-64FD-4E39-9D2A-4DF6452A3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2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DCF37-BF3F-4F4D-B0D8-F480B60CDF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9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B3305-5BB0-4694-983B-DF3C29A18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2" t="7766" r="3548" b="7880"/>
          <a:stretch/>
        </p:blipFill>
        <p:spPr>
          <a:xfrm>
            <a:off x="309622" y="462115"/>
            <a:ext cx="1538841" cy="1032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E0E80-C941-4733-80DD-E192B6223B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6" t="23226" r="23849" b="13290"/>
          <a:stretch/>
        </p:blipFill>
        <p:spPr>
          <a:xfrm>
            <a:off x="9674943" y="378542"/>
            <a:ext cx="963679" cy="5604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7B16E6-D500-42A9-9450-EA753BC74139}"/>
              </a:ext>
            </a:extLst>
          </p:cNvPr>
          <p:cNvSpPr txBox="1"/>
          <p:nvPr/>
        </p:nvSpPr>
        <p:spPr>
          <a:xfrm>
            <a:off x="2812026" y="671191"/>
            <a:ext cx="7177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endParaRPr lang="uk-UA" sz="3600" b="1" i="0" dirty="0">
              <a:solidFill>
                <a:srgbClr val="FF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2052" name="Picture 4" descr="Конспект уроку розвитку мовлення в 3 класі. Тема. Опис картини українського  художника Івана Горобчука «Колядки» за методом «Входження в картину»">
            <a:extLst>
              <a:ext uri="{FF2B5EF4-FFF2-40B4-BE49-F238E27FC236}">
                <a16:creationId xmlns:a16="http://schemas.microsoft.com/office/drawing/2014/main" id="{5E51516C-F46B-4AAF-A610-D6ECF38AC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42" y="658761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37EF75-2A10-44B2-8DA3-562FC8941D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92" b="11616"/>
          <a:stretch/>
        </p:blipFill>
        <p:spPr>
          <a:xfrm>
            <a:off x="5707504" y="737419"/>
            <a:ext cx="4354134" cy="385916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A63DAF0-9371-4FFC-9C0D-6F3A66B19D3B}"/>
              </a:ext>
            </a:extLst>
          </p:cNvPr>
          <p:cNvSpPr txBox="1"/>
          <p:nvPr/>
        </p:nvSpPr>
        <p:spPr>
          <a:xfrm>
            <a:off x="2369411" y="4508542"/>
            <a:ext cx="2887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Я впорався!</a:t>
            </a:r>
            <a:endParaRPr lang="uk-UA" sz="2400" b="1" i="0" dirty="0">
              <a:solidFill>
                <a:srgbClr val="FF000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489ED8-1314-4EF9-8023-F61B75E7EF57}"/>
              </a:ext>
            </a:extLst>
          </p:cNvPr>
          <p:cNvSpPr txBox="1"/>
          <p:nvPr/>
        </p:nvSpPr>
        <p:spPr>
          <a:xfrm>
            <a:off x="6309045" y="4314214"/>
            <a:ext cx="3669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Мені було важко!</a:t>
            </a:r>
            <a:endParaRPr lang="uk-UA" sz="2400" b="1" i="0" dirty="0">
              <a:solidFill>
                <a:srgbClr val="FF0000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1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6DDB-0127-4AB6-8356-171C0A0906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5C36C4D-716C-47FA-847E-5B3C783D5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90538" y="2188976"/>
            <a:ext cx="2129309" cy="149412"/>
          </a:xfrm>
        </p:spPr>
        <p:txBody>
          <a:bodyPr>
            <a:normAutofit fontScale="25000" lnSpcReduction="20000"/>
          </a:bodyPr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763454-97DB-4935-A3B8-7511C01976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20280"/>
          </a:xfrm>
          <a:prstGeom prst="rect">
            <a:avLst/>
          </a:prstGeom>
        </p:spPr>
      </p:pic>
      <p:pic>
        <p:nvPicPr>
          <p:cNvPr id="1028" name="Picture 4" descr="Годівниця Годівниця Годівничка Декор Ландшафт Подарунок для птахів  Садівничок &quot;Східна підвісна&quot; 31*27*24 см – в інтернет-магазині ROZETKA |  Купити в Україні: Києві, Харкові, Дніпрі, Одесі, Запоріжжі, Львові">
            <a:extLst>
              <a:ext uri="{FF2B5EF4-FFF2-40B4-BE49-F238E27FC236}">
                <a16:creationId xmlns:a16="http://schemas.microsoft.com/office/drawing/2014/main" id="{3A5762D0-064B-4CCB-A86E-63AE6432B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4" y="1183339"/>
            <a:ext cx="2286001" cy="23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Снігур: картинки, стокові Снігур фотографії, зображення | Скачати з  Depositphotos">
            <a:extLst>
              <a:ext uri="{FF2B5EF4-FFF2-40B4-BE49-F238E27FC236}">
                <a16:creationId xmlns:a16="http://schemas.microsoft.com/office/drawing/2014/main" id="{F8E14072-6E6B-404D-8C9E-A24FC97F30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AutoShape 10" descr="Молодий Чоловічий Бульбашка Pyrrhula Pyrrhula Сидить Білому Фоні Ізольованого — стокове фото">
            <a:extLst>
              <a:ext uri="{FF2B5EF4-FFF2-40B4-BE49-F238E27FC236}">
                <a16:creationId xmlns:a16="http://schemas.microsoft.com/office/drawing/2014/main" id="{B581C485-5E9C-417B-B3E3-A25B84A1D3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" name="AutoShape 12" descr="Молодий Чоловічий Бульбашка Pyrrhula Pyrrhula Сидить Білому Фоні Ізольованого — стокове фото">
            <a:extLst>
              <a:ext uri="{FF2B5EF4-FFF2-40B4-BE49-F238E27FC236}">
                <a16:creationId xmlns:a16="http://schemas.microsoft.com/office/drawing/2014/main" id="{5E64B9C9-9B08-484C-B144-9EBB82C883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6D2390-063A-46A6-95AD-F7A7B1A6D9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00" t="20003" r="14686" b="14619"/>
          <a:stretch/>
        </p:blipFill>
        <p:spPr>
          <a:xfrm>
            <a:off x="9208578" y="291078"/>
            <a:ext cx="1151806" cy="8741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624817-A385-4B65-96AE-AE7CA8F87B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00" t="20003" r="14686" b="14619"/>
          <a:stretch/>
        </p:blipFill>
        <p:spPr>
          <a:xfrm>
            <a:off x="2557039" y="1130877"/>
            <a:ext cx="1173253" cy="8903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7BFFD2-6B95-47B8-A0FE-98419D8E4D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00" t="20003" r="14686" b="14619"/>
          <a:stretch/>
        </p:blipFill>
        <p:spPr>
          <a:xfrm flipH="1">
            <a:off x="5626560" y="333896"/>
            <a:ext cx="1322773" cy="12400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411BD3-F7F8-4A4E-A9F5-2463F9D1B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99" t="14096" b="1562"/>
          <a:stretch/>
        </p:blipFill>
        <p:spPr>
          <a:xfrm>
            <a:off x="398493" y="467815"/>
            <a:ext cx="1479182" cy="9721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C77DF2-D6DB-498B-B212-D71B9AF804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20" t="18411" r="30375" b="22027"/>
          <a:stretch/>
        </p:blipFill>
        <p:spPr>
          <a:xfrm>
            <a:off x="1957528" y="2522708"/>
            <a:ext cx="874450" cy="659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5E20A3-E6C0-444F-90FB-F122E54E301A}"/>
              </a:ext>
            </a:extLst>
          </p:cNvPr>
          <p:cNvSpPr txBox="1"/>
          <p:nvPr/>
        </p:nvSpPr>
        <p:spPr>
          <a:xfrm>
            <a:off x="3837037" y="3911213"/>
            <a:ext cx="602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Допоможемо пташкам узимку!</a:t>
            </a:r>
          </a:p>
        </p:txBody>
      </p:sp>
    </p:spTree>
    <p:extLst>
      <p:ext uri="{BB962C8B-B14F-4D97-AF65-F5344CB8AC3E}">
        <p14:creationId xmlns:p14="http://schemas.microsoft.com/office/powerpoint/2010/main" val="393313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DE08A7-0B15-4120-AD40-ED24C9476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" y="0"/>
            <a:ext cx="1216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9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DCF37-BF3F-4F4D-B0D8-F480B60CD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B3305-5BB0-4694-983B-DF3C29A182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2" t="7766" r="3548" b="7880"/>
          <a:stretch/>
        </p:blipFill>
        <p:spPr>
          <a:xfrm>
            <a:off x="309622" y="462115"/>
            <a:ext cx="1538841" cy="1032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E0E80-C941-4733-80DD-E192B6223B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6" t="23226" r="23849" b="13290"/>
          <a:stretch/>
        </p:blipFill>
        <p:spPr>
          <a:xfrm>
            <a:off x="9674943" y="378542"/>
            <a:ext cx="963679" cy="560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1A801B-47CB-44A6-BED7-525C8A307504}"/>
              </a:ext>
            </a:extLst>
          </p:cNvPr>
          <p:cNvSpPr txBox="1"/>
          <p:nvPr/>
        </p:nvSpPr>
        <p:spPr>
          <a:xfrm>
            <a:off x="4068038" y="915875"/>
            <a:ext cx="3927987" cy="3349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>
                <a:latin typeface="Georgia" panose="02040502050405020303" pitchFamily="18" charset="0"/>
              </a:rPr>
              <a:t>Завіває хуртовина –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Georgia" panose="02040502050405020303" pitchFamily="18" charset="0"/>
              </a:rPr>
              <a:t>І летять на Україну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Georgia" panose="02040502050405020303" pitchFamily="18" charset="0"/>
              </a:rPr>
              <a:t>Милі пташки невеличкі –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Georgia" panose="02040502050405020303" pitchFamily="18" charset="0"/>
              </a:rPr>
              <a:t>Кольорові рукавички.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Georgia" panose="02040502050405020303" pitchFamily="18" charset="0"/>
              </a:rPr>
              <a:t>Як червоні ліхтарі,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Georgia" panose="02040502050405020303" pitchFamily="18" charset="0"/>
              </a:rPr>
              <a:t>Сяють взимку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E02EC-7341-42C2-BD7B-C8D8077572F8}"/>
              </a:ext>
            </a:extLst>
          </p:cNvPr>
          <p:cNvSpPr txBox="1"/>
          <p:nvPr/>
        </p:nvSpPr>
        <p:spPr>
          <a:xfrm>
            <a:off x="7148257" y="4225034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Georgia" panose="02040502050405020303" pitchFamily="18" charset="0"/>
              </a:rPr>
              <a:t>СНІГУРІ</a:t>
            </a:r>
          </a:p>
        </p:txBody>
      </p:sp>
    </p:spTree>
    <p:extLst>
      <p:ext uri="{BB962C8B-B14F-4D97-AF65-F5344CB8AC3E}">
        <p14:creationId xmlns:p14="http://schemas.microsoft.com/office/powerpoint/2010/main" val="9250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52A300-E99E-49E2-9A10-25E9FC8A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2198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6FB4C5-BB77-4575-B7E8-A20C2D2F0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0" y="1081548"/>
            <a:ext cx="6214110" cy="4316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67E565-CC72-43A8-8EB9-8F0937525971}"/>
              </a:ext>
            </a:extLst>
          </p:cNvPr>
          <p:cNvSpPr txBox="1"/>
          <p:nvPr/>
        </p:nvSpPr>
        <p:spPr>
          <a:xfrm>
            <a:off x="274612" y="5541969"/>
            <a:ext cx="617465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Азєєв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uk-UA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Даня</a:t>
            </a:r>
            <a:endParaRPr kumimoji="0" lang="uk-UA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2 клас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Піщанський ЗЗСО І-ІІІ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ст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ED50EE-22A3-4F6F-B4CF-22E6D16C91A0}"/>
              </a:ext>
            </a:extLst>
          </p:cNvPr>
          <p:cNvSpPr txBox="1"/>
          <p:nvPr/>
        </p:nvSpPr>
        <p:spPr>
          <a:xfrm>
            <a:off x="7098890" y="530008"/>
            <a:ext cx="4434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Ц</a:t>
            </a:r>
            <a:r>
              <a:rPr lang="uk-UA" sz="2400" b="1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ікаві факти про снігурів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3AB3E-10F0-47D8-94AE-FAAF5D0FA17A}"/>
              </a:ext>
            </a:extLst>
          </p:cNvPr>
          <p:cNvSpPr txBox="1"/>
          <p:nvPr/>
        </p:nvSpPr>
        <p:spPr>
          <a:xfrm>
            <a:off x="6663260" y="3009748"/>
            <a:ext cx="56043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При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народженні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на головах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снігурів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відсутня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їх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знаменита «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чорна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шапочка».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93082-D922-49C8-BA22-480726CE71FB}"/>
              </a:ext>
            </a:extLst>
          </p:cNvPr>
          <p:cNvSpPr txBox="1"/>
          <p:nvPr/>
        </p:nvSpPr>
        <p:spPr>
          <a:xfrm>
            <a:off x="6684430" y="1585212"/>
            <a:ext cx="6174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Наукова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назва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снігурів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на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латині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перекладається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як «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вогненний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».</a:t>
            </a:r>
            <a:endParaRPr lang="uk-UA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9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52A300-E99E-49E2-9A10-25E9FC8A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" y="-93995"/>
            <a:ext cx="12191999" cy="72198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DB7020-63C8-4AB4-A509-E506BCDAF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64" y="1120877"/>
            <a:ext cx="5764459" cy="4109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5D3090-CFB1-4A1F-857B-B63A55C8F6A5}"/>
              </a:ext>
            </a:extLst>
          </p:cNvPr>
          <p:cNvSpPr txBox="1"/>
          <p:nvPr/>
        </p:nvSpPr>
        <p:spPr>
          <a:xfrm>
            <a:off x="7039896" y="5258391"/>
            <a:ext cx="398206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Міщенко Ваня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2 клас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Піщанський ЗЗСО І-ІІІ ст.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D00A5-D3AD-4B33-BF71-9BE1843A515E}"/>
              </a:ext>
            </a:extLst>
          </p:cNvPr>
          <p:cNvSpPr txBox="1"/>
          <p:nvPr/>
        </p:nvSpPr>
        <p:spPr>
          <a:xfrm>
            <a:off x="855406" y="1120877"/>
            <a:ext cx="4434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Ц</a:t>
            </a:r>
            <a:r>
              <a:rPr lang="uk-UA" sz="2400" b="1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ікаві факти про снігурів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D9628-CA73-40E5-B310-01611C87E677}"/>
              </a:ext>
            </a:extLst>
          </p:cNvPr>
          <p:cNvSpPr txBox="1"/>
          <p:nvPr/>
        </p:nvSpPr>
        <p:spPr>
          <a:xfrm>
            <a:off x="167149" y="2315589"/>
            <a:ext cx="61746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Птахи чудово імітують різні звуки. Більше того, вони навіть можуть запам’ятати різні мелодії.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F96AF0-35BB-4939-945A-82C08AEBC304}"/>
              </a:ext>
            </a:extLst>
          </p:cNvPr>
          <p:cNvSpPr txBox="1"/>
          <p:nvPr/>
        </p:nvSpPr>
        <p:spPr>
          <a:xfrm>
            <a:off x="167149" y="4142507"/>
            <a:ext cx="6174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Снігурі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не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живуть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там, де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немає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дерев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Helvetica" panose="020B0604020202020204" pitchFamily="34" charset="0"/>
              </a:rPr>
              <a:t>.</a:t>
            </a:r>
            <a:endParaRPr lang="uk-UA" sz="2400" b="0" i="0" dirty="0">
              <a:solidFill>
                <a:srgbClr val="303030"/>
              </a:solidFill>
              <a:effectLst/>
              <a:latin typeface="Gudea"/>
            </a:endParaRPr>
          </a:p>
        </p:txBody>
      </p:sp>
    </p:spTree>
    <p:extLst>
      <p:ext uri="{BB962C8B-B14F-4D97-AF65-F5344CB8AC3E}">
        <p14:creationId xmlns:p14="http://schemas.microsoft.com/office/powerpoint/2010/main" val="158587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52A300-E99E-49E2-9A10-25E9FC8A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198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CE5D4-B5C6-46CC-AD52-F012E9C3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9" y="360844"/>
            <a:ext cx="3784080" cy="5295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1D99F2-5729-4ED8-99D2-F2714236F2C4}"/>
              </a:ext>
            </a:extLst>
          </p:cNvPr>
          <p:cNvSpPr txBox="1"/>
          <p:nvPr/>
        </p:nvSpPr>
        <p:spPr>
          <a:xfrm>
            <a:off x="578099" y="5773276"/>
            <a:ext cx="39011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Спічак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 Гліб</a:t>
            </a:r>
          </a:p>
          <a:p>
            <a:pPr algn="ctr"/>
            <a:r>
              <a:rPr lang="uk-UA" sz="2000" dirty="0"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2 клас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Піщанський ЗЗСО І-ІІІ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ст</a:t>
            </a:r>
            <a:endParaRPr lang="uk-UA" sz="2000" dirty="0">
              <a:latin typeface="Comic Sans MS" panose="030F0702030302020204" pitchFamily="66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9F1D3-73A8-4D1E-8F56-730FCAC32BE8}"/>
              </a:ext>
            </a:extLst>
          </p:cNvPr>
          <p:cNvSpPr txBox="1"/>
          <p:nvPr/>
        </p:nvSpPr>
        <p:spPr>
          <a:xfrm>
            <a:off x="6331974" y="1070782"/>
            <a:ext cx="4434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Ц</a:t>
            </a:r>
            <a:r>
              <a:rPr lang="uk-UA" sz="2400" b="1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ікаві факти про снігурів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1E2E12-972D-4EEA-B2F8-B91A79EF3D9D}"/>
              </a:ext>
            </a:extLst>
          </p:cNvPr>
          <p:cNvSpPr txBox="1"/>
          <p:nvPr/>
        </p:nvSpPr>
        <p:spPr>
          <a:xfrm>
            <a:off x="5507204" y="2519206"/>
            <a:ext cx="56043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Чи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знаєте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ви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що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снігурів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можна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досить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легко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приручити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2CFA8A-8D82-4C0C-BBEA-0BCAF7584BD7}"/>
              </a:ext>
            </a:extLst>
          </p:cNvPr>
          <p:cNvSpPr txBox="1"/>
          <p:nvPr/>
        </p:nvSpPr>
        <p:spPr>
          <a:xfrm>
            <a:off x="5507204" y="4038519"/>
            <a:ext cx="6174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В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неволі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снігур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живе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менше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ніж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в природному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середовищі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існування</a:t>
            </a:r>
            <a:r>
              <a:rPr lang="ru-RU" sz="2400" b="0" i="0" dirty="0">
                <a:solidFill>
                  <a:srgbClr val="303030"/>
                </a:solidFill>
                <a:effectLst/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958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52A300-E99E-49E2-9A10-25E9FC8A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198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9DD2BC-1C2C-4ED1-A191-5262A74F1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309" y="3322681"/>
            <a:ext cx="4099397" cy="22449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C62291-0721-4C27-8E85-64A8C41CC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02" y="393290"/>
            <a:ext cx="2854430" cy="3961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E0C6F-5491-4C28-BD64-91E0BF231E12}"/>
              </a:ext>
            </a:extLst>
          </p:cNvPr>
          <p:cNvSpPr txBox="1"/>
          <p:nvPr/>
        </p:nvSpPr>
        <p:spPr>
          <a:xfrm>
            <a:off x="256294" y="4354472"/>
            <a:ext cx="4237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Доломан Карина</a:t>
            </a:r>
          </a:p>
          <a:p>
            <a:pPr algn="ctr"/>
            <a:r>
              <a:rPr lang="uk-UA" sz="2000" dirty="0"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2 клас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Піщанський ЗЗСО І-ІІІ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ст</a:t>
            </a:r>
            <a:endParaRPr lang="uk-UA" sz="2000" dirty="0">
              <a:latin typeface="Comic Sans MS" panose="030F0702030302020204" pitchFamily="66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uk-UA" sz="2200" dirty="0">
              <a:latin typeface="Comic Sans MS" panose="030F0702030302020204" pitchFamily="66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1D6E1-DCC5-4910-AD2F-8A744FDD52C1}"/>
              </a:ext>
            </a:extLst>
          </p:cNvPr>
          <p:cNvSpPr txBox="1"/>
          <p:nvPr/>
        </p:nvSpPr>
        <p:spPr>
          <a:xfrm>
            <a:off x="8071955" y="5578135"/>
            <a:ext cx="362810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Романова Варя</a:t>
            </a:r>
          </a:p>
          <a:p>
            <a:pPr algn="ctr"/>
            <a:r>
              <a:rPr lang="uk-UA" sz="2000" dirty="0"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2 клас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Піщанський ЗЗСО І-ІІІ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Arial" panose="020B0604020202020204" pitchFamily="34" charset="0"/>
              </a:rPr>
              <a:t>ст</a:t>
            </a:r>
            <a:endParaRPr lang="uk-UA" sz="2000" dirty="0">
              <a:latin typeface="Comic Sans MS" panose="030F0702030302020204" pitchFamily="66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E24E4-1E2C-4663-A743-EE20492DB361}"/>
              </a:ext>
            </a:extLst>
          </p:cNvPr>
          <p:cNvSpPr txBox="1"/>
          <p:nvPr/>
        </p:nvSpPr>
        <p:spPr>
          <a:xfrm>
            <a:off x="6307395" y="756645"/>
            <a:ext cx="4434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Ц</a:t>
            </a:r>
            <a:r>
              <a:rPr lang="uk-UA" sz="2400" b="1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ікаві факти про снігурів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633187-652E-4557-ADC0-3E3C0BA4CCC7}"/>
              </a:ext>
            </a:extLst>
          </p:cNvPr>
          <p:cNvSpPr txBox="1"/>
          <p:nvPr/>
        </p:nvSpPr>
        <p:spPr>
          <a:xfrm>
            <a:off x="4260746" y="1762949"/>
            <a:ext cx="73379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Поява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снігура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вважається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доброю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прикметою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–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зазвичай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цих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птахів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називають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символом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любові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і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сприятливих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b="0" i="0" dirty="0" err="1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звісток</a:t>
            </a:r>
            <a:r>
              <a:rPr lang="ru-RU" sz="2400" b="0" i="0" dirty="0">
                <a:solidFill>
                  <a:srgbClr val="1D2129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br>
              <a:rPr lang="ru-RU" sz="2400" b="0" i="0" u="none" strike="noStrike" dirty="0">
                <a:solidFill>
                  <a:srgbClr val="385898"/>
                </a:solidFill>
                <a:effectLst/>
                <a:latin typeface="Georgia" panose="02040502050405020303" pitchFamily="18" charset="0"/>
                <a:hlinkClick r:id="rId5"/>
              </a:rPr>
            </a:br>
            <a:endParaRPr lang="uk-UA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7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52A300-E99E-49E2-9A10-25E9FC8A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19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9D9566-42C9-42D0-B536-58B39B117FED}"/>
              </a:ext>
            </a:extLst>
          </p:cNvPr>
          <p:cNvSpPr txBox="1"/>
          <p:nvPr/>
        </p:nvSpPr>
        <p:spPr>
          <a:xfrm>
            <a:off x="2359742" y="569833"/>
            <a:ext cx="6486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Алгоритм написання диктанту</a:t>
            </a:r>
            <a:endParaRPr lang="uk-UA" sz="2800" b="1" i="0" dirty="0">
              <a:solidFill>
                <a:srgbClr val="FF000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72594B-F8F5-42A8-9617-02C6579D9FBF}"/>
              </a:ext>
            </a:extLst>
          </p:cNvPr>
          <p:cNvSpPr txBox="1"/>
          <p:nvPr/>
        </p:nvSpPr>
        <p:spPr>
          <a:xfrm>
            <a:off x="587477" y="1459714"/>
            <a:ext cx="7268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dirty="0">
                <a:latin typeface="Georgia" panose="02040502050405020303" pitchFamily="18" charset="0"/>
              </a:rPr>
              <a:t>1. Уважно слухаємо весь диктант</a:t>
            </a:r>
            <a:endParaRPr lang="uk-UA" sz="2800" b="1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5B81C5-BDC4-4449-976C-EB400D2D2078}"/>
              </a:ext>
            </a:extLst>
          </p:cNvPr>
          <p:cNvSpPr txBox="1"/>
          <p:nvPr/>
        </p:nvSpPr>
        <p:spPr>
          <a:xfrm>
            <a:off x="587477" y="2140294"/>
            <a:ext cx="7268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dirty="0">
                <a:latin typeface="Georgia" panose="02040502050405020303" pitchFamily="18" charset="0"/>
              </a:rPr>
              <a:t>2. Слухаємо кожне речення окремо</a:t>
            </a:r>
            <a:endParaRPr lang="uk-UA" sz="2800" b="1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59A34-9AF3-45D9-9C78-AA7E60B17A95}"/>
              </a:ext>
            </a:extLst>
          </p:cNvPr>
          <p:cNvSpPr txBox="1"/>
          <p:nvPr/>
        </p:nvSpPr>
        <p:spPr>
          <a:xfrm>
            <a:off x="587477" y="2820874"/>
            <a:ext cx="7838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dirty="0">
                <a:latin typeface="Georgia" panose="02040502050405020303" pitchFamily="18" charset="0"/>
              </a:rPr>
              <a:t>3. Записуємо речення з великої букви</a:t>
            </a:r>
            <a:endParaRPr lang="uk-UA" sz="2800" b="1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2F56FB-2FED-495D-9FE1-285699D2146E}"/>
              </a:ext>
            </a:extLst>
          </p:cNvPr>
          <p:cNvSpPr txBox="1"/>
          <p:nvPr/>
        </p:nvSpPr>
        <p:spPr>
          <a:xfrm>
            <a:off x="587477" y="3481852"/>
            <a:ext cx="7838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dirty="0">
                <a:latin typeface="Georgia" panose="02040502050405020303" pitchFamily="18" charset="0"/>
              </a:rPr>
              <a:t>4. Дотримуємось абзаців</a:t>
            </a:r>
            <a:endParaRPr lang="uk-UA" sz="2800" b="1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3C90C-8AEC-45D8-A915-7C78FC14AF86}"/>
              </a:ext>
            </a:extLst>
          </p:cNvPr>
          <p:cNvSpPr txBox="1"/>
          <p:nvPr/>
        </p:nvSpPr>
        <p:spPr>
          <a:xfrm>
            <a:off x="683340" y="4254378"/>
            <a:ext cx="113316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dirty="0">
                <a:latin typeface="Georgia" panose="02040502050405020303" pitchFamily="18" charset="0"/>
              </a:rPr>
              <a:t>5. В кінці кожного речення ставимо розділовий знак (?!.)</a:t>
            </a:r>
            <a:endParaRPr lang="uk-UA" sz="2800" b="1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C3F29-C70F-4588-82C9-DC5C3C2EBD16}"/>
              </a:ext>
            </a:extLst>
          </p:cNvPr>
          <p:cNvSpPr txBox="1"/>
          <p:nvPr/>
        </p:nvSpPr>
        <p:spPr>
          <a:xfrm>
            <a:off x="683340" y="5026904"/>
            <a:ext cx="7268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dirty="0">
                <a:latin typeface="Georgia" panose="02040502050405020303" pitchFamily="18" charset="0"/>
              </a:rPr>
              <a:t>6. Перевіряємо текст</a:t>
            </a:r>
            <a:endParaRPr lang="uk-UA" sz="2800" b="1" i="0" dirty="0"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5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DCF37-BF3F-4F4D-B0D8-F480B60CD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B3305-5BB0-4694-983B-DF3C29A182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2" t="7766" r="3548" b="7880"/>
          <a:stretch/>
        </p:blipFill>
        <p:spPr>
          <a:xfrm>
            <a:off x="309622" y="462115"/>
            <a:ext cx="1538841" cy="1032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E0E80-C941-4733-80DD-E192B6223B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6" t="23226" r="23849" b="13290"/>
          <a:stretch/>
        </p:blipFill>
        <p:spPr>
          <a:xfrm>
            <a:off x="9674943" y="378542"/>
            <a:ext cx="963679" cy="5604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-2465" r="29487" b="63971"/>
          <a:stretch/>
        </p:blipFill>
        <p:spPr>
          <a:xfrm>
            <a:off x="976894" y="658761"/>
            <a:ext cx="10085564" cy="36104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FC882B-BFA4-454D-922B-0819156DA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69227"/>
            <a:ext cx="1574085" cy="7999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292FCE-B477-431F-A8B4-855D522247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474071" y="1315082"/>
            <a:ext cx="287632" cy="3588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3E5F2D-3BCE-42E1-843E-0765725D4F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641219" y="1315081"/>
            <a:ext cx="287632" cy="3588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054E77-4137-4698-8A0F-963F07F4C0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9194" y="1732685"/>
            <a:ext cx="4933936" cy="89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43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247</Words>
  <Application>Microsoft Office PowerPoint</Application>
  <PresentationFormat>Широкий екран</PresentationFormat>
  <Paragraphs>62</Paragraphs>
  <Slides>15</Slides>
  <Notes>4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Georgia</vt:lpstr>
      <vt:lpstr>Gudea</vt:lpstr>
      <vt:lpstr>Helvetica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вікторовна</dc:creator>
  <cp:lastModifiedBy>вікторовна</cp:lastModifiedBy>
  <cp:revision>3</cp:revision>
  <dcterms:created xsi:type="dcterms:W3CDTF">2022-12-13T20:52:37Z</dcterms:created>
  <dcterms:modified xsi:type="dcterms:W3CDTF">2022-12-14T08:06:22Z</dcterms:modified>
</cp:coreProperties>
</file>