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8" r:id="rId2"/>
    <p:sldId id="331" r:id="rId3"/>
    <p:sldId id="310" r:id="rId4"/>
    <p:sldId id="334" r:id="rId5"/>
    <p:sldId id="267" r:id="rId6"/>
    <p:sldId id="268" r:id="rId7"/>
    <p:sldId id="269" r:id="rId8"/>
    <p:sldId id="270" r:id="rId9"/>
    <p:sldId id="311" r:id="rId10"/>
    <p:sldId id="312" r:id="rId11"/>
    <p:sldId id="313" r:id="rId12"/>
    <p:sldId id="259" r:id="rId13"/>
    <p:sldId id="314" r:id="rId14"/>
    <p:sldId id="306" r:id="rId15"/>
    <p:sldId id="316" r:id="rId16"/>
    <p:sldId id="317" r:id="rId17"/>
    <p:sldId id="293" r:id="rId18"/>
    <p:sldId id="336" r:id="rId19"/>
    <p:sldId id="273" r:id="rId20"/>
    <p:sldId id="274" r:id="rId21"/>
    <p:sldId id="275" r:id="rId22"/>
    <p:sldId id="276" r:id="rId23"/>
    <p:sldId id="318" r:id="rId24"/>
    <p:sldId id="320" r:id="rId25"/>
    <p:sldId id="321" r:id="rId26"/>
    <p:sldId id="278" r:id="rId27"/>
    <p:sldId id="319" r:id="rId28"/>
    <p:sldId id="281" r:id="rId29"/>
    <p:sldId id="323" r:id="rId30"/>
    <p:sldId id="280" r:id="rId31"/>
    <p:sldId id="282" r:id="rId32"/>
    <p:sldId id="283" r:id="rId33"/>
    <p:sldId id="284" r:id="rId34"/>
    <p:sldId id="285" r:id="rId35"/>
    <p:sldId id="286" r:id="rId36"/>
    <p:sldId id="324" r:id="rId37"/>
    <p:sldId id="337" r:id="rId38"/>
    <p:sldId id="287" r:id="rId39"/>
    <p:sldId id="325" r:id="rId40"/>
    <p:sldId id="289" r:id="rId41"/>
    <p:sldId id="304" r:id="rId42"/>
    <p:sldId id="291" r:id="rId43"/>
    <p:sldId id="315" r:id="rId44"/>
    <p:sldId id="327" r:id="rId45"/>
    <p:sldId id="328" r:id="rId46"/>
    <p:sldId id="326" r:id="rId47"/>
    <p:sldId id="307" r:id="rId48"/>
    <p:sldId id="338" r:id="rId49"/>
    <p:sldId id="332" r:id="rId50"/>
    <p:sldId id="329" r:id="rId51"/>
    <p:sldId id="303" r:id="rId5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8F"/>
    <a:srgbClr val="689F38"/>
    <a:srgbClr val="5568B5"/>
    <a:srgbClr val="FE7B1C"/>
    <a:srgbClr val="FFFFFF"/>
    <a:srgbClr val="009589"/>
    <a:srgbClr val="55B55D"/>
    <a:srgbClr val="438F84"/>
    <a:srgbClr val="449187"/>
    <a:srgbClr val="FFE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3738" autoAdjust="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48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14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7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466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417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904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70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516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11.07.2019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366" y="3429000"/>
            <a:ext cx="5378451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АСТРОНОМІЯ – ФУНДАМЕНТАЛЬНА НАУКА, ЯКА ВИВЧАЄ ОБ’ЄКТИ ВСЕСВІТУ ТА ВСЕСВІТ У ЦІЛОМУ 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FE0C0D-8290-4DD8-BA26-EFE386A93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1797815" y="3639444"/>
            <a:ext cx="8596366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надрах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атмосферах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797815" y="5632252"/>
            <a:ext cx="8596366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еволюції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далеких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797815" y="2258636"/>
            <a:ext cx="8596366" cy="118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B6A6F783-A0C1-4D86-99AF-85D98679D29E}"/>
              </a:ext>
            </a:extLst>
          </p:cNvPr>
          <p:cNvSpPr txBox="1">
            <a:spLocks/>
          </p:cNvSpPr>
          <p:nvPr/>
        </p:nvSpPr>
        <p:spPr>
          <a:xfrm>
            <a:off x="3165856" y="1287441"/>
            <a:ext cx="5860283" cy="76469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астроном</a:t>
            </a:r>
            <a:r>
              <a:rPr lang="uk-UA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ії</a:t>
            </a: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3D9932F-56D2-4C10-A498-D893701A6B85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16">
              <a:extLst>
                <a:ext uri="{FF2B5EF4-FFF2-40B4-BE49-F238E27FC236}">
                  <a16:creationId xmlns:a16="http://schemas.microsoft.com/office/drawing/2014/main" id="{A8C2A451-094D-44BD-8E3F-1A08A2D219F1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764B4A53-D22B-4CDD-A8C0-8084D5A1A6E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фундаментальна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57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08D97-B030-40C9-9343-4371905FE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3382737" y="1283577"/>
            <a:ext cx="5426526" cy="720506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Перспективи</a:t>
            </a:r>
            <a:endParaRPr lang="uk-UA" sz="4000" b="1" dirty="0">
              <a:solidFill>
                <a:srgbClr val="FFFF00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Місце для вмісту 3"/>
          <p:cNvSpPr txBox="1">
            <a:spLocks/>
          </p:cNvSpPr>
          <p:nvPr/>
        </p:nvSpPr>
        <p:spPr>
          <a:xfrm>
            <a:off x="315979" y="2215520"/>
            <a:ext cx="3066757" cy="7205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4562621" y="2178434"/>
            <a:ext cx="3066757" cy="7205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Сонце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8809263" y="2157050"/>
            <a:ext cx="3066757" cy="7316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¼Ð°ÑÑ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2" y="3147960"/>
            <a:ext cx="3411915" cy="3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 ÐµÐ·ÑÐ»ÑÑÐ°Ñ Ð¿Ð¾ÑÑÐºÑ Ð·Ð¾Ð±ÑÐ°Ð¶ÐµÐ½Ñ Ð·Ð° Ð·Ð°Ð¿Ð¸ÑÐ¾Ð¼ &quot;ÑÐ¾Ð½ÑÐ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3838" r="19570" b="9244"/>
          <a:stretch/>
        </p:blipFill>
        <p:spPr bwMode="auto">
          <a:xfrm>
            <a:off x="4369153" y="3147960"/>
            <a:ext cx="3453693" cy="3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 ÐµÐ·ÑÐ»ÑÑÐ°Ñ Ð¿Ð¾ÑÑÐºÑ Ð·Ð¾Ð±ÑÐ°Ð¶ÐµÐ½Ñ Ð·Ð° Ð·Ð°Ð¿Ð¸ÑÐ¾Ð¼ &quot;Ð¼ÑÑÑÑÑ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83" y="3147960"/>
            <a:ext cx="3411915" cy="3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038FC20C-F17C-4D5C-AD70-F106A96FB89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16">
              <a:extLst>
                <a:ext uri="{FF2B5EF4-FFF2-40B4-BE49-F238E27FC236}">
                  <a16:creationId xmlns:a16="http://schemas.microsoft.com/office/drawing/2014/main" id="{24F1B155-4820-47E3-A004-A5EC493EC09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54A98C11-003B-4A73-AFE9-7527BD30922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фундаментальна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383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CD6951-16CF-4C06-9881-40D4981D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94762" y="5334415"/>
            <a:ext cx="6229350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Вимірювання і визначення точного часу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5396087" y="1281452"/>
            <a:ext cx="6671698" cy="180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Створення календаря, орієнтування на місцевості</a:t>
            </a:r>
          </a:p>
        </p:txBody>
      </p:sp>
      <p:pic>
        <p:nvPicPr>
          <p:cNvPr id="1026" name="Picture 2" descr="https://www.freeiconspng.com/uploads/calendar-icon-png-4.png?fbclid=IwAR1UWFRzg6vTPV8vmTCjc6Zuz2Jlf0tj9hQxYLTI4zBFx2RxctqWMd3RAu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29" y="2985555"/>
            <a:ext cx="4086813" cy="40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clock/clock_PNG6631.png?fbclid=IwAR36qLIw55G7B0-MH9_tzNYO9CRwbzm4hTuX9TfjcA73tlx8JDwymST9qhQ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08" y="1486233"/>
            <a:ext cx="3621457" cy="36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7AB87E80-6ECD-4CA6-81EE-8F71AF09010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F18B2179-E9B9-4026-AB73-98827DF3B31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46A11D84-E0B2-4FA7-9773-1C248731AB0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Зв’язок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іншими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науками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096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8E004E-5616-437C-A94C-4EBAE1A61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21994" y="5220549"/>
            <a:ext cx="5456517" cy="1152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Морські приливи і відпливи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5977144" y="1526537"/>
            <a:ext cx="5962650" cy="1152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Визначення сили тяжіння в різних точках</a:t>
            </a:r>
          </a:p>
        </p:txBody>
      </p:sp>
      <p:pic>
        <p:nvPicPr>
          <p:cNvPr id="205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5" y="1316508"/>
            <a:ext cx="4891294" cy="36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 ÐµÐ·ÑÐ»ÑÑÐ°Ñ Ð¿Ð¾ÑÑÐºÑ Ð·Ð¾Ð±ÑÐ°Ð¶ÐµÐ½Ñ Ð·Ð° Ð·Ð°Ð¿Ð¸ÑÐ¾Ð¼ &quot;ÑÐ¸Ð»Ð° ÑÑÐ¶ÑÐ½Ð½Ñ Ð² ÑÑÐ·Ð½Ð¸Ñ ÑÐ°ÑÑÐ¸Ð½Ð°Ñ Ð·ÐµÐ¼Ð»Ñ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43" y="2994766"/>
            <a:ext cx="5962651" cy="35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9646752A-7B23-4AA0-90DD-56C7745DB66F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F2BE313D-9D2D-4CC9-96E0-84EAB500920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F6127059-CBCC-471A-8955-CEF425E6DFE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Зв’язок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іншими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науками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4713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doeeet.com/content/wp-content/uploads/2019/02/SECONDARY-POWER-DISTRIBUTION-in-satellites.jpg?fbclid=IwAR1Z-O2y_E4ikU-PDwSHsdZa5sY4xXvnI8G6-cQcRk-nQTKjRCp5L1fwrQ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535" r="5208" b="2597"/>
          <a:stretch/>
        </p:blipFill>
        <p:spPr bwMode="auto">
          <a:xfrm>
            <a:off x="0" y="281354"/>
            <a:ext cx="12192000" cy="65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2682899" y="5546361"/>
            <a:ext cx="6826201" cy="118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Створення телескопів та штучних супутників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7797B73-2938-4E33-B7AC-8999E0DD2988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1989BFCD-D397-44DC-870D-2D1365FFF1E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517D8924-9706-4693-BBE7-67DEB077CD5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Зв’язок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іншими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науками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064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916262" y="3905407"/>
            <a:ext cx="2412560" cy="2796885"/>
            <a:chOff x="2111976" y="2630751"/>
            <a:chExt cx="1809420" cy="209766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1396" y="2630751"/>
              <a:ext cx="1800000" cy="180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11976" y="4512923"/>
              <a:ext cx="1800000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867" dirty="0">
                  <a:solidFill>
                    <a:schemeClr val="bg1"/>
                  </a:solidFill>
                </a:rPr>
                <a:t>Математика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37241" y="1793591"/>
            <a:ext cx="2400000" cy="2796885"/>
            <a:chOff x="384651" y="376238"/>
            <a:chExt cx="1800000" cy="209766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51" y="376238"/>
              <a:ext cx="1800000" cy="180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4651" y="2258410"/>
              <a:ext cx="1800000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867" dirty="0" err="1">
                  <a:solidFill>
                    <a:schemeClr val="bg1"/>
                  </a:solidFill>
                </a:rPr>
                <a:t>Філософія</a:t>
              </a:r>
              <a:endParaRPr lang="ru-RU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289374" y="2572697"/>
            <a:ext cx="2412560" cy="2812836"/>
            <a:chOff x="4531244" y="1503494"/>
            <a:chExt cx="1809420" cy="210962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1244" y="1503494"/>
              <a:ext cx="1801673" cy="180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40664" y="3397629"/>
              <a:ext cx="1800000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867" dirty="0" err="1">
                  <a:solidFill>
                    <a:schemeClr val="bg1"/>
                  </a:solidFill>
                </a:rPr>
                <a:t>Фізика</a:t>
              </a:r>
              <a:endParaRPr lang="ru-RU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533317" y="1193701"/>
            <a:ext cx="2400001" cy="2851932"/>
            <a:chOff x="6969350" y="377019"/>
            <a:chExt cx="1800001" cy="213894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9350" y="377019"/>
              <a:ext cx="1800000" cy="1800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69350" y="2300476"/>
              <a:ext cx="1800001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867" dirty="0" err="1">
                  <a:solidFill>
                    <a:schemeClr val="bg1"/>
                  </a:solidFill>
                </a:rPr>
                <a:t>Астрономія</a:t>
              </a:r>
              <a:endParaRPr lang="ru-RU" sz="1867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" name="Скругленная соединительная линия 5"/>
          <p:cNvCxnSpPr/>
          <p:nvPr/>
        </p:nvCxnSpPr>
        <p:spPr>
          <a:xfrm>
            <a:off x="2433962" y="3671039"/>
            <a:ext cx="932693" cy="522552"/>
          </a:xfrm>
          <a:prstGeom prst="curvedConnector3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>
            <a:off x="2529322" y="2619667"/>
            <a:ext cx="3807889" cy="719543"/>
          </a:xfrm>
          <a:prstGeom prst="curvedConnector3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/>
          <p:nvPr/>
        </p:nvCxnSpPr>
        <p:spPr>
          <a:xfrm flipV="1">
            <a:off x="2637241" y="1647135"/>
            <a:ext cx="7186827" cy="1557524"/>
          </a:xfrm>
          <a:prstGeom prst="curvedConnector3">
            <a:avLst>
              <a:gd name="adj1" fmla="val 50000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9A5497C-F3FD-4AB0-8F76-C9FD7E45738F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2" name="Прямокутник: округлені верхні кути 31">
              <a:extLst>
                <a:ext uri="{FF2B5EF4-FFF2-40B4-BE49-F238E27FC236}">
                  <a16:creationId xmlns:a16="http://schemas.microsoft.com/office/drawing/2014/main" id="{87A22B04-4B18-43FD-A0FA-26B7B978A13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B466FE23-00D1-4B87-82BE-101A70F2B6B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Зв’язок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іншими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науками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1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49507" y="1455333"/>
            <a:ext cx="4320000" cy="144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Астрометрія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49507" y="3235419"/>
            <a:ext cx="4320000" cy="1440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Небесна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механіка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812475" y="3269728"/>
            <a:ext cx="5636559" cy="1440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вивчає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49508" y="5015506"/>
            <a:ext cx="4320000" cy="1440000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Астрофізика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819014" y="1455333"/>
            <a:ext cx="5636559" cy="144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визначення положення небесних тіл і відстаней до них, вимірювання часу </a:t>
            </a:r>
            <a:endParaRPr lang="ru-RU" sz="1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812474" y="5037181"/>
            <a:ext cx="5636559" cy="1440000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природу,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склад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C8F08A66-58CF-478E-9BE7-237F31D91F20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C241CF16-1534-49D0-A1EF-D0C36FC5197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A08584AB-F42C-4BE0-A716-0527A52B27A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розділи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3401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49507" y="1392925"/>
            <a:ext cx="4333080" cy="144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Зоряна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49507" y="3235419"/>
            <a:ext cx="4333080" cy="1440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Космогонія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49508" y="5015506"/>
            <a:ext cx="4333080" cy="1440000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…,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нейтринна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…,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рентгенівська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…,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гамаастрономія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19014" y="3082530"/>
            <a:ext cx="5636559" cy="174577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будову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еволюцію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єдиного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цілого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походження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еволюції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819014" y="1392925"/>
            <a:ext cx="5636559" cy="144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будову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нашої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Галактики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інших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зоряних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систем</a:t>
            </a:r>
            <a:endParaRPr lang="ru-RU" sz="1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819014" y="5015506"/>
            <a:ext cx="5636559" cy="1440000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електромагінтних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F7BB1C26-DDAA-4768-89FA-F2F5BA79CED1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0" name="Прямокутник: округлені верхні кути 19">
              <a:extLst>
                <a:ext uri="{FF2B5EF4-FFF2-40B4-BE49-F238E27FC236}">
                  <a16:creationId xmlns:a16="http://schemas.microsoft.com/office/drawing/2014/main" id="{4302A92A-BD1B-4365-BDA9-020E5B81B49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EE19338D-B598-4DE1-8BB7-9F643FFE00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розділи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865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1" grpId="0" animBg="1"/>
      <p:bldP spid="13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A54023-7CC4-4F88-B30B-DE04B927B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479954" y="1458454"/>
            <a:ext cx="9232091" cy="75036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Стародавньому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Єгипті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04" y="2576440"/>
            <a:ext cx="5781675" cy="2867025"/>
          </a:xfrm>
          <a:prstGeom prst="rect">
            <a:avLst/>
          </a:prstGeom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494838" y="5673786"/>
            <a:ext cx="5258805" cy="765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Розлив Нілу і поява Сіріуса на зоряному небі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6210299" y="2576440"/>
            <a:ext cx="5757588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Перший сонячний календар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210299" y="4327465"/>
            <a:ext cx="5757588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 тривав 360 днів (12 місяців по 30 днів)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A069D35C-EC23-4A92-801C-A9A06692F05C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7C23E6C0-1A3B-41F4-9599-819C3499608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3A329ACB-6591-4D37-9747-0C2A9864FCDF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070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281F1-12E0-4C2D-AB87-16D87016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Астрономические явления были очень важны для вавилонян. Кудурру (межевой камень) короля Мелишипака Первого (1186-1172 до н. э.). Царь представляет свою дочь богине Нанайе. Полумесяц олицетворяет бога Сина, солнце - Шамаша, а звезда богиню Иштар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7" y="2105863"/>
            <a:ext cx="5121814" cy="46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175130" y="1273619"/>
            <a:ext cx="9841735" cy="6870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Стародавньому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Вавилоні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540101" y="5981632"/>
            <a:ext cx="5258805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Кудурру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короля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Мелішипака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(1186-1172 до н. е.)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6324599" y="2143178"/>
            <a:ext cx="5426613" cy="1152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Перший місячний календар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324599" y="3521518"/>
            <a:ext cx="5426613" cy="1152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Поділ місяця на семиденні тижні</a:t>
            </a: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6324598" y="4887122"/>
            <a:ext cx="5426614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Години і хвилини 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поділяли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60 менших одиниць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50CB4E55-9165-4BF7-BAA5-A5F8C8D5413C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665B8B03-0203-4FAC-A943-D45CCB6A2D5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EFA2229F-B8A5-4793-8BC7-E13895B9A9B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5098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199" y="1950140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потрапити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5" y="3920737"/>
            <a:ext cx="11858729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Ні. Тому, що Сонце – гаряче космічне тіло (зірка), яка випромінює світло  і має всередині джерело енергії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2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F2CABF-9C67-4932-8F64-57AB33BB6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544299" y="1265215"/>
            <a:ext cx="9103401" cy="7455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Стародавньому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Китаї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983544" y="5861788"/>
            <a:ext cx="4415774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Китайський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календар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12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річним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циклом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6286499" y="3295650"/>
            <a:ext cx="5145927" cy="1692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Передбачення сонячних та місячних затемнень</a:t>
            </a:r>
          </a:p>
        </p:txBody>
      </p:sp>
      <p:pic>
        <p:nvPicPr>
          <p:cNvPr id="2050" name="Picture 2" descr="Результат пошуку зображень за запитом &quot;стародавній китай і астрономі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67" y="2009030"/>
            <a:ext cx="3854528" cy="38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C3E5FADC-D861-4B87-80AB-FE3C20470018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9E4F0647-BD9C-4AE7-82EA-150250C5C90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C04EFF46-0FD7-4D3F-A5C0-BC1FA6C953D1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0902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319BB4-7F24-4E71-992F-361EC94C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54385" y="1262751"/>
            <a:ext cx="8883230" cy="7373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Стародавній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Греції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89320" y="5987519"/>
            <a:ext cx="5258805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Гіппарх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Нікейський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(бл.190р. до н.е. – після 126 р. до н.е.)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841232" y="2551790"/>
            <a:ext cx="5929365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Виміряв відстань від Землі до Місяця</a:t>
            </a:r>
          </a:p>
        </p:txBody>
      </p:sp>
      <p:pic>
        <p:nvPicPr>
          <p:cNvPr id="3074" name="Picture 2" descr="Результат пошуку зображень за запитом &quot;гіппарх&quot;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09"/>
          <a:stretch/>
        </p:blipFill>
        <p:spPr bwMode="auto">
          <a:xfrm>
            <a:off x="1085683" y="2073498"/>
            <a:ext cx="3013877" cy="39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841232" y="4254067"/>
            <a:ext cx="5929365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Відкрив явище прецесії обертання Землі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44F25A51-C83C-435A-A2FC-B2F2B081CAF0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D7CDB187-2BEF-4E25-969A-D5E3FE47CCC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97F9E3E5-6519-496D-9826-962D3B4716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636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03A629-63BE-4353-B431-95D425531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846593" y="2106637"/>
            <a:ext cx="5596272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Створив геоцентричну систему світу</a:t>
            </a:r>
          </a:p>
        </p:txBody>
      </p:sp>
      <p:pic>
        <p:nvPicPr>
          <p:cNvPr id="4098" name="Picture 2" descr="Результат пошуку зображень за запитом &quot;птолеме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35" y="2106637"/>
            <a:ext cx="3253373" cy="39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2C5D34FA-AA01-4780-9B21-9B0FE3A72FF5}"/>
              </a:ext>
            </a:extLst>
          </p:cNvPr>
          <p:cNvSpPr txBox="1">
            <a:spLocks/>
          </p:cNvSpPr>
          <p:nvPr/>
        </p:nvSpPr>
        <p:spPr>
          <a:xfrm>
            <a:off x="1654385" y="1262751"/>
            <a:ext cx="8883230" cy="7373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Стародавній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Греції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2C386B-7621-4C4D-8DF7-E9230280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914" y="3429000"/>
            <a:ext cx="3883629" cy="3294636"/>
          </a:xfrm>
          <a:prstGeom prst="rect">
            <a:avLst/>
          </a:prstGeom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89320" y="5880268"/>
            <a:ext cx="5258805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Клавдій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Птолемей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(бл.190р. до н.е. – після 126 р. до н.е.)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259017DB-7CD1-400B-AE8F-1BE40849248E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4" name="Прямокутник: округлені верхні кути 13">
              <a:extLst>
                <a:ext uri="{FF2B5EF4-FFF2-40B4-BE49-F238E27FC236}">
                  <a16:creationId xmlns:a16="http://schemas.microsoft.com/office/drawing/2014/main" id="{5EA19CD7-26BB-4B5A-971C-CE2B9D3104A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3EFB3B18-ECE0-4F17-9B18-63BBF2A7E30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5873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0D326-E19B-4C5A-B124-EB872CF24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959185" y="1261568"/>
            <a:ext cx="8273630" cy="7578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Арабському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683392" y="3568654"/>
            <a:ext cx="10825215" cy="118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таблиці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планет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683392" y="4938298"/>
            <a:ext cx="10825215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Винайдені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над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лінією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 (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квадранти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й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секстанти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683391" y="2200024"/>
            <a:ext cx="10787116" cy="118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Зведені обсерваторії для спостережень (Багдад, Каїр, міста Сирії та Середньої Азії)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3BB7301-D5A0-4C33-B1F0-40C34166162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" name="Прямокутник: округлені верхні кути 11">
              <a:extLst>
                <a:ext uri="{FF2B5EF4-FFF2-40B4-BE49-F238E27FC236}">
                  <a16:creationId xmlns:a16="http://schemas.microsoft.com/office/drawing/2014/main" id="{4C6E516D-7A7B-4C0E-8F40-342EC99896E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0E6E44CE-C04A-40F5-B0D5-A2C026D2A9C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1372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F86185-F5B4-4AE7-9095-5EBC19B57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986021" y="2171114"/>
            <a:ext cx="5734809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Описав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980153" y="4183464"/>
            <a:ext cx="5740677" cy="253175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вогняна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природа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й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відмінну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планет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Ð°Ð»Ñ Ð±ÑÑÑÐ½Ñ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80" y="2184555"/>
            <a:ext cx="2880022" cy="39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46A3CAD9-A9FB-46D7-B061-38408BB6FD01}"/>
              </a:ext>
            </a:extLst>
          </p:cNvPr>
          <p:cNvSpPr txBox="1">
            <a:spLocks/>
          </p:cNvSpPr>
          <p:nvPr/>
        </p:nvSpPr>
        <p:spPr>
          <a:xfrm>
            <a:off x="1959185" y="1261568"/>
            <a:ext cx="8273630" cy="7578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Арабському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768214" y="5891050"/>
            <a:ext cx="2557554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Біруні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(973-1048) 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02F4937-D3DC-4EEB-88BF-57CB5DF43248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4" name="Прямокутник: округлені верхні кути 13">
              <a:extLst>
                <a:ext uri="{FF2B5EF4-FFF2-40B4-BE49-F238E27FC236}">
                  <a16:creationId xmlns:a16="http://schemas.microsoft.com/office/drawing/2014/main" id="{E8922F6C-28D9-459A-A41F-23C43B53009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8F61A248-8FF9-46A1-96A8-6002D4AD9CAC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5441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4B967D-1DFD-48DD-B735-F30914621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464818" y="5635143"/>
            <a:ext cx="4882767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Пояснення змін фаз Місяця (із праці Аль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Біруні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958218" y="2504173"/>
            <a:ext cx="5833202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набагато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порівнянні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Землею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958218" y="4861143"/>
            <a:ext cx="5833202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Описав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фази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 descr="https://upload.wikimedia.org/wikipedia/commons/thumb/6/62/Lunar_eclipse_al-Biruni.jpg/1280px-Lunar_eclipse_al-Biruni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533" y="2355498"/>
            <a:ext cx="5443338" cy="30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915C1746-D642-4EF6-92C6-4FEC68B016DD}"/>
              </a:ext>
            </a:extLst>
          </p:cNvPr>
          <p:cNvSpPr txBox="1">
            <a:spLocks/>
          </p:cNvSpPr>
          <p:nvPr/>
        </p:nvSpPr>
        <p:spPr>
          <a:xfrm>
            <a:off x="1959185" y="1261568"/>
            <a:ext cx="8273630" cy="7578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Арабському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8211934-7DAB-4D20-877F-C22631291BF0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4" name="Прямокутник: округлені верхні кути 13">
              <a:extLst>
                <a:ext uri="{FF2B5EF4-FFF2-40B4-BE49-F238E27FC236}">
                  <a16:creationId xmlns:a16="http://schemas.microsoft.com/office/drawing/2014/main" id="{81FB3CCE-A0A1-4D74-B071-5C705E75617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8BD38B2C-CD55-4B22-BFB9-969C960A5D51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929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91804B-79C3-4F3D-980B-ADA9A5C0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851078" y="2208390"/>
            <a:ext cx="5000160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Імовірність населеності далеких світів 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851078" y="4143523"/>
            <a:ext cx="5000160" cy="253175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Вперше висунув гіпотезу про нескінченність нашого Всесвіту</a:t>
            </a: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¾Ð¼Ð°Ñ ÑÐ°Ð¹ÑÐ¼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10" y="2279451"/>
            <a:ext cx="2634059" cy="38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C72CB559-8033-411D-B23C-4F7B25A79AD3}"/>
              </a:ext>
            </a:extLst>
          </p:cNvPr>
          <p:cNvSpPr txBox="1">
            <a:spLocks/>
          </p:cNvSpPr>
          <p:nvPr/>
        </p:nvSpPr>
        <p:spPr>
          <a:xfrm>
            <a:off x="1959185" y="1261568"/>
            <a:ext cx="8273630" cy="7578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Арабському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608509" y="5763860"/>
            <a:ext cx="2634060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Омар Хайям (1048-1131)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0588EC48-5E9A-4BE9-ADE4-BC7F4DB6889F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17">
              <a:extLst>
                <a:ext uri="{FF2B5EF4-FFF2-40B4-BE49-F238E27FC236}">
                  <a16:creationId xmlns:a16="http://schemas.microsoft.com/office/drawing/2014/main" id="{DB1C87D7-A225-4710-BBE7-800283F78ED4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96CF36FE-CCED-45F2-AB99-AE018FCC42D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5903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6E7922-08E5-4BD5-B0E1-C8D60A8C3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3407325" y="1278514"/>
            <a:ext cx="5377350" cy="72076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en-US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XVI 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ст.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98340" y="5832576"/>
            <a:ext cx="3417638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Микола Коперник (1473-1543)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3859538" y="2303938"/>
            <a:ext cx="4066382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Створив геліоцентричну систему світу</a:t>
            </a:r>
          </a:p>
        </p:txBody>
      </p:sp>
      <p:pic>
        <p:nvPicPr>
          <p:cNvPr id="7170" name="Picture 2" descr="Результат пошуку зображень за запитом &quot;микола коперни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7" y="2013352"/>
            <a:ext cx="2776984" cy="36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 ÐµÐ·ÑÐ»ÑÑÐ°Ñ Ð¿Ð¾ÑÑÐºÑ Ð·Ð¾Ð±ÑÐ°Ð¶ÐµÐ½Ñ Ð·Ð° Ð·Ð°Ð¿Ð¸ÑÐ¾Ð¼ &quot;Ð°Ð½ÑÑÐ¾Ð¿Ð¾ÑÐµÐ½ÑÑÐ¸Ð·Ð¼&quot;">
            <a:extLst>
              <a:ext uri="{FF2B5EF4-FFF2-40B4-BE49-F238E27FC236}">
                <a16:creationId xmlns:a16="http://schemas.microsoft.com/office/drawing/2014/main" id="{422091A5-6685-4955-872C-A42221EC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39" y="2578942"/>
            <a:ext cx="3858419" cy="32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3859538" y="4512988"/>
            <a:ext cx="4066382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Відкрив нову планету – Землю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1D2A9895-DC5E-45F0-9B9A-E88FCB95D60A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17">
              <a:extLst>
                <a:ext uri="{FF2B5EF4-FFF2-40B4-BE49-F238E27FC236}">
                  <a16:creationId xmlns:a16="http://schemas.microsoft.com/office/drawing/2014/main" id="{BAD7D574-4682-4A01-B169-30671191B56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741BB2D3-9653-4B0C-8CFA-7E7AE4B6E58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57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9E2482-D67D-46CB-A96B-BDBBAADBD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Результат пошуку зображень за запитом &quot;галіле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82" y="2224356"/>
            <a:ext cx="3135563" cy="377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002879" y="5878874"/>
            <a:ext cx="3283371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Галілео Галілей (1564-1642)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473865" y="2316124"/>
            <a:ext cx="5498935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Першим використав телескоп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473865" y="5346959"/>
            <a:ext cx="5498935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Побачив зорі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Молочного шляху</a:t>
            </a: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5473865" y="3831541"/>
            <a:ext cx="5498935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Відкрив супутники Юпітера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1F055D41-D756-410A-A932-C67B63ED6B9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4" name="Прямокутник: округлені верхні кути 13">
              <a:extLst>
                <a:ext uri="{FF2B5EF4-FFF2-40B4-BE49-F238E27FC236}">
                  <a16:creationId xmlns:a16="http://schemas.microsoft.com/office/drawing/2014/main" id="{47C958C8-F4DA-48E4-B841-274A0355922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4166E330-8616-4A1D-BF22-B0A2DCCD6F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8837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3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F4E4DD-1508-47C5-BFDB-477CF3F5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998328" y="5925431"/>
            <a:ext cx="3092871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Йоганн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Кеплер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(1571-1630)</a:t>
            </a: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5382697" y="2964412"/>
            <a:ext cx="5816016" cy="248690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Відкрив 3 закони руху планет (спостерігаючи за рухом Марсу) – закони Кеплера</a:t>
            </a:r>
          </a:p>
        </p:txBody>
      </p:sp>
      <p:pic>
        <p:nvPicPr>
          <p:cNvPr id="5124" name="Picture 4" descr="Ð ÐµÐ·ÑÐ»ÑÑÐ°Ñ Ð¿Ð¾ÑÑÐºÑ Ð·Ð¾Ð±ÑÐ°Ð¶ÐµÐ½Ñ Ð·Ð° Ð·Ð°Ð¿Ð¸ÑÐ¾Ð¼ &quot;Ð¹Ð¾Ð³Ð°Ð½Ð½ ÐºÐµÐ¿Ð»ÐµÑ&quot;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32" y="2094921"/>
            <a:ext cx="2713065" cy="37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E677C2F4-3B1F-4F10-9A3A-B92F17C41405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EA36E54-B766-45BD-8C7F-925164337135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AF9B5D25-93A5-47AA-A35D-FF161813614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57A95B89-1EAF-40F9-9F08-A90B14265A3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0190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CD5046-0E90-449E-BEDF-2D51FF01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200" y="1318379"/>
            <a:ext cx="10515600" cy="118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Для чого людині досліджувати Всесвіт?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5" y="2668836"/>
            <a:ext cx="11858730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того щоб покращити життя на Землі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838200" y="4019293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вам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вже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6" y="5369750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Сонце,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зорі,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Місяць,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планети,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комети,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астероїди</a:t>
            </a: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5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577E7D-F2CB-4F71-83F6-5F3B1C89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1361417" y="5925174"/>
            <a:ext cx="2701802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Ісаак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Ньютон (1643-1727)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492916" y="2585797"/>
            <a:ext cx="5422734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Відкрив закон Всесвітнього тяжіння</a:t>
            </a:r>
          </a:p>
        </p:txBody>
      </p:sp>
      <p:pic>
        <p:nvPicPr>
          <p:cNvPr id="17" name="Picture 4" descr="Результат пошуку зображень за запитом &quot;ісаак ньютон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17" y="2106636"/>
            <a:ext cx="2701802" cy="37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492916" y="4245033"/>
            <a:ext cx="5422734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Сила тяжіння (гравітація) впливає на розвиток Всесвіту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C4C78B21-08C8-4C65-B21E-C4757D579BF7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F9D7589B-FD71-4682-AA88-78BD11E2A940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7F310AFA-EE16-47D6-AAFE-3A6E69DD354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000D87AF-8585-4B11-8346-E203B919D8E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99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35AF81-2561-481F-A687-069C97FAF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362237" y="3069469"/>
            <a:ext cx="6357048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Відкрив лінії поглинання у спектрі Сонця — фраунгоферові лінії</a:t>
            </a:r>
          </a:p>
        </p:txBody>
      </p:sp>
      <p:pic>
        <p:nvPicPr>
          <p:cNvPr id="10242" name="Picture 2" descr="Результат пошуку зображень за запитом &quot;фраунгофе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01" y="2239987"/>
            <a:ext cx="3336469" cy="37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3F7A84B1-5DA2-4544-96C3-2B269273EC7E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584016" y="5900892"/>
            <a:ext cx="4297638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Йозеф фон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Фраунгофер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(1787-1826)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493F7EAF-19A2-4EFF-B93C-F807B853FAE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F7275E5B-52CB-449F-B61B-10895A1A951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7EA45476-766F-47E5-BC5E-B9DC2D1F1FB1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4506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E99D9E-6BE4-4F4C-924C-0BA9DD922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9" y="2106636"/>
            <a:ext cx="5458265" cy="3632227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533017" y="5459271"/>
            <a:ext cx="4647028" cy="12731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 Сонця. Темні лінії утворюються в атмосферах Землі і Сонця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095999" y="3744089"/>
            <a:ext cx="5641299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Хімічний склад зорі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095999" y="2307014"/>
            <a:ext cx="564129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допомогою спектру визначають: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6095999" y="4713165"/>
            <a:ext cx="5641299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Температуру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6095999" y="5676623"/>
            <a:ext cx="5641299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 руху тіла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A644FA91-520D-48FA-8E10-910EFF860FCB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66864D8B-8C7D-44DA-8F76-57CF2D40BD31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17">
              <a:extLst>
                <a:ext uri="{FF2B5EF4-FFF2-40B4-BE49-F238E27FC236}">
                  <a16:creationId xmlns:a16="http://schemas.microsoft.com/office/drawing/2014/main" id="{B62CA9AD-869B-4BB7-82C3-44456ABE96F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A8412012-F1F2-416A-A6EB-03A61BFD188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9636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0" grpId="0" animBg="1"/>
      <p:bldP spid="11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56C5F2-5636-40B9-872B-861841861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910619" y="5778528"/>
            <a:ext cx="3944341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Альберт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Айнштайн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(1879-1955)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765578" y="2489733"/>
            <a:ext cx="6216872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Створив загальну теорію Відносності (ЗТВ)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9733"/>
            <a:ext cx="5637824" cy="3167741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5765578" y="4080442"/>
            <a:ext cx="6216872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ЗТВ пояснила червоне зміщення в спектрі далеких галактик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610D1B90-69E6-4A36-A1EF-3F1E83AAB58E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0F9355CF-794F-4CB9-96A4-83C68691CA6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7448E08F-E445-4EF8-9C02-283ED005D0D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77E789EA-7DB9-41C2-B527-1121CBEB000D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32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010753-4763-440E-86E0-0E06EB90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1332420" y="5950271"/>
            <a:ext cx="2329629" cy="765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Едвін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Габбл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(1889-1953)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104906" y="2473485"/>
            <a:ext cx="6282766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Відкрив червоне зміщення у спектрі далеких галактик</a:t>
            </a:r>
          </a:p>
        </p:txBody>
      </p:sp>
      <p:pic>
        <p:nvPicPr>
          <p:cNvPr id="13314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84" y="2106636"/>
            <a:ext cx="2550502" cy="37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5104906" y="4688656"/>
            <a:ext cx="6282766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відкриття довело, що Всесвіт розширюється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5C936C1-430E-47ED-924C-CAFE0B74C734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E5D7E0E1-584E-4B80-BA67-982ECF308C7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6" name="Прямокутник: округлені верхні кути 15">
              <a:extLst>
                <a:ext uri="{FF2B5EF4-FFF2-40B4-BE49-F238E27FC236}">
                  <a16:creationId xmlns:a16="http://schemas.microsoft.com/office/drawing/2014/main" id="{EB89A4C0-CF5F-4858-A2B8-BE50BEAFD5F7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3DEB1667-4E09-4238-8061-7669AF2F75B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07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9A5340-EACE-40E0-94C7-4E9EDAC4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476288" y="5795889"/>
            <a:ext cx="4584604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Перший  у світі штучний супутник Землі (СРСР)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460860" y="2395527"/>
            <a:ext cx="6426422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жовтня 1957 р. початок ери космонавтики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4" y="2357437"/>
            <a:ext cx="4584603" cy="3438452"/>
          </a:xfrm>
          <a:prstGeom prst="rect">
            <a:avLst/>
          </a:prstGeom>
        </p:spPr>
      </p:pic>
      <p:sp>
        <p:nvSpPr>
          <p:cNvPr id="17" name="Місце для вмісту 3"/>
          <p:cNvSpPr txBox="1">
            <a:spLocks/>
          </p:cNvSpPr>
          <p:nvPr/>
        </p:nvSpPr>
        <p:spPr>
          <a:xfrm>
            <a:off x="5460860" y="3885191"/>
            <a:ext cx="6426422" cy="2304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Штучні супутники досліджують планети Сонячної системи та навколоземний простір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E66E4C95-4C6C-4F63-BEA2-8AC51BD52B64}"/>
              </a:ext>
            </a:extLst>
          </p:cNvPr>
          <p:cNvSpPr txBox="1">
            <a:spLocks/>
          </p:cNvSpPr>
          <p:nvPr/>
        </p:nvSpPr>
        <p:spPr>
          <a:xfrm>
            <a:off x="3772486" y="1282501"/>
            <a:ext cx="4647027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Новітня епоха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3B9B6C79-98B3-43EE-840A-968365FF8F65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764AF97E-273D-4024-AD38-1EC740DA1CF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2A5C0B6-C950-46EA-9389-779D073687D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729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525494-D3D4-41A3-9D1C-438602F43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375605" y="5849895"/>
            <a:ext cx="4991834" cy="765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Юрій Гагарін – перша людина у космосі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776609" y="1191978"/>
            <a:ext cx="4157342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квітня 1961</a:t>
            </a:r>
          </a:p>
        </p:txBody>
      </p:sp>
      <p:pic>
        <p:nvPicPr>
          <p:cNvPr id="717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3" y="2106636"/>
            <a:ext cx="5524738" cy="34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201720" y="1191978"/>
            <a:ext cx="4157342" cy="8320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липня 1969</a:t>
            </a:r>
          </a:p>
        </p:txBody>
      </p:sp>
      <p:pic>
        <p:nvPicPr>
          <p:cNvPr id="7174" name="Picture 6" descr="Ð ÐµÐ·ÑÐ»ÑÑÐ°Ñ Ð¿Ð¾ÑÑÐºÑ Ð·Ð¾Ð±ÑÐ°Ð¶ÐµÐ½Ñ Ð·Ð° Ð·Ð°Ð¿Ð¸ÑÐ¾Ð¼ &quot;Ð½ÑÐ» Ð°ÑÐ¼ÑÑÑÐ¾Ð½Ð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35079"/>
            <a:ext cx="6021409" cy="33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Місце для вмісту 3"/>
          <p:cNvSpPr txBox="1">
            <a:spLocks/>
          </p:cNvSpPr>
          <p:nvPr/>
        </p:nvSpPr>
        <p:spPr>
          <a:xfrm>
            <a:off x="6610786" y="5849895"/>
            <a:ext cx="4991834" cy="765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Ніл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Армстронг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перша людина на поверхні Місяця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AF17B3C5-B392-4090-97C7-FC7874058174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BDDE25E2-FC67-4F91-BFF5-0F635EC722A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5466550B-8F10-49AD-9B2F-16C7555D1DA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Історія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571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0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817454-01E1-4A7F-A672-47108BA69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42"/>
          <a:stretch/>
        </p:blipFill>
        <p:spPr>
          <a:xfrm>
            <a:off x="77709" y="1335314"/>
            <a:ext cx="5265651" cy="3815576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135765" y="5046829"/>
            <a:ext cx="5258805" cy="1692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Астрологія – псевдонаука, яка за допомогою зір намагається пояснити події на Землі та їх передбачити</a:t>
            </a:r>
          </a:p>
        </p:txBody>
      </p:sp>
      <p:sp>
        <p:nvSpPr>
          <p:cNvPr id="17" name="Місце для вмісту 3"/>
          <p:cNvSpPr txBox="1">
            <a:spLocks/>
          </p:cNvSpPr>
          <p:nvPr/>
        </p:nvSpPr>
        <p:spPr>
          <a:xfrm>
            <a:off x="6214784" y="5200853"/>
            <a:ext cx="5258805" cy="13839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 – наука про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335" y="1335314"/>
            <a:ext cx="6627705" cy="3711515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4301875A-D7E1-4EA7-8F28-644BC2ECC2F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6F5A965C-2CCB-4939-A69C-EBA813EA464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3A156445-C129-4D61-9E26-2B418DB8B871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Псевдонауковість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астрології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її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завбачень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086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Результат пошуку зображень за запитом &quot;планети сонячної систем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"/>
          <a:stretch/>
        </p:blipFill>
        <p:spPr bwMode="auto">
          <a:xfrm>
            <a:off x="-2" y="406437"/>
            <a:ext cx="12192001" cy="64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415EE6-9C4C-4DD5-8A3E-5ED333AEAE31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47D272F4-27F9-4DBF-8146-08CE171B34D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4CCE92B1-7C74-4BCE-972F-E2820754474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Об’єкти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1408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9/9e/Milky_Way_Arch.jpg/1920px-Milky_Way_Arch.jpg">
            <a:extLst>
              <a:ext uri="{FF2B5EF4-FFF2-40B4-BE49-F238E27FC236}">
                <a16:creationId xmlns:a16="http://schemas.microsoft.com/office/drawing/2014/main" id="{9B878A8A-DA5A-4531-BCAB-03733D91A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r="19077"/>
          <a:stretch/>
        </p:blipFill>
        <p:spPr bwMode="auto">
          <a:xfrm>
            <a:off x="0" y="231320"/>
            <a:ext cx="12192000" cy="66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466850" y="5878316"/>
            <a:ext cx="9258300" cy="7483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небі всього 6000 видимих оком зір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040C72E-3CF4-4F4B-8FE4-790E690D0184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7" name="Прямокутник: округлені верхні кути 6">
              <a:extLst>
                <a:ext uri="{FF2B5EF4-FFF2-40B4-BE49-F238E27FC236}">
                  <a16:creationId xmlns:a16="http://schemas.microsoft.com/office/drawing/2014/main" id="{22F40100-8A11-4432-9060-363535154CA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0C3761CC-2E9A-4691-9C1F-01308EAFAC2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Об’єкти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2056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FB492F-4AEB-4CCA-90CA-3A9BF0BC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653196" y="5125998"/>
            <a:ext cx="4045468" cy="108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Краса зоряного неба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7401269" y="5125998"/>
            <a:ext cx="4045468" cy="108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 форми Місяця</a:t>
            </a:r>
          </a:p>
        </p:txBody>
      </p:sp>
      <p:pic>
        <p:nvPicPr>
          <p:cNvPr id="2052" name="Picture 4" descr="https://upload.wikimedia.org/wikipedia/commons/thumb/5/5e/Stars_01_%28MK%29.jpg/1920px-Stars_01_%28MK%29.jpg">
            <a:extLst>
              <a:ext uri="{FF2B5EF4-FFF2-40B4-BE49-F238E27FC236}">
                <a16:creationId xmlns:a16="http://schemas.microsoft.com/office/drawing/2014/main" id="{67E1563A-BA7B-4D85-B2C0-9710D9ED6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r="28078"/>
          <a:stretch/>
        </p:blipFill>
        <p:spPr bwMode="auto">
          <a:xfrm>
            <a:off x="512910" y="1414330"/>
            <a:ext cx="6326040" cy="33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 ÐµÐ·ÑÐ»ÑÑÐ°Ñ Ð¿Ð¾ÑÑÐºÑ Ð·Ð¾Ð±ÑÐ°Ð¶ÐµÐ½Ñ Ð·Ð° Ð·Ð°Ð¿Ð¸ÑÐ¾Ð¼ &quot;fases de la luna&quot;">
            <a:extLst>
              <a:ext uri="{FF2B5EF4-FFF2-40B4-BE49-F238E27FC236}">
                <a16:creationId xmlns:a16="http://schemas.microsoft.com/office/drawing/2014/main" id="{3436B4EB-162F-47EB-A387-541BEF37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23" y="1414330"/>
            <a:ext cx="4521993" cy="33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006C3B60-2509-401F-B0AC-7A9F1343194F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D69CC8BF-8869-4298-A814-9A66362AA957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C37F1760-048E-461B-A78D-2310F980A61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наука про Всесвіт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871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SO-VLT-Laser-phot-33a-07.jpg">
            <a:extLst>
              <a:ext uri="{FF2B5EF4-FFF2-40B4-BE49-F238E27FC236}">
                <a16:creationId xmlns:a16="http://schemas.microsoft.com/office/drawing/2014/main" id="{48A4D4CF-6801-4B3D-9A28-F575CEA93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9" b="25408"/>
          <a:stretch/>
        </p:blipFill>
        <p:spPr bwMode="auto">
          <a:xfrm>
            <a:off x="1" y="336979"/>
            <a:ext cx="12192000" cy="65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1257300" y="5693021"/>
            <a:ext cx="3048000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Чумацький Шлях (Наш Дім)</a:t>
            </a:r>
          </a:p>
        </p:txBody>
      </p: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775983" y="3994023"/>
            <a:ext cx="5225517" cy="2667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Галактика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велике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скупчення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утримується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тяжіння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4" name="Picture 4" descr="https://upload.wikimedia.org/wikipedia/commons/thumb/1/12/Artist%27s_impression_of_the_Milky_Way_%28updated_-_annotated%29.jpg/800px-Artist%27s_impression_of_the_Milky_Way_%28updated_-_annotated%29.jpg">
            <a:extLst>
              <a:ext uri="{FF2B5EF4-FFF2-40B4-BE49-F238E27FC236}">
                <a16:creationId xmlns:a16="http://schemas.microsoft.com/office/drawing/2014/main" id="{41CEB203-7B43-4E25-B833-6A7DCD9E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9" y="1560810"/>
            <a:ext cx="3994023" cy="39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CF60C498-A402-4AEC-ACB8-5896890B44E5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7A0D6258-516F-454F-8E2D-4C453D2C8B2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274F573F-9648-4905-AB3B-35B34FB5DEB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Об’єкти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260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SO-VLT-Laser-phot-33a-07.jpg">
            <a:extLst>
              <a:ext uri="{FF2B5EF4-FFF2-40B4-BE49-F238E27FC236}">
                <a16:creationId xmlns:a16="http://schemas.microsoft.com/office/drawing/2014/main" id="{2B3ACB17-8F5A-470B-8798-A62786533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9" b="25408"/>
          <a:stretch/>
        </p:blipFill>
        <p:spPr bwMode="auto">
          <a:xfrm>
            <a:off x="1" y="336979"/>
            <a:ext cx="12192000" cy="65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5188625" y="1407718"/>
            <a:ext cx="6593057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Еліптична</a:t>
            </a:r>
          </a:p>
        </p:txBody>
      </p:sp>
      <p:sp>
        <p:nvSpPr>
          <p:cNvPr id="6" name="Місце для вмісту 3"/>
          <p:cNvSpPr txBox="1">
            <a:spLocks/>
          </p:cNvSpPr>
          <p:nvPr/>
        </p:nvSpPr>
        <p:spPr>
          <a:xfrm>
            <a:off x="5188624" y="2273347"/>
            <a:ext cx="6593057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4∙10</a:t>
            </a:r>
            <a:r>
              <a:rPr lang="uk-UA" sz="4000" baseline="30000" dirty="0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11</a:t>
            </a:r>
            <a:r>
              <a:rPr lang="uk-UA" sz="40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 зір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5188623" y="3138976"/>
            <a:ext cx="6593057" cy="72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i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40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uk-UA" sz="40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200 000 </a:t>
            </a:r>
            <a:r>
              <a:rPr lang="uk-UA" sz="40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</a:t>
            </a:r>
            <a:r>
              <a:rPr lang="uk-UA" sz="40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років</a:t>
            </a:r>
            <a:endParaRPr lang="ru-RU" sz="40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5188623" y="4007098"/>
            <a:ext cx="6593057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Всі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зорі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обертаються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навколо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центра галактики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5188622" y="5343220"/>
            <a:ext cx="6593058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 до центра 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25000 </a:t>
            </a:r>
            <a:r>
              <a:rPr lang="uk-UA" sz="40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</a:t>
            </a:r>
            <a:r>
              <a:rPr lang="uk-UA" sz="40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років</a:t>
            </a:r>
            <a:endParaRPr lang="uk-UA" sz="4000" dirty="0">
              <a:solidFill>
                <a:srgbClr val="FFFFFF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4" descr="https://upload.wikimedia.org/wikipedia/commons/thumb/1/12/Artist%27s_impression_of_the_Milky_Way_%28updated_-_annotated%29.jpg/800px-Artist%27s_impression_of_the_Milky_Way_%28updated_-_annotated%29.jpg">
            <a:extLst>
              <a:ext uri="{FF2B5EF4-FFF2-40B4-BE49-F238E27FC236}">
                <a16:creationId xmlns:a16="http://schemas.microsoft.com/office/drawing/2014/main" id="{4BA727FB-6F92-4416-A567-2095FA8F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9" y="1560810"/>
            <a:ext cx="3994023" cy="39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FC8DCF9D-6E03-4CDE-8834-EB11DD9E09DF}"/>
              </a:ext>
            </a:extLst>
          </p:cNvPr>
          <p:cNvSpPr txBox="1">
            <a:spLocks/>
          </p:cNvSpPr>
          <p:nvPr/>
        </p:nvSpPr>
        <p:spPr>
          <a:xfrm>
            <a:off x="1257300" y="5693021"/>
            <a:ext cx="3048000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Чумацький Шлях (Наш Дім)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B286B065-61FB-4007-B525-E4AF0E797EE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4" name="Прямокутник: округлені верхні кути 13">
              <a:extLst>
                <a:ext uri="{FF2B5EF4-FFF2-40B4-BE49-F238E27FC236}">
                  <a16:creationId xmlns:a16="http://schemas.microsoft.com/office/drawing/2014/main" id="{E4016A8A-FAE2-4438-9276-2B98FB85DC6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7BE0509E-1A13-464F-B0BC-BFF93820A7D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Об’єкти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682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93FB2B-4313-462E-9AAB-D236AE64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344496" y="5300451"/>
            <a:ext cx="5219344" cy="126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Туманність Андромеди (М31) – найближча галактика. Відстань 2,3 млн.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св.років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/>
          <p:cNvSpPr txBox="1">
            <a:spLocks/>
          </p:cNvSpPr>
          <p:nvPr/>
        </p:nvSpPr>
        <p:spPr>
          <a:xfrm>
            <a:off x="6499119" y="5300451"/>
            <a:ext cx="4902032" cy="126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Квазари – найвіддаленіші космічні об’єкти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(10 млрд.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років)</a:t>
            </a:r>
          </a:p>
        </p:txBody>
      </p:sp>
      <p:pic>
        <p:nvPicPr>
          <p:cNvPr id="7170" name="Picture 2" descr="Ð ÐµÐ·ÑÐ»ÑÑÐ°Ñ Ð¿Ð¾ÑÑÐºÑ Ð·Ð¾Ð±ÑÐ°Ð¶ÐµÐ½Ñ Ð·Ð° Ð·Ð°Ð¿Ð¸ÑÐ¾Ð¼ &quot;Ð¢ÑÐ¼Ð°Ð½Ð½ÑÑÑÑ ÐÐ½Ð´ÑÐ¾Ð¼ÐµÐ´Ð¸&quot;">
            <a:extLst>
              <a:ext uri="{FF2B5EF4-FFF2-40B4-BE49-F238E27FC236}">
                <a16:creationId xmlns:a16="http://schemas.microsoft.com/office/drawing/2014/main" id="{7982B312-451F-465E-9F35-4BF8D154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6" y="1573902"/>
            <a:ext cx="52189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3/38/Artist%27s_rendering_ULAS_J1120%2B0641.jpg/1024px-Artist%27s_rendering_ULAS_J1120%2B0641.jpg">
            <a:extLst>
              <a:ext uri="{FF2B5EF4-FFF2-40B4-BE49-F238E27FC236}">
                <a16:creationId xmlns:a16="http://schemas.microsoft.com/office/drawing/2014/main" id="{694ADFA4-344B-4C0C-8327-D4FB0557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99" y="1573902"/>
            <a:ext cx="578467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480518B9-A882-405B-AF2C-B746312D3DEC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A65FB9A9-78B4-4AD3-8B72-8D5602FC651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E3650E08-7BB1-444F-8C70-36EC84B11CE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Об’єкти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досліджень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454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.imgur.com/NlJpEYx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" r="3197" b="11385"/>
          <a:stretch/>
        </p:blipFill>
        <p:spPr bwMode="auto">
          <a:xfrm>
            <a:off x="0" y="365760"/>
            <a:ext cx="12192000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437958" y="6092180"/>
            <a:ext cx="9316084" cy="5957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 за уявленнями древніх індійців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A208EB21-B5C0-45BF-8C80-51FFCBC65EEC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" name="Прямокутник: округлені верхні кути 5">
              <a:extLst>
                <a:ext uri="{FF2B5EF4-FFF2-40B4-BE49-F238E27FC236}">
                  <a16:creationId xmlns:a16="http://schemas.microsoft.com/office/drawing/2014/main" id="{3A88D467-C6AA-4C65-A831-DC33DE2C50C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D3DE8EC2-F6D7-4BEA-8C60-F3CA691F357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7830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d/d4/Cellarius_ptolemaic_system_c2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2580958" y="6101244"/>
            <a:ext cx="7030084" cy="5957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Геоцентрична система світу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F5075BBF-D021-44A6-9AE6-997C34DE222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233C6858-0B38-4E1F-971A-1EA4FEFB932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F3CC1E5E-0E6E-4F4A-A323-32E7D7C84FD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2360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05CAF5-64AF-4303-8A60-652576B5E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2371091" y="6040582"/>
            <a:ext cx="7449818" cy="5957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Геоліцентрична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 світу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9307">
            <a:off x="1927816" y="1229361"/>
            <a:ext cx="8336368" cy="4689207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A71B00F-5741-470D-B0CB-78D07929FD6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4C58D78E-BC7C-46CB-803C-C4379CC91DB1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774CA464-8026-47DD-A132-2CB680CD357D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6270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Результат пошуку зображень за запитом &quot;всесвіт наукова лабораторія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6069" b="989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2438083" y="6116782"/>
            <a:ext cx="7315834" cy="5957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 – наукова лабораторія 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5D3397D8-8D6B-4BE1-99FA-1F666FC3EB10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" name="Прямокутник: округлені верхні кути 5">
              <a:extLst>
                <a:ext uri="{FF2B5EF4-FFF2-40B4-BE49-F238E27FC236}">
                  <a16:creationId xmlns:a16="http://schemas.microsoft.com/office/drawing/2014/main" id="{E146DB95-F595-4683-8CB5-FABCF53F9084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3302C528-F2B6-4A18-B0D7-185197EA954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206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05DA6E-0FB8-428F-9FA3-C35A0CA67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254346" y="5360050"/>
            <a:ext cx="4933743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Створення сучасної картини світу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6461875" y="1675781"/>
            <a:ext cx="5391385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Майбутнє людства і Всесвіту</a:t>
            </a:r>
          </a:p>
        </p:txBody>
      </p:sp>
      <p:pic>
        <p:nvPicPr>
          <p:cNvPr id="7170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86" y="1257921"/>
            <a:ext cx="3629465" cy="38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 пошуку зображень за запитом &quot;колонізація інших планет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74" y="3349117"/>
            <a:ext cx="5391385" cy="3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0AE37A9-3A05-42E5-849C-9023EA44344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0" name="Прямокутник: округлені верхні кути 9">
              <a:extLst>
                <a:ext uri="{FF2B5EF4-FFF2-40B4-BE49-F238E27FC236}">
                  <a16:creationId xmlns:a16="http://schemas.microsoft.com/office/drawing/2014/main" id="{265E56CF-2FB7-4111-B3AA-9929876D007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456503A3-39CA-4B9E-935C-28777623D27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Значення астрономії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8359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5" y="1657988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Астрономія вивчає ...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4" y="3128813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Причинами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появи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цієї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науки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...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4" y="4599638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...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193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5" y="1657988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астрологія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….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4" y="3128813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народ (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вченого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вклад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...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4" y="4599638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важлива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людей, тому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...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7BAAD1-7A09-454F-B64C-E96326D19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817644" y="5071259"/>
            <a:ext cx="4045468" cy="108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 дня і ночі</a:t>
            </a: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6811963" y="5071258"/>
            <a:ext cx="4045468" cy="1080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 Сонця</a:t>
            </a:r>
          </a:p>
        </p:txBody>
      </p:sp>
      <p:pic>
        <p:nvPicPr>
          <p:cNvPr id="3" name="Picture 2" descr="Результат пошуку зображень за запитом &quot;рух Сонця по небу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40" y="1691410"/>
            <a:ext cx="6237114" cy="29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1691410"/>
            <a:ext cx="5288868" cy="297403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FDF2D499-D787-4C7F-ADDA-16F1EC937798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" name="Прямокутник: округлені верхні кути 11">
              <a:extLst>
                <a:ext uri="{FF2B5EF4-FFF2-40B4-BE49-F238E27FC236}">
                  <a16:creationId xmlns:a16="http://schemas.microsoft.com/office/drawing/2014/main" id="{51FA6E36-2C44-4F68-9BB6-70E2CD852AE7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71A8EE95-831D-4F0C-91B9-CCB0A582A3C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наука про Всесвіт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590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91" y="1497071"/>
            <a:ext cx="10672815" cy="22963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Прочитати Вступ (с.4-8),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Відповіді на питання с.8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759590" y="4117524"/>
            <a:ext cx="10672815" cy="229631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Підготувати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повідомлення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буклети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бюлетені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презентації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на тему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«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Історія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розвитку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астрономії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в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Україні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»</a:t>
            </a:r>
            <a:endParaRPr lang="uk-UA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0" y="2632363"/>
            <a:ext cx="5987208" cy="38515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(від </a:t>
            </a:r>
            <a:r>
              <a:rPr lang="uk-UA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грец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а</a:t>
            </a:r>
            <a:r>
              <a:rPr lang="en-US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</a:t>
            </a: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світило, зоря, </a:t>
            </a: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nomos – 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закон) 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наука, яка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вивчає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будову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походження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 та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</a:t>
            </a:r>
            <a:r>
              <a:rPr lang="ru-RU" sz="36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цілому</a:t>
            </a:r>
            <a:endParaRPr lang="uk-UA" sz="3600" b="1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наука про Всесвіт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3307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µÐ·ÑÐ»ÑÑÐ°Ñ Ð¿Ð¾ÑÑÐºÑ Ð·Ð¾Ð±ÑÐ°Ð¶ÐµÐ½Ñ Ð·Ð° Ð·Ð°Ð¿Ð¸ÑÐ¾Ð¼ &quot;Ð·Ð²ÐµÐ·Ð´Ð½Ð¾Ðµ Ð½ÐµÐ±Ð¾ ÑÐµÐ»ÐµÑÐºÐ¾Ð¿&quot;">
            <a:extLst>
              <a:ext uri="{FF2B5EF4-FFF2-40B4-BE49-F238E27FC236}">
                <a16:creationId xmlns:a16="http://schemas.microsoft.com/office/drawing/2014/main" id="{95D18CAA-0070-4B5F-8A06-73895080B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r="4855"/>
          <a:stretch/>
        </p:blipFill>
        <p:spPr bwMode="auto">
          <a:xfrm>
            <a:off x="0" y="243576"/>
            <a:ext cx="12192000" cy="661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524655" y="5981700"/>
            <a:ext cx="11142689" cy="6327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основі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лежать </a:t>
            </a:r>
            <a:r>
              <a:rPr lang="ru-RU" sz="4000" b="1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endParaRPr lang="uk-UA" sz="4000" b="1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фундаментальна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7B8F4-5C33-48F6-91CE-17CA7DD48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772209" y="1465220"/>
            <a:ext cx="8647580" cy="76469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Причини </a:t>
            </a: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виникнення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астроном</a:t>
            </a:r>
            <a:r>
              <a:rPr lang="uk-UA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ії</a:t>
            </a: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2116983" y="3893432"/>
            <a:ext cx="7958033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суходільних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морських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шляхів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116982" y="5270397"/>
            <a:ext cx="7958033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Передбаченні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сезонних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дощів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снігопадів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посух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2116983" y="2516467"/>
            <a:ext cx="7958033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Потреба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7E89EBCE-1602-4FFE-BC33-956CD1673B6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0FAA019A-C338-4A2B-80A0-2BE81CFDA5C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90BCF621-D2A5-419D-A78A-B94CF953556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фундаментальна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730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3FD84E-F7C6-461E-B443-99ECAA49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3165856" y="1287441"/>
            <a:ext cx="5860283" cy="76469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астроном</a:t>
            </a:r>
            <a:r>
              <a:rPr lang="uk-UA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ії</a:t>
            </a:r>
            <a:r>
              <a:rPr lang="uk-UA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uk-UA" sz="4000" b="1" dirty="0">
              <a:solidFill>
                <a:srgbClr val="92D05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1797814" y="3617139"/>
            <a:ext cx="8596366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надрах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атмосферах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797814" y="5587642"/>
            <a:ext cx="8596366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Відкриття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797815" y="2258636"/>
            <a:ext cx="8596366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прогнозування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3514075B-0EF7-4A67-9F05-5ABCFAF0EC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A6CC8AE8-495A-4717-A8DE-F5EDA9F8F75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342E4E3E-7C96-466E-A8E6-F903FC59CB4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 – фундаментальна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295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1214</Words>
  <Application>Microsoft Office PowerPoint</Application>
  <PresentationFormat>Широкий екран</PresentationFormat>
  <Paragraphs>225</Paragraphs>
  <Slides>51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Trebuchet MS</vt:lpstr>
      <vt:lpstr>Verdana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</cp:lastModifiedBy>
  <cp:revision>152</cp:revision>
  <dcterms:created xsi:type="dcterms:W3CDTF">2016-12-28T18:54:39Z</dcterms:created>
  <dcterms:modified xsi:type="dcterms:W3CDTF">2019-07-11T20:12:00Z</dcterms:modified>
</cp:coreProperties>
</file>