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308" r:id="rId4"/>
    <p:sldId id="331" r:id="rId5"/>
    <p:sldId id="310" r:id="rId6"/>
    <p:sldId id="268" r:id="rId7"/>
    <p:sldId id="339" r:id="rId8"/>
    <p:sldId id="341" r:id="rId9"/>
    <p:sldId id="336" r:id="rId10"/>
    <p:sldId id="343" r:id="rId11"/>
    <p:sldId id="348" r:id="rId12"/>
    <p:sldId id="344" r:id="rId13"/>
    <p:sldId id="345" r:id="rId14"/>
    <p:sldId id="346" r:id="rId15"/>
    <p:sldId id="349" r:id="rId16"/>
    <p:sldId id="347" r:id="rId17"/>
    <p:sldId id="350" r:id="rId18"/>
    <p:sldId id="351" r:id="rId19"/>
    <p:sldId id="352" r:id="rId20"/>
    <p:sldId id="270" r:id="rId21"/>
    <p:sldId id="311" r:id="rId22"/>
    <p:sldId id="325" r:id="rId23"/>
    <p:sldId id="312" r:id="rId24"/>
    <p:sldId id="353" r:id="rId25"/>
    <p:sldId id="273" r:id="rId26"/>
    <p:sldId id="354" r:id="rId27"/>
    <p:sldId id="355" r:id="rId28"/>
    <p:sldId id="318" r:id="rId29"/>
    <p:sldId id="313" r:id="rId30"/>
    <p:sldId id="259" r:id="rId31"/>
    <p:sldId id="356" r:id="rId32"/>
    <p:sldId id="357" r:id="rId33"/>
    <p:sldId id="358" r:id="rId34"/>
    <p:sldId id="359" r:id="rId35"/>
    <p:sldId id="338" r:id="rId36"/>
    <p:sldId id="332" r:id="rId37"/>
    <p:sldId id="329" r:id="rId38"/>
    <p:sldId id="303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8B5"/>
    <a:srgbClr val="00838F"/>
    <a:srgbClr val="689F38"/>
    <a:srgbClr val="FE7B1C"/>
    <a:srgbClr val="FFFFFF"/>
    <a:srgbClr val="009589"/>
    <a:srgbClr val="55B55D"/>
    <a:srgbClr val="438F84"/>
    <a:srgbClr val="449187"/>
    <a:srgbClr val="FFE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3738" autoAdjust="0"/>
  </p:normalViewPr>
  <p:slideViewPr>
    <p:cSldViewPr snapToGrid="0">
      <p:cViewPr>
        <p:scale>
          <a:sx n="60" d="100"/>
          <a:sy n="60" d="100"/>
        </p:scale>
        <p:origin x="330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E9ECB-EE97-4F16-8E97-AF251431DA57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D5F9-8C2C-48E3-A450-AE7F793E18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90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9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0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9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66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1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4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72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91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5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D5F9-8C2C-48E3-A450-AE7F793E18A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48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D5F9-8C2C-48E3-A450-AE7F793E18A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52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9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40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1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6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5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61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67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64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6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8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577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5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82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25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2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6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6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203A-26C4-4C0F-B196-2D7E82AF7C8E}" type="datetimeFigureOut">
              <a:rPr lang="uk-UA" smtClean="0"/>
              <a:t>17.07.2019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6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366" y="3429000"/>
            <a:ext cx="537845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НЕБЕСНІ СВІТИЛА Й НЕБЕСНА СФЕРА. СУЗІР’Я. ЗОРЯНІ 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ВЕЛИЧИНИ</a:t>
            </a:r>
            <a:endParaRPr lang="ru-RU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Місце для вмісту 3"/>
              <p:cNvSpPr txBox="1">
                <a:spLocks/>
              </p:cNvSpPr>
              <p:nvPr/>
            </p:nvSpPr>
            <p:spPr>
              <a:xfrm>
                <a:off x="6267777" y="5129901"/>
                <a:ext cx="5757588" cy="1188000"/>
              </a:xfrm>
              <a:prstGeom prst="roundRect">
                <a:avLst/>
              </a:prstGeom>
              <a:solidFill>
                <a:srgbClr val="689F38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uk-UA" sz="4000" dirty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південний полюс </a:t>
                </a:r>
                <a:r>
                  <a:rPr lang="uk-UA" sz="4000" dirty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світу</a:t>
                </a:r>
                <a:endParaRPr lang="uk-UA" sz="4000" dirty="0">
                  <a:solidFill>
                    <a:prstClr val="white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6" name="Місце для вмісту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77" y="5129901"/>
                <a:ext cx="5757588" cy="1188000"/>
              </a:xfrm>
              <a:prstGeom prst="roundRect">
                <a:avLst/>
              </a:prstGeom>
              <a:blipFill>
                <a:blip r:embed="rId3"/>
                <a:stretch>
                  <a:fillRect t="-14948" r="-2116" b="-273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Місце для вмісту 3"/>
              <p:cNvSpPr txBox="1">
                <a:spLocks/>
              </p:cNvSpPr>
              <p:nvPr/>
            </p:nvSpPr>
            <p:spPr>
              <a:xfrm>
                <a:off x="6267777" y="3780674"/>
                <a:ext cx="5757588" cy="1188000"/>
              </a:xfrm>
              <a:prstGeom prst="roundRect">
                <a:avLst/>
              </a:prstGeom>
              <a:solidFill>
                <a:srgbClr val="689F38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</a:t>
                </a:r>
                <a:r>
                  <a:rPr lang="ru-RU" sz="4000" dirty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</a:t>
                </a:r>
                <a:r>
                  <a:rPr lang="uk-UA" sz="4000" dirty="0" err="1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івнічний</a:t>
                </a:r>
                <a:r>
                  <a:rPr lang="uk-UA" sz="4000" dirty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полюс </a:t>
                </a:r>
                <a:r>
                  <a:rPr lang="uk-UA" sz="4000" dirty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світу</a:t>
                </a:r>
                <a:endParaRPr lang="uk-UA" sz="4000" dirty="0">
                  <a:solidFill>
                    <a:prstClr val="white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7" name="Місце для вмісту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77" y="3780674"/>
                <a:ext cx="5757588" cy="1188000"/>
              </a:xfrm>
              <a:prstGeom prst="roundRect">
                <a:avLst/>
              </a:prstGeom>
              <a:blipFill>
                <a:blip r:embed="rId4"/>
                <a:stretch>
                  <a:fillRect t="-14359" r="-1376" b="-27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Місце для вмісту 3"/>
              <p:cNvSpPr txBox="1">
                <a:spLocks/>
              </p:cNvSpPr>
              <p:nvPr/>
            </p:nvSpPr>
            <p:spPr>
              <a:xfrm>
                <a:off x="6267777" y="1232459"/>
                <a:ext cx="5744444" cy="2319321"/>
              </a:xfrm>
              <a:prstGeom prst="roundRect">
                <a:avLst/>
              </a:prstGeom>
              <a:solidFill>
                <a:srgbClr val="5568B5"/>
              </a:solidFill>
              <a:ln>
                <a:solidFill>
                  <a:srgbClr val="5568B5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ВІСЬ СВІТУ</a:t>
                </a:r>
                <a:r>
                  <a:rPr lang="en-US" sz="3600" dirty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  <a:r>
                  <a:rPr lang="ru-RU" sz="3600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</a:t>
                </a:r>
              </a:p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уявна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лінія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відносно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якої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обертається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небесна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сфера </a:t>
                </a:r>
                <a:endPara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8" name="Місце для вмісту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77" y="1232459"/>
                <a:ext cx="5744444" cy="2319321"/>
              </a:xfrm>
              <a:prstGeom prst="roundRect">
                <a:avLst/>
              </a:prstGeom>
              <a:blipFill>
                <a:blip r:embed="rId5"/>
                <a:stretch>
                  <a:fillRect t="-2872" b="-9138"/>
                </a:stretch>
              </a:blipFill>
              <a:ln>
                <a:solidFill>
                  <a:srgbClr val="5568B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5"/>
          <p:cNvCxnSpPr/>
          <p:nvPr/>
        </p:nvCxnSpPr>
        <p:spPr>
          <a:xfrm>
            <a:off x="852173" y="1951449"/>
            <a:ext cx="4007696" cy="361696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>
            <a:off x="1645238" y="1103090"/>
            <a:ext cx="2478395" cy="5384800"/>
          </a:xfrm>
          <a:prstGeom prst="arc">
            <a:avLst>
              <a:gd name="adj1" fmla="val 16176114"/>
              <a:gd name="adj2" fmla="val 5358449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35" name="Прямая соединительная линия 4"/>
          <p:cNvCxnSpPr/>
          <p:nvPr/>
        </p:nvCxnSpPr>
        <p:spPr>
          <a:xfrm>
            <a:off x="2877477" y="1090260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 rot="16200000" flipV="1">
            <a:off x="1918985" y="1117479"/>
            <a:ext cx="1870280" cy="5329767"/>
          </a:xfrm>
          <a:prstGeom prst="arc">
            <a:avLst>
              <a:gd name="adj1" fmla="val 16200000"/>
              <a:gd name="adj2" fmla="val 5416923"/>
            </a:avLst>
          </a:prstGeom>
          <a:noFill/>
          <a:ln w="12700">
            <a:solidFill>
              <a:srgbClr val="3228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Дуга 36"/>
          <p:cNvSpPr/>
          <p:nvPr/>
        </p:nvSpPr>
        <p:spPr>
          <a:xfrm rot="5400000">
            <a:off x="1919661" y="1124959"/>
            <a:ext cx="1870280" cy="5329767"/>
          </a:xfrm>
          <a:prstGeom prst="arc">
            <a:avLst>
              <a:gd name="adj1" fmla="val 16200000"/>
              <a:gd name="adj2" fmla="val 5384283"/>
            </a:avLst>
          </a:prstGeom>
          <a:noFill/>
          <a:ln w="12700">
            <a:solidFill>
              <a:srgbClr val="32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8" name="Овал 37"/>
          <p:cNvSpPr/>
          <p:nvPr/>
        </p:nvSpPr>
        <p:spPr>
          <a:xfrm>
            <a:off x="166636" y="1092507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9" name="Овал 38"/>
          <p:cNvSpPr/>
          <p:nvPr/>
        </p:nvSpPr>
        <p:spPr>
          <a:xfrm>
            <a:off x="2806852" y="371495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0" name="Овал 39"/>
          <p:cNvSpPr/>
          <p:nvPr/>
        </p:nvSpPr>
        <p:spPr>
          <a:xfrm>
            <a:off x="2815318" y="6415820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Овал 40"/>
          <p:cNvSpPr/>
          <p:nvPr/>
        </p:nvSpPr>
        <p:spPr>
          <a:xfrm>
            <a:off x="2806852" y="100985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2" name="4-конечная звезда 45"/>
          <p:cNvSpPr/>
          <p:nvPr/>
        </p:nvSpPr>
        <p:spPr>
          <a:xfrm>
            <a:off x="3665485" y="1890489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TextBox 42"/>
          <p:cNvSpPr txBox="1"/>
          <p:nvPr/>
        </p:nvSpPr>
        <p:spPr>
          <a:xfrm>
            <a:off x="2894312" y="753324"/>
            <a:ext cx="29687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</a:t>
            </a:r>
            <a:endParaRPr lang="ru-RU" sz="1867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664352" y="6479025"/>
            <a:ext cx="3614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Z’</a:t>
            </a:r>
            <a:endParaRPr lang="ru-RU" sz="1867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470859" y="3870128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O</a:t>
            </a:r>
            <a:endParaRPr lang="ru-RU" sz="1867" i="1" dirty="0"/>
          </a:p>
        </p:txBody>
      </p:sp>
      <p:sp>
        <p:nvSpPr>
          <p:cNvPr id="49" name="Овал 48"/>
          <p:cNvSpPr/>
          <p:nvPr/>
        </p:nvSpPr>
        <p:spPr>
          <a:xfrm>
            <a:off x="817185" y="1894620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0" name="Овал 49"/>
          <p:cNvSpPr/>
          <p:nvPr/>
        </p:nvSpPr>
        <p:spPr>
          <a:xfrm>
            <a:off x="4796518" y="549295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1" name="TextBox 50"/>
          <p:cNvSpPr txBox="1"/>
          <p:nvPr/>
        </p:nvSpPr>
        <p:spPr>
          <a:xfrm>
            <a:off x="368213" y="1555371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P</a:t>
            </a:r>
            <a:r>
              <a:rPr lang="en-US" sz="1867" i="1" baseline="-25000" dirty="0"/>
              <a:t>N</a:t>
            </a:r>
            <a:endParaRPr lang="ru-RU" sz="1867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4868595" y="5557625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P</a:t>
            </a:r>
            <a:r>
              <a:rPr lang="en-US" sz="1867" i="1" baseline="-25000" dirty="0"/>
              <a:t>S</a:t>
            </a:r>
            <a:endParaRPr lang="ru-RU" sz="1867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848205" y="1574624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М</a:t>
            </a:r>
            <a:endParaRPr lang="ru-RU" sz="1867" i="1" dirty="0"/>
          </a:p>
        </p:txBody>
      </p: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A39CC54-263F-490F-8D57-ED4E7B5FD419}"/>
              </a:ext>
            </a:extLst>
          </p:cNvPr>
          <p:cNvGrpSpPr/>
          <p:nvPr/>
        </p:nvGrpSpPr>
        <p:grpSpPr>
          <a:xfrm>
            <a:off x="0" y="0"/>
            <a:ext cx="12191998" cy="812878"/>
            <a:chOff x="-1" y="-2"/>
            <a:chExt cx="12191998" cy="812878"/>
          </a:xfrm>
        </p:grpSpPr>
        <p:sp>
          <p:nvSpPr>
            <p:cNvPr id="56" name="Прямокутник: округлені верхні кути 1">
              <a:extLst>
                <a:ext uri="{FF2B5EF4-FFF2-40B4-BE49-F238E27FC236}">
                  <a16:creationId xmlns:a16="http://schemas.microsoft.com/office/drawing/2014/main" id="{275A2850-6409-44F7-A195-2E186B5AE4F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02FC56B7-B215-4089-8FE5-8984B0BFB23E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7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Місце для вмісту 3"/>
          <p:cNvSpPr txBox="1">
            <a:spLocks/>
          </p:cNvSpPr>
          <p:nvPr/>
        </p:nvSpPr>
        <p:spPr>
          <a:xfrm>
            <a:off x="6267777" y="4933550"/>
            <a:ext cx="5757588" cy="1728099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Висота полюса </a:t>
            </a:r>
            <a:r>
              <a:rPr lang="uk-UA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широті </a:t>
            </a:r>
            <a:r>
              <a:rPr lang="uk-UA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географічної місцевості(</a:t>
            </a:r>
            <a:r>
              <a:rPr lang="el-GR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</a:t>
            </a:r>
            <a:r>
              <a:rPr lang="el-GR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uk-UA" sz="4000" dirty="0">
              <a:solidFill>
                <a:prstClr val="white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Місце для вмісту 3"/>
          <p:cNvSpPr txBox="1">
            <a:spLocks/>
          </p:cNvSpPr>
          <p:nvPr/>
        </p:nvSpPr>
        <p:spPr>
          <a:xfrm>
            <a:off x="6267777" y="3536965"/>
            <a:ext cx="5757588" cy="1188000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Південний полюс – в сузір’ї </a:t>
            </a: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Октанта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Місце для вмісту 3"/>
          <p:cNvSpPr txBox="1">
            <a:spLocks/>
          </p:cNvSpPr>
          <p:nvPr/>
        </p:nvSpPr>
        <p:spPr>
          <a:xfrm>
            <a:off x="6280921" y="1009059"/>
            <a:ext cx="5744444" cy="231932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Північний </a:t>
            </a: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полюс знаходиться поблизу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Малої Ведмедиці</a:t>
            </a: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Полярна зірка)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A069D35C-EC23-4A92-801C-A9A06692F05C}"/>
              </a:ext>
            </a:extLst>
          </p:cNvPr>
          <p:cNvGrpSpPr/>
          <p:nvPr/>
        </p:nvGrpSpPr>
        <p:grpSpPr>
          <a:xfrm>
            <a:off x="0" y="-12405"/>
            <a:ext cx="12191998" cy="812878"/>
            <a:chOff x="-1" y="-2"/>
            <a:chExt cx="12191998" cy="812878"/>
          </a:xfrm>
        </p:grpSpPr>
        <p:sp>
          <p:nvSpPr>
            <p:cNvPr id="33" name="Прямокутник: округлені верхні кути 10">
              <a:extLst>
                <a:ext uri="{FF2B5EF4-FFF2-40B4-BE49-F238E27FC236}">
                  <a16:creationId xmlns:a16="http://schemas.microsoft.com/office/drawing/2014/main" id="{7C23E6C0-1A3B-41F4-9599-819C34996082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id="{3A329ACB-6591-4D37-9747-0C2A9864FCDF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5" name="Picture 2" descr="Результат пошуку зображень за запитом &quot;визначення сторін горизонту за полярною зіркою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70" y="1009059"/>
            <a:ext cx="4020089" cy="50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Місце для вмісту 3"/>
          <p:cNvSpPr txBox="1">
            <a:spLocks/>
          </p:cNvSpPr>
          <p:nvPr/>
        </p:nvSpPr>
        <p:spPr>
          <a:xfrm>
            <a:off x="1529314" y="5903901"/>
            <a:ext cx="3048000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Орієнтування на місцевості вночі</a:t>
            </a:r>
          </a:p>
        </p:txBody>
      </p:sp>
    </p:spTree>
    <p:extLst>
      <p:ext uri="{BB962C8B-B14F-4D97-AF65-F5344CB8AC3E}">
        <p14:creationId xmlns:p14="http://schemas.microsoft.com/office/powerpoint/2010/main" val="23209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Дуга 63"/>
          <p:cNvSpPr/>
          <p:nvPr/>
        </p:nvSpPr>
        <p:spPr>
          <a:xfrm>
            <a:off x="1731827" y="1067859"/>
            <a:ext cx="2478395" cy="5384800"/>
          </a:xfrm>
          <a:prstGeom prst="arc">
            <a:avLst>
              <a:gd name="adj1" fmla="val 16176114"/>
              <a:gd name="adj2" fmla="val 5358449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Полилиния 40"/>
          <p:cNvSpPr/>
          <p:nvPr/>
        </p:nvSpPr>
        <p:spPr>
          <a:xfrm flipH="1" flipV="1">
            <a:off x="273819" y="1080586"/>
            <a:ext cx="5066283" cy="4361585"/>
          </a:xfrm>
          <a:custGeom>
            <a:avLst/>
            <a:gdLst>
              <a:gd name="connsiteX0" fmla="*/ 1412039 w 3799712"/>
              <a:gd name="connsiteY0" fmla="*/ 565221 h 3271189"/>
              <a:gd name="connsiteX1" fmla="*/ 928563 w 3799712"/>
              <a:gd name="connsiteY1" fmla="*/ 870021 h 3271189"/>
              <a:gd name="connsiteX2" fmla="*/ 487128 w 3799712"/>
              <a:gd name="connsiteY2" fmla="*/ 1279925 h 3271189"/>
              <a:gd name="connsiteX3" fmla="*/ 150797 w 3799712"/>
              <a:gd name="connsiteY3" fmla="*/ 1658297 h 3271189"/>
              <a:gd name="connsiteX4" fmla="*/ 14163 w 3799712"/>
              <a:gd name="connsiteY4" fmla="*/ 2005139 h 3271189"/>
              <a:gd name="connsiteX5" fmla="*/ 35184 w 3799712"/>
              <a:gd name="connsiteY5" fmla="*/ 2257387 h 3271189"/>
              <a:gd name="connsiteX6" fmla="*/ 287432 w 3799712"/>
              <a:gd name="connsiteY6" fmla="*/ 2604228 h 3271189"/>
              <a:gd name="connsiteX7" fmla="*/ 707846 w 3799712"/>
              <a:gd name="connsiteY7" fmla="*/ 2961580 h 3271189"/>
              <a:gd name="connsiteX8" fmla="*/ 1401528 w 3799712"/>
              <a:gd name="connsiteY8" fmla="*/ 3234849 h 3271189"/>
              <a:gd name="connsiteX9" fmla="*/ 1842963 w 3799712"/>
              <a:gd name="connsiteY9" fmla="*/ 3255870 h 3271189"/>
              <a:gd name="connsiteX10" fmla="*/ 2515625 w 3799712"/>
              <a:gd name="connsiteY10" fmla="*/ 3119235 h 3271189"/>
              <a:gd name="connsiteX11" fmla="*/ 3083184 w 3799712"/>
              <a:gd name="connsiteY11" fmla="*/ 2793414 h 3271189"/>
              <a:gd name="connsiteX12" fmla="*/ 3514108 w 3799712"/>
              <a:gd name="connsiteY12" fmla="*/ 2299428 h 3271189"/>
              <a:gd name="connsiteX13" fmla="*/ 3745335 w 3799712"/>
              <a:gd name="connsiteY13" fmla="*/ 1710849 h 3271189"/>
              <a:gd name="connsiteX14" fmla="*/ 3797887 w 3799712"/>
              <a:gd name="connsiteY14" fmla="*/ 1111759 h 3271189"/>
              <a:gd name="connsiteX15" fmla="*/ 3703294 w 3799712"/>
              <a:gd name="connsiteY15" fmla="*/ 638794 h 3271189"/>
              <a:gd name="connsiteX16" fmla="*/ 3514108 w 3799712"/>
              <a:gd name="connsiteY16" fmla="*/ 186849 h 3271189"/>
              <a:gd name="connsiteX17" fmla="*/ 3251349 w 3799712"/>
              <a:gd name="connsiteY17" fmla="*/ 39704 h 3271189"/>
              <a:gd name="connsiteX18" fmla="*/ 2830935 w 3799712"/>
              <a:gd name="connsiteY18" fmla="*/ 8173 h 3271189"/>
              <a:gd name="connsiteX19" fmla="*/ 2242356 w 3799712"/>
              <a:gd name="connsiteY19" fmla="*/ 165828 h 3271189"/>
              <a:gd name="connsiteX20" fmla="*/ 1706328 w 3799712"/>
              <a:gd name="connsiteY20" fmla="*/ 386545 h 3271189"/>
              <a:gd name="connsiteX21" fmla="*/ 1412039 w 3799712"/>
              <a:gd name="connsiteY21" fmla="*/ 565221 h 327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99712" h="3271189">
                <a:moveTo>
                  <a:pt x="1412039" y="565221"/>
                </a:moveTo>
                <a:cubicBezTo>
                  <a:pt x="1282411" y="645800"/>
                  <a:pt x="1082715" y="750904"/>
                  <a:pt x="928563" y="870021"/>
                </a:cubicBezTo>
                <a:cubicBezTo>
                  <a:pt x="774411" y="989138"/>
                  <a:pt x="616756" y="1148546"/>
                  <a:pt x="487128" y="1279925"/>
                </a:cubicBezTo>
                <a:cubicBezTo>
                  <a:pt x="357500" y="1411304"/>
                  <a:pt x="229624" y="1537428"/>
                  <a:pt x="150797" y="1658297"/>
                </a:cubicBezTo>
                <a:cubicBezTo>
                  <a:pt x="71970" y="1779166"/>
                  <a:pt x="33432" y="1905291"/>
                  <a:pt x="14163" y="2005139"/>
                </a:cubicBezTo>
                <a:cubicBezTo>
                  <a:pt x="-5106" y="2104987"/>
                  <a:pt x="-10361" y="2157539"/>
                  <a:pt x="35184" y="2257387"/>
                </a:cubicBezTo>
                <a:cubicBezTo>
                  <a:pt x="80729" y="2357235"/>
                  <a:pt x="175322" y="2486863"/>
                  <a:pt x="287432" y="2604228"/>
                </a:cubicBezTo>
                <a:cubicBezTo>
                  <a:pt x="399542" y="2721593"/>
                  <a:pt x="522163" y="2856477"/>
                  <a:pt x="707846" y="2961580"/>
                </a:cubicBezTo>
                <a:cubicBezTo>
                  <a:pt x="893529" y="3066684"/>
                  <a:pt x="1212342" y="3185801"/>
                  <a:pt x="1401528" y="3234849"/>
                </a:cubicBezTo>
                <a:cubicBezTo>
                  <a:pt x="1590714" y="3283897"/>
                  <a:pt x="1657280" y="3275139"/>
                  <a:pt x="1842963" y="3255870"/>
                </a:cubicBezTo>
                <a:cubicBezTo>
                  <a:pt x="2028646" y="3236601"/>
                  <a:pt x="2308922" y="3196311"/>
                  <a:pt x="2515625" y="3119235"/>
                </a:cubicBezTo>
                <a:cubicBezTo>
                  <a:pt x="2722329" y="3042159"/>
                  <a:pt x="2916770" y="2930049"/>
                  <a:pt x="3083184" y="2793414"/>
                </a:cubicBezTo>
                <a:cubicBezTo>
                  <a:pt x="3249598" y="2656780"/>
                  <a:pt x="3403749" y="2479856"/>
                  <a:pt x="3514108" y="2299428"/>
                </a:cubicBezTo>
                <a:cubicBezTo>
                  <a:pt x="3624467" y="2119000"/>
                  <a:pt x="3698038" y="1908794"/>
                  <a:pt x="3745335" y="1710849"/>
                </a:cubicBezTo>
                <a:cubicBezTo>
                  <a:pt x="3792632" y="1512904"/>
                  <a:pt x="3804894" y="1290435"/>
                  <a:pt x="3797887" y="1111759"/>
                </a:cubicBezTo>
                <a:cubicBezTo>
                  <a:pt x="3790880" y="933083"/>
                  <a:pt x="3750590" y="792946"/>
                  <a:pt x="3703294" y="638794"/>
                </a:cubicBezTo>
                <a:cubicBezTo>
                  <a:pt x="3655998" y="484642"/>
                  <a:pt x="3589432" y="286697"/>
                  <a:pt x="3514108" y="186849"/>
                </a:cubicBezTo>
                <a:cubicBezTo>
                  <a:pt x="3438784" y="87001"/>
                  <a:pt x="3365211" y="69483"/>
                  <a:pt x="3251349" y="39704"/>
                </a:cubicBezTo>
                <a:cubicBezTo>
                  <a:pt x="3137487" y="9925"/>
                  <a:pt x="2999100" y="-12848"/>
                  <a:pt x="2830935" y="8173"/>
                </a:cubicBezTo>
                <a:cubicBezTo>
                  <a:pt x="2662770" y="29194"/>
                  <a:pt x="2429791" y="102766"/>
                  <a:pt x="2242356" y="165828"/>
                </a:cubicBezTo>
                <a:cubicBezTo>
                  <a:pt x="2054922" y="228890"/>
                  <a:pt x="1848218" y="316476"/>
                  <a:pt x="1706328" y="386545"/>
                </a:cubicBezTo>
                <a:cubicBezTo>
                  <a:pt x="1564438" y="456614"/>
                  <a:pt x="1541667" y="484642"/>
                  <a:pt x="1412039" y="565221"/>
                </a:cubicBezTo>
                <a:close/>
              </a:path>
            </a:pathLst>
          </a:cu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олилиния 2"/>
          <p:cNvSpPr/>
          <p:nvPr/>
        </p:nvSpPr>
        <p:spPr>
          <a:xfrm>
            <a:off x="598240" y="2132912"/>
            <a:ext cx="5066283" cy="4361585"/>
          </a:xfrm>
          <a:custGeom>
            <a:avLst/>
            <a:gdLst>
              <a:gd name="connsiteX0" fmla="*/ 1412039 w 3799712"/>
              <a:gd name="connsiteY0" fmla="*/ 565221 h 3271189"/>
              <a:gd name="connsiteX1" fmla="*/ 928563 w 3799712"/>
              <a:gd name="connsiteY1" fmla="*/ 870021 h 3271189"/>
              <a:gd name="connsiteX2" fmla="*/ 487128 w 3799712"/>
              <a:gd name="connsiteY2" fmla="*/ 1279925 h 3271189"/>
              <a:gd name="connsiteX3" fmla="*/ 150797 w 3799712"/>
              <a:gd name="connsiteY3" fmla="*/ 1658297 h 3271189"/>
              <a:gd name="connsiteX4" fmla="*/ 14163 w 3799712"/>
              <a:gd name="connsiteY4" fmla="*/ 2005139 h 3271189"/>
              <a:gd name="connsiteX5" fmla="*/ 35184 w 3799712"/>
              <a:gd name="connsiteY5" fmla="*/ 2257387 h 3271189"/>
              <a:gd name="connsiteX6" fmla="*/ 287432 w 3799712"/>
              <a:gd name="connsiteY6" fmla="*/ 2604228 h 3271189"/>
              <a:gd name="connsiteX7" fmla="*/ 707846 w 3799712"/>
              <a:gd name="connsiteY7" fmla="*/ 2961580 h 3271189"/>
              <a:gd name="connsiteX8" fmla="*/ 1401528 w 3799712"/>
              <a:gd name="connsiteY8" fmla="*/ 3234849 h 3271189"/>
              <a:gd name="connsiteX9" fmla="*/ 1842963 w 3799712"/>
              <a:gd name="connsiteY9" fmla="*/ 3255870 h 3271189"/>
              <a:gd name="connsiteX10" fmla="*/ 2515625 w 3799712"/>
              <a:gd name="connsiteY10" fmla="*/ 3119235 h 3271189"/>
              <a:gd name="connsiteX11" fmla="*/ 3083184 w 3799712"/>
              <a:gd name="connsiteY11" fmla="*/ 2793414 h 3271189"/>
              <a:gd name="connsiteX12" fmla="*/ 3514108 w 3799712"/>
              <a:gd name="connsiteY12" fmla="*/ 2299428 h 3271189"/>
              <a:gd name="connsiteX13" fmla="*/ 3745335 w 3799712"/>
              <a:gd name="connsiteY13" fmla="*/ 1710849 h 3271189"/>
              <a:gd name="connsiteX14" fmla="*/ 3797887 w 3799712"/>
              <a:gd name="connsiteY14" fmla="*/ 1111759 h 3271189"/>
              <a:gd name="connsiteX15" fmla="*/ 3703294 w 3799712"/>
              <a:gd name="connsiteY15" fmla="*/ 638794 h 3271189"/>
              <a:gd name="connsiteX16" fmla="*/ 3514108 w 3799712"/>
              <a:gd name="connsiteY16" fmla="*/ 186849 h 3271189"/>
              <a:gd name="connsiteX17" fmla="*/ 3251349 w 3799712"/>
              <a:gd name="connsiteY17" fmla="*/ 39704 h 3271189"/>
              <a:gd name="connsiteX18" fmla="*/ 2830935 w 3799712"/>
              <a:gd name="connsiteY18" fmla="*/ 8173 h 3271189"/>
              <a:gd name="connsiteX19" fmla="*/ 2242356 w 3799712"/>
              <a:gd name="connsiteY19" fmla="*/ 165828 h 3271189"/>
              <a:gd name="connsiteX20" fmla="*/ 1706328 w 3799712"/>
              <a:gd name="connsiteY20" fmla="*/ 386545 h 3271189"/>
              <a:gd name="connsiteX21" fmla="*/ 1412039 w 3799712"/>
              <a:gd name="connsiteY21" fmla="*/ 565221 h 327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99712" h="3271189">
                <a:moveTo>
                  <a:pt x="1412039" y="565221"/>
                </a:moveTo>
                <a:cubicBezTo>
                  <a:pt x="1282411" y="645800"/>
                  <a:pt x="1082715" y="750904"/>
                  <a:pt x="928563" y="870021"/>
                </a:cubicBezTo>
                <a:cubicBezTo>
                  <a:pt x="774411" y="989138"/>
                  <a:pt x="616756" y="1148546"/>
                  <a:pt x="487128" y="1279925"/>
                </a:cubicBezTo>
                <a:cubicBezTo>
                  <a:pt x="357500" y="1411304"/>
                  <a:pt x="229624" y="1537428"/>
                  <a:pt x="150797" y="1658297"/>
                </a:cubicBezTo>
                <a:cubicBezTo>
                  <a:pt x="71970" y="1779166"/>
                  <a:pt x="33432" y="1905291"/>
                  <a:pt x="14163" y="2005139"/>
                </a:cubicBezTo>
                <a:cubicBezTo>
                  <a:pt x="-5106" y="2104987"/>
                  <a:pt x="-10361" y="2157539"/>
                  <a:pt x="35184" y="2257387"/>
                </a:cubicBezTo>
                <a:cubicBezTo>
                  <a:pt x="80729" y="2357235"/>
                  <a:pt x="175322" y="2486863"/>
                  <a:pt x="287432" y="2604228"/>
                </a:cubicBezTo>
                <a:cubicBezTo>
                  <a:pt x="399542" y="2721593"/>
                  <a:pt x="522163" y="2856477"/>
                  <a:pt x="707846" y="2961580"/>
                </a:cubicBezTo>
                <a:cubicBezTo>
                  <a:pt x="893529" y="3066684"/>
                  <a:pt x="1212342" y="3185801"/>
                  <a:pt x="1401528" y="3234849"/>
                </a:cubicBezTo>
                <a:cubicBezTo>
                  <a:pt x="1590714" y="3283897"/>
                  <a:pt x="1657280" y="3275139"/>
                  <a:pt x="1842963" y="3255870"/>
                </a:cubicBezTo>
                <a:cubicBezTo>
                  <a:pt x="2028646" y="3236601"/>
                  <a:pt x="2308922" y="3196311"/>
                  <a:pt x="2515625" y="3119235"/>
                </a:cubicBezTo>
                <a:cubicBezTo>
                  <a:pt x="2722329" y="3042159"/>
                  <a:pt x="2916770" y="2930049"/>
                  <a:pt x="3083184" y="2793414"/>
                </a:cubicBezTo>
                <a:cubicBezTo>
                  <a:pt x="3249598" y="2656780"/>
                  <a:pt x="3403749" y="2479856"/>
                  <a:pt x="3514108" y="2299428"/>
                </a:cubicBezTo>
                <a:cubicBezTo>
                  <a:pt x="3624467" y="2119000"/>
                  <a:pt x="3698038" y="1908794"/>
                  <a:pt x="3745335" y="1710849"/>
                </a:cubicBezTo>
                <a:cubicBezTo>
                  <a:pt x="3792632" y="1512904"/>
                  <a:pt x="3804894" y="1290435"/>
                  <a:pt x="3797887" y="1111759"/>
                </a:cubicBezTo>
                <a:cubicBezTo>
                  <a:pt x="3790880" y="933083"/>
                  <a:pt x="3750590" y="792946"/>
                  <a:pt x="3703294" y="638794"/>
                </a:cubicBezTo>
                <a:cubicBezTo>
                  <a:pt x="3655998" y="484642"/>
                  <a:pt x="3589432" y="286697"/>
                  <a:pt x="3514108" y="186849"/>
                </a:cubicBezTo>
                <a:cubicBezTo>
                  <a:pt x="3438784" y="87001"/>
                  <a:pt x="3365211" y="69483"/>
                  <a:pt x="3251349" y="39704"/>
                </a:cubicBezTo>
                <a:cubicBezTo>
                  <a:pt x="3137487" y="9925"/>
                  <a:pt x="2999100" y="-12848"/>
                  <a:pt x="2830935" y="8173"/>
                </a:cubicBezTo>
                <a:cubicBezTo>
                  <a:pt x="2662770" y="29194"/>
                  <a:pt x="2429791" y="102766"/>
                  <a:pt x="2242356" y="165828"/>
                </a:cubicBezTo>
                <a:cubicBezTo>
                  <a:pt x="2054922" y="228890"/>
                  <a:pt x="1848218" y="316476"/>
                  <a:pt x="1706328" y="386545"/>
                </a:cubicBezTo>
                <a:cubicBezTo>
                  <a:pt x="1564438" y="456614"/>
                  <a:pt x="1541667" y="484642"/>
                  <a:pt x="1412039" y="565221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9731229">
            <a:off x="300669" y="3789747"/>
            <a:ext cx="534352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55"/>
          <p:cNvCxnSpPr/>
          <p:nvPr/>
        </p:nvCxnSpPr>
        <p:spPr>
          <a:xfrm flipH="1" flipV="1">
            <a:off x="2555437" y="2848109"/>
            <a:ext cx="877247" cy="18709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60711" y="1950768"/>
            <a:ext cx="4007696" cy="361696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4331229" flipV="1">
            <a:off x="1943943" y="1119619"/>
            <a:ext cx="2046861" cy="5340236"/>
          </a:xfrm>
          <a:prstGeom prst="arc">
            <a:avLst>
              <a:gd name="adj1" fmla="val 16200000"/>
              <a:gd name="adj2" fmla="val 5383616"/>
            </a:avLst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Дуга 24"/>
          <p:cNvSpPr/>
          <p:nvPr/>
        </p:nvSpPr>
        <p:spPr>
          <a:xfrm rot="3531229">
            <a:off x="1953238" y="1128806"/>
            <a:ext cx="2046861" cy="5329767"/>
          </a:xfrm>
          <a:prstGeom prst="arc">
            <a:avLst>
              <a:gd name="adj1" fmla="val 16200000"/>
              <a:gd name="adj2" fmla="val 5392123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86015" y="1089579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6200000" flipV="1">
            <a:off x="2027523" y="1116798"/>
            <a:ext cx="1870280" cy="5329767"/>
          </a:xfrm>
          <a:prstGeom prst="arc">
            <a:avLst>
              <a:gd name="adj1" fmla="val 16200000"/>
              <a:gd name="adj2" fmla="val 5416923"/>
            </a:avLst>
          </a:prstGeom>
          <a:noFill/>
          <a:ln w="12700">
            <a:solidFill>
              <a:srgbClr val="3228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Дуга 17"/>
          <p:cNvSpPr/>
          <p:nvPr/>
        </p:nvSpPr>
        <p:spPr>
          <a:xfrm rot="5400000">
            <a:off x="2028199" y="1124278"/>
            <a:ext cx="1870280" cy="5329767"/>
          </a:xfrm>
          <a:prstGeom prst="arc">
            <a:avLst>
              <a:gd name="adj1" fmla="val 16200000"/>
              <a:gd name="adj2" fmla="val 5384283"/>
            </a:avLst>
          </a:prstGeom>
          <a:noFill/>
          <a:ln w="12700">
            <a:solidFill>
              <a:srgbClr val="32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Овал 3"/>
          <p:cNvSpPr/>
          <p:nvPr/>
        </p:nvSpPr>
        <p:spPr>
          <a:xfrm>
            <a:off x="275174" y="1091826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8" name="Овал 27"/>
          <p:cNvSpPr/>
          <p:nvPr/>
        </p:nvSpPr>
        <p:spPr>
          <a:xfrm>
            <a:off x="925723" y="189393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Овал 28"/>
          <p:cNvSpPr/>
          <p:nvPr/>
        </p:nvSpPr>
        <p:spPr>
          <a:xfrm>
            <a:off x="2915390" y="371427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Овал 29"/>
          <p:cNvSpPr/>
          <p:nvPr/>
        </p:nvSpPr>
        <p:spPr>
          <a:xfrm>
            <a:off x="4905056" y="549227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1" name="Овал 30"/>
          <p:cNvSpPr/>
          <p:nvPr/>
        </p:nvSpPr>
        <p:spPr>
          <a:xfrm>
            <a:off x="2923856" y="641513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Овал 31"/>
          <p:cNvSpPr/>
          <p:nvPr/>
        </p:nvSpPr>
        <p:spPr>
          <a:xfrm>
            <a:off x="2915390" y="100917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6" name="4-конечная звезда 45"/>
          <p:cNvSpPr/>
          <p:nvPr/>
        </p:nvSpPr>
        <p:spPr>
          <a:xfrm>
            <a:off x="3774023" y="1889808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7" name="TextBox 46"/>
          <p:cNvSpPr txBox="1"/>
          <p:nvPr/>
        </p:nvSpPr>
        <p:spPr>
          <a:xfrm>
            <a:off x="2839988" y="725422"/>
            <a:ext cx="29687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</a:t>
            </a:r>
            <a:endParaRPr lang="ru-RU" sz="1867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72890" y="6478344"/>
            <a:ext cx="3614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Z’</a:t>
            </a:r>
            <a:endParaRPr lang="ru-RU" sz="1867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76751" y="1554690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P</a:t>
            </a:r>
            <a:r>
              <a:rPr lang="en-US" sz="1867" i="1" baseline="-25000" dirty="0"/>
              <a:t>N</a:t>
            </a:r>
            <a:endParaRPr lang="ru-RU" sz="1867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77133" y="5556944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P</a:t>
            </a:r>
            <a:r>
              <a:rPr lang="en-US" sz="1867" i="1" baseline="-25000" dirty="0"/>
              <a:t>S</a:t>
            </a:r>
            <a:endParaRPr lang="ru-RU" sz="1867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2579397" y="3869447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O</a:t>
            </a:r>
            <a:endParaRPr lang="ru-RU" sz="1867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1632" y="5185330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Q’</a:t>
            </a:r>
            <a:endParaRPr lang="ru-RU" sz="1867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272401" y="1994085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</a:t>
            </a:r>
            <a:endParaRPr lang="ru-RU" sz="1867" i="1" dirty="0"/>
          </a:p>
        </p:txBody>
      </p:sp>
      <p:sp>
        <p:nvSpPr>
          <p:cNvPr id="58" name="Овал 57"/>
          <p:cNvSpPr/>
          <p:nvPr/>
        </p:nvSpPr>
        <p:spPr>
          <a:xfrm>
            <a:off x="591290" y="510703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9" name="Овал 58"/>
          <p:cNvSpPr/>
          <p:nvPr/>
        </p:nvSpPr>
        <p:spPr>
          <a:xfrm>
            <a:off x="5209856" y="232573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0" name="TextBox 59"/>
          <p:cNvSpPr txBox="1"/>
          <p:nvPr/>
        </p:nvSpPr>
        <p:spPr>
          <a:xfrm>
            <a:off x="3956743" y="1573943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М</a:t>
            </a:r>
          </a:p>
        </p:txBody>
      </p: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069D35C-EC23-4A92-801C-A9A06692F05C}"/>
              </a:ext>
            </a:extLst>
          </p:cNvPr>
          <p:cNvGrpSpPr/>
          <p:nvPr/>
        </p:nvGrpSpPr>
        <p:grpSpPr>
          <a:xfrm>
            <a:off x="0" y="-12405"/>
            <a:ext cx="12191998" cy="812878"/>
            <a:chOff x="-1" y="-2"/>
            <a:chExt cx="12191998" cy="812878"/>
          </a:xfrm>
        </p:grpSpPr>
        <p:sp>
          <p:nvSpPr>
            <p:cNvPr id="34" name="Прямокутник: округлені верхні кути 10">
              <a:extLst>
                <a:ext uri="{FF2B5EF4-FFF2-40B4-BE49-F238E27FC236}">
                  <a16:creationId xmlns:a16="http://schemas.microsoft.com/office/drawing/2014/main" id="{7C23E6C0-1A3B-41F4-9599-819C34996082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3A329ACB-6591-4D37-9747-0C2A9864FCDF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252340" y="4691462"/>
            <a:ext cx="383803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0" i="1" dirty="0" smtClean="0"/>
              <a:t>W</a:t>
            </a:r>
            <a:endParaRPr lang="ru-RU" sz="187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321223" y="2509233"/>
            <a:ext cx="383803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0" i="1" dirty="0" smtClean="0"/>
              <a:t>E</a:t>
            </a:r>
            <a:endParaRPr lang="ru-RU" sz="1870" i="1" dirty="0"/>
          </a:p>
        </p:txBody>
      </p:sp>
      <p:sp>
        <p:nvSpPr>
          <p:cNvPr id="40" name="Овал 39"/>
          <p:cNvSpPr/>
          <p:nvPr/>
        </p:nvSpPr>
        <p:spPr>
          <a:xfrm>
            <a:off x="2496511" y="2798594"/>
            <a:ext cx="104078" cy="104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377131" y="4665124"/>
            <a:ext cx="104078" cy="104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Місце для вмісту 3"/>
          <p:cNvSpPr txBox="1">
            <a:spLocks/>
          </p:cNvSpPr>
          <p:nvPr/>
        </p:nvSpPr>
        <p:spPr>
          <a:xfrm>
            <a:off x="6280921" y="5028466"/>
            <a:ext cx="5757588" cy="693383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Точка сходу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Місце для вмісту 3"/>
          <p:cNvSpPr txBox="1">
            <a:spLocks/>
          </p:cNvSpPr>
          <p:nvPr/>
        </p:nvSpPr>
        <p:spPr>
          <a:xfrm>
            <a:off x="6267777" y="3623651"/>
            <a:ext cx="5757588" cy="118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Поділяє сферу на північну та </a:t>
            </a:r>
            <a:r>
              <a:rPr lang="uk-UA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південну</a:t>
            </a:r>
            <a:endParaRPr lang="uk-UA" sz="4000" dirty="0">
              <a:solidFill>
                <a:prstClr val="white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Місце для вмісту 3"/>
          <p:cNvSpPr txBox="1">
            <a:spLocks/>
          </p:cNvSpPr>
          <p:nvPr/>
        </p:nvSpPr>
        <p:spPr>
          <a:xfrm>
            <a:off x="6280921" y="1089579"/>
            <a:ext cx="5744444" cy="231932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НЕБЕСНИЙ ЕКВАТОР 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коло, 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перпендикулярне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Місце для вмісту 3"/>
          <p:cNvSpPr txBox="1">
            <a:spLocks/>
          </p:cNvSpPr>
          <p:nvPr/>
        </p:nvSpPr>
        <p:spPr>
          <a:xfrm>
            <a:off x="6267777" y="5936600"/>
            <a:ext cx="5757588" cy="693383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Точка з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аходу</a:t>
            </a: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24" grpId="0" animBg="1"/>
      <p:bldP spid="25" grpId="0" animBg="1"/>
      <p:bldP spid="43" grpId="0"/>
      <p:bldP spid="45" grpId="0"/>
      <p:bldP spid="58" grpId="0" animBg="1"/>
      <p:bldP spid="59" grpId="0" animBg="1"/>
      <p:bldP spid="37" grpId="0"/>
      <p:bldP spid="38" grpId="0"/>
      <p:bldP spid="40" grpId="0" animBg="1"/>
      <p:bldP spid="49" grpId="0" animBg="1"/>
      <p:bldP spid="57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5"/>
          <p:cNvCxnSpPr/>
          <p:nvPr/>
        </p:nvCxnSpPr>
        <p:spPr>
          <a:xfrm flipH="1" flipV="1">
            <a:off x="2509770" y="2841643"/>
            <a:ext cx="917138" cy="18777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9731229">
            <a:off x="276035" y="3790266"/>
            <a:ext cx="534352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36077" y="1951287"/>
            <a:ext cx="4007696" cy="361696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>
            <a:off x="1729142" y="1102928"/>
            <a:ext cx="2478395" cy="5373909"/>
          </a:xfrm>
          <a:prstGeom prst="arc">
            <a:avLst>
              <a:gd name="adj1" fmla="val 16176114"/>
              <a:gd name="adj2" fmla="val 5358449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61381" y="1090098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6200000" flipV="1">
            <a:off x="2002889" y="1117317"/>
            <a:ext cx="1870280" cy="5329767"/>
          </a:xfrm>
          <a:prstGeom prst="arc">
            <a:avLst>
              <a:gd name="adj1" fmla="val 16200000"/>
              <a:gd name="adj2" fmla="val 5416923"/>
            </a:avLst>
          </a:prstGeom>
          <a:noFill/>
          <a:ln w="12700">
            <a:solidFill>
              <a:srgbClr val="3228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18" name="Дуга 17"/>
          <p:cNvSpPr/>
          <p:nvPr/>
        </p:nvSpPr>
        <p:spPr>
          <a:xfrm rot="5400000">
            <a:off x="2003565" y="1124797"/>
            <a:ext cx="1870280" cy="5329767"/>
          </a:xfrm>
          <a:prstGeom prst="arc">
            <a:avLst>
              <a:gd name="adj1" fmla="val 16200000"/>
              <a:gd name="adj2" fmla="val 5384283"/>
            </a:avLst>
          </a:prstGeom>
          <a:noFill/>
          <a:ln w="12700">
            <a:solidFill>
              <a:srgbClr val="32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0540" y="1092345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23" name="Дуга 22"/>
          <p:cNvSpPr/>
          <p:nvPr/>
        </p:nvSpPr>
        <p:spPr>
          <a:xfrm rot="18726864">
            <a:off x="1006605" y="1093603"/>
            <a:ext cx="3862848" cy="5332328"/>
          </a:xfrm>
          <a:prstGeom prst="arc">
            <a:avLst>
              <a:gd name="adj1" fmla="val 16200000"/>
              <a:gd name="adj2" fmla="val 5361288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01089" y="1894458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890756" y="3714791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880422" y="5492791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899222" y="6415658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890756" y="1009691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98356" y="3723258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6" name="4-конечная звезда 45"/>
          <p:cNvSpPr/>
          <p:nvPr/>
        </p:nvSpPr>
        <p:spPr>
          <a:xfrm>
            <a:off x="3749389" y="1890327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25566" y="723272"/>
            <a:ext cx="2716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ru-RU" sz="1867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87616" y="6461777"/>
            <a:ext cx="3614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Z’</a:t>
            </a:r>
            <a:endParaRPr lang="ru-RU" sz="1867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6998" y="5185849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Q’</a:t>
            </a:r>
            <a:endParaRPr lang="ru-RU" sz="1867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47767" y="1994604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ru-RU" sz="1867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2117" y="1555209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ru-RU" sz="1867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2499" y="5557464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ru-RU" sz="1867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763" y="3869966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ru-RU" sz="1867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Дуга 40"/>
          <p:cNvSpPr/>
          <p:nvPr/>
        </p:nvSpPr>
        <p:spPr>
          <a:xfrm rot="14331229" flipV="1">
            <a:off x="1919309" y="1120138"/>
            <a:ext cx="2046861" cy="5340236"/>
          </a:xfrm>
          <a:prstGeom prst="arc">
            <a:avLst>
              <a:gd name="adj1" fmla="val 16200000"/>
              <a:gd name="adj2" fmla="val 5383616"/>
            </a:avLst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2" name="Дуга 41"/>
          <p:cNvSpPr/>
          <p:nvPr/>
        </p:nvSpPr>
        <p:spPr>
          <a:xfrm rot="3531229">
            <a:off x="1928604" y="1129325"/>
            <a:ext cx="2046861" cy="5329767"/>
          </a:xfrm>
          <a:prstGeom prst="arc">
            <a:avLst>
              <a:gd name="adj1" fmla="val 16200000"/>
              <a:gd name="adj2" fmla="val 5392123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185222" y="2326258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66656" y="5107558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2109" y="1574462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</a:p>
        </p:txBody>
      </p: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A069D35C-EC23-4A92-801C-A9A06692F05C}"/>
              </a:ext>
            </a:extLst>
          </p:cNvPr>
          <p:cNvGrpSpPr/>
          <p:nvPr/>
        </p:nvGrpSpPr>
        <p:grpSpPr>
          <a:xfrm>
            <a:off x="-15498" y="3093"/>
            <a:ext cx="12191998" cy="812878"/>
            <a:chOff x="-1" y="-2"/>
            <a:chExt cx="12191998" cy="812878"/>
          </a:xfrm>
        </p:grpSpPr>
        <p:sp>
          <p:nvSpPr>
            <p:cNvPr id="45" name="Прямокутник: округлені верхні кути 10">
              <a:extLst>
                <a:ext uri="{FF2B5EF4-FFF2-40B4-BE49-F238E27FC236}">
                  <a16:creationId xmlns:a16="http://schemas.microsoft.com/office/drawing/2014/main" id="{7C23E6C0-1A3B-41F4-9599-819C34996082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3A329ACB-6591-4D37-9747-0C2A9864FCDF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6" name="Місце для вмісту 3"/>
          <p:cNvSpPr txBox="1">
            <a:spLocks/>
          </p:cNvSpPr>
          <p:nvPr/>
        </p:nvSpPr>
        <p:spPr>
          <a:xfrm>
            <a:off x="6220469" y="2357136"/>
            <a:ext cx="5744444" cy="286508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КОЛО </a:t>
            </a:r>
            <a:r>
              <a:rPr lang="uk-UA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СХИЛЕНЬ</a:t>
            </a:r>
            <a:r>
              <a:rPr lang="en-US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ГОДИННИКОВЕ КОЛО)</a:t>
            </a:r>
            <a:r>
              <a:rPr lang="en-US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коло, яке проходить через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полюси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світило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26384" y="2492972"/>
            <a:ext cx="383803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ru-RU" sz="187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63116" y="4719482"/>
            <a:ext cx="383803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ru-RU" sz="187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460623" y="2807840"/>
            <a:ext cx="104078" cy="104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368000" y="4661726"/>
            <a:ext cx="104078" cy="104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Дуга 73"/>
          <p:cNvSpPr/>
          <p:nvPr/>
        </p:nvSpPr>
        <p:spPr>
          <a:xfrm rot="18726864">
            <a:off x="1024730" y="1108814"/>
            <a:ext cx="3862848" cy="5332328"/>
          </a:xfrm>
          <a:prstGeom prst="arc">
            <a:avLst>
              <a:gd name="adj1" fmla="val 16200000"/>
              <a:gd name="adj2" fmla="val 5361288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3" name="Дуга 72"/>
          <p:cNvSpPr/>
          <p:nvPr/>
        </p:nvSpPr>
        <p:spPr>
          <a:xfrm>
            <a:off x="1701097" y="1069992"/>
            <a:ext cx="2478395" cy="5384800"/>
          </a:xfrm>
          <a:prstGeom prst="arc">
            <a:avLst>
              <a:gd name="adj1" fmla="val 16175531"/>
              <a:gd name="adj2" fmla="val 5358449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71" name="Прямая соединительная линия 10"/>
          <p:cNvCxnSpPr>
            <a:endCxn id="59" idx="2"/>
          </p:cNvCxnSpPr>
          <p:nvPr/>
        </p:nvCxnSpPr>
        <p:spPr>
          <a:xfrm flipV="1">
            <a:off x="267760" y="3786802"/>
            <a:ext cx="5298481" cy="5503"/>
          </a:xfrm>
          <a:prstGeom prst="line">
            <a:avLst/>
          </a:prstGeom>
          <a:ln w="19050">
            <a:solidFill>
              <a:srgbClr val="32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55"/>
          <p:cNvCxnSpPr/>
          <p:nvPr/>
        </p:nvCxnSpPr>
        <p:spPr>
          <a:xfrm flipH="1" flipV="1">
            <a:off x="2525795" y="2864989"/>
            <a:ext cx="859727" cy="18426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9731229">
            <a:off x="276054" y="3792891"/>
            <a:ext cx="534352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/>
          <p:cNvSpPr/>
          <p:nvPr/>
        </p:nvSpPr>
        <p:spPr>
          <a:xfrm rot="14331229" flipV="1">
            <a:off x="1919328" y="1122763"/>
            <a:ext cx="2046861" cy="5340236"/>
          </a:xfrm>
          <a:prstGeom prst="arc">
            <a:avLst>
              <a:gd name="adj1" fmla="val 16200000"/>
              <a:gd name="adj2" fmla="val 5383616"/>
            </a:avLst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5" name="Дуга 44"/>
          <p:cNvSpPr/>
          <p:nvPr/>
        </p:nvSpPr>
        <p:spPr>
          <a:xfrm rot="3531229">
            <a:off x="1945196" y="1110096"/>
            <a:ext cx="2046861" cy="5329767"/>
          </a:xfrm>
          <a:prstGeom prst="arc">
            <a:avLst>
              <a:gd name="adj1" fmla="val 16200000"/>
              <a:gd name="adj2" fmla="val 5392123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936096" y="1953912"/>
            <a:ext cx="4007696" cy="361696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961400" y="1092723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6200000" flipV="1">
            <a:off x="2002908" y="1119942"/>
            <a:ext cx="1870280" cy="5329767"/>
          </a:xfrm>
          <a:prstGeom prst="arc">
            <a:avLst>
              <a:gd name="adj1" fmla="val 16200000"/>
              <a:gd name="adj2" fmla="val 5416923"/>
            </a:avLst>
          </a:prstGeom>
          <a:noFill/>
          <a:ln w="12700">
            <a:solidFill>
              <a:srgbClr val="3228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Дуга 17"/>
          <p:cNvSpPr/>
          <p:nvPr/>
        </p:nvSpPr>
        <p:spPr>
          <a:xfrm rot="5400000">
            <a:off x="2003584" y="1127422"/>
            <a:ext cx="1870280" cy="5329767"/>
          </a:xfrm>
          <a:prstGeom prst="arc">
            <a:avLst>
              <a:gd name="adj1" fmla="val 16200000"/>
              <a:gd name="adj2" fmla="val 5384283"/>
            </a:avLst>
          </a:prstGeom>
          <a:noFill/>
          <a:ln w="12700">
            <a:solidFill>
              <a:srgbClr val="32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Овал 3"/>
          <p:cNvSpPr/>
          <p:nvPr/>
        </p:nvSpPr>
        <p:spPr>
          <a:xfrm>
            <a:off x="250559" y="1094970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8" name="Овал 27"/>
          <p:cNvSpPr/>
          <p:nvPr/>
        </p:nvSpPr>
        <p:spPr>
          <a:xfrm>
            <a:off x="901108" y="189708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Овал 28"/>
          <p:cNvSpPr/>
          <p:nvPr/>
        </p:nvSpPr>
        <p:spPr>
          <a:xfrm>
            <a:off x="2890775" y="3717416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Овал 29"/>
          <p:cNvSpPr/>
          <p:nvPr/>
        </p:nvSpPr>
        <p:spPr>
          <a:xfrm>
            <a:off x="4880441" y="5495416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1" name="Овал 30"/>
          <p:cNvSpPr/>
          <p:nvPr/>
        </p:nvSpPr>
        <p:spPr>
          <a:xfrm>
            <a:off x="2899241" y="641828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Овал 31"/>
          <p:cNvSpPr/>
          <p:nvPr/>
        </p:nvSpPr>
        <p:spPr>
          <a:xfrm>
            <a:off x="2890775" y="1012316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3" name="Овал 32"/>
          <p:cNvSpPr/>
          <p:nvPr/>
        </p:nvSpPr>
        <p:spPr>
          <a:xfrm>
            <a:off x="5185241" y="232888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4" name="Овал 33"/>
          <p:cNvSpPr/>
          <p:nvPr/>
        </p:nvSpPr>
        <p:spPr>
          <a:xfrm>
            <a:off x="566675" y="511018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6" name="4-конечная звезда 45"/>
          <p:cNvSpPr/>
          <p:nvPr/>
        </p:nvSpPr>
        <p:spPr>
          <a:xfrm>
            <a:off x="3749408" y="1892952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7" name="TextBox 46"/>
          <p:cNvSpPr txBox="1"/>
          <p:nvPr/>
        </p:nvSpPr>
        <p:spPr>
          <a:xfrm>
            <a:off x="2810650" y="726149"/>
            <a:ext cx="29687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</a:t>
            </a:r>
            <a:endParaRPr lang="ru-RU" sz="1867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67093" y="6466010"/>
            <a:ext cx="3614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Z’</a:t>
            </a:r>
            <a:endParaRPr lang="ru-RU" sz="1867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27017" y="5188474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Q’</a:t>
            </a:r>
            <a:endParaRPr lang="ru-RU" sz="1867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247786" y="1997229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</a:t>
            </a:r>
            <a:endParaRPr lang="ru-RU" sz="1867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52136" y="1557834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P</a:t>
            </a:r>
            <a:r>
              <a:rPr lang="en-US" sz="1867" i="1" baseline="-25000" dirty="0"/>
              <a:t>N</a:t>
            </a:r>
            <a:endParaRPr lang="ru-RU" sz="1867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52518" y="5560088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P</a:t>
            </a:r>
            <a:r>
              <a:rPr lang="en-US" sz="1867" i="1" baseline="-25000" dirty="0"/>
              <a:t>S</a:t>
            </a:r>
            <a:endParaRPr lang="ru-RU" sz="1867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2554782" y="3872591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O</a:t>
            </a:r>
            <a:endParaRPr lang="ru-RU" sz="1867" i="1" dirty="0"/>
          </a:p>
        </p:txBody>
      </p:sp>
      <p:sp>
        <p:nvSpPr>
          <p:cNvPr id="58" name="Овал 57"/>
          <p:cNvSpPr/>
          <p:nvPr/>
        </p:nvSpPr>
        <p:spPr>
          <a:xfrm>
            <a:off x="198375" y="372588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9" name="Овал 58"/>
          <p:cNvSpPr/>
          <p:nvPr/>
        </p:nvSpPr>
        <p:spPr>
          <a:xfrm>
            <a:off x="5566241" y="3717416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0" name="TextBox 59"/>
          <p:cNvSpPr txBox="1"/>
          <p:nvPr/>
        </p:nvSpPr>
        <p:spPr>
          <a:xfrm>
            <a:off x="5679076" y="3593308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S</a:t>
            </a:r>
            <a:endParaRPr lang="ru-RU" sz="1867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-52830" y="3599725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N</a:t>
            </a:r>
            <a:endParaRPr lang="ru-RU" sz="1867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32128" y="1577087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70898" y="4726838"/>
            <a:ext cx="38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W</a:t>
            </a:r>
            <a:endParaRPr lang="ru-RU" sz="1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234298" y="2500383"/>
            <a:ext cx="38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</a:t>
            </a:r>
            <a:endParaRPr lang="ru-RU" sz="1400" i="1" dirty="0"/>
          </a:p>
        </p:txBody>
      </p:sp>
      <p:sp>
        <p:nvSpPr>
          <p:cNvPr id="52" name="Овал 51"/>
          <p:cNvSpPr/>
          <p:nvPr/>
        </p:nvSpPr>
        <p:spPr>
          <a:xfrm>
            <a:off x="2464108" y="2806329"/>
            <a:ext cx="104078" cy="104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331412" y="4665874"/>
            <a:ext cx="104078" cy="104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Місце для вмісту 3"/>
          <p:cNvSpPr txBox="1">
            <a:spLocks/>
          </p:cNvSpPr>
          <p:nvPr/>
        </p:nvSpPr>
        <p:spPr>
          <a:xfrm>
            <a:off x="6267777" y="4508516"/>
            <a:ext cx="5757588" cy="806699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Точка п</a:t>
            </a:r>
            <a:r>
              <a:rPr lang="uk-UA" sz="4000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івдня</a:t>
            </a:r>
            <a:r>
              <a:rPr lang="uk-UA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ru-RU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4000" dirty="0">
              <a:solidFill>
                <a:prstClr val="white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Місце для вмісту 3"/>
          <p:cNvSpPr txBox="1">
            <a:spLocks/>
          </p:cNvSpPr>
          <p:nvPr/>
        </p:nvSpPr>
        <p:spPr>
          <a:xfrm>
            <a:off x="6267777" y="3590778"/>
            <a:ext cx="5757588" cy="715126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Точка п</a:t>
            </a:r>
            <a:r>
              <a:rPr lang="uk-UA" sz="4000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івночі</a:t>
            </a:r>
            <a:r>
              <a:rPr lang="uk-UA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uk-UA" sz="4000" dirty="0">
              <a:solidFill>
                <a:prstClr val="white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Місце для вмісту 3"/>
          <p:cNvSpPr txBox="1">
            <a:spLocks/>
          </p:cNvSpPr>
          <p:nvPr/>
        </p:nvSpPr>
        <p:spPr>
          <a:xfrm>
            <a:off x="6259521" y="1092723"/>
            <a:ext cx="5744444" cy="231932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НЕБЕСНИЙ </a:t>
            </a:r>
            <a:r>
              <a:rPr lang="uk-UA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МЕРИДІАН</a:t>
            </a:r>
            <a:r>
              <a:rPr lang="en-US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коло, яке проходить через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зеніт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полюси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надир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36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Місце для вмісту 3"/>
          <p:cNvSpPr txBox="1">
            <a:spLocks/>
          </p:cNvSpPr>
          <p:nvPr/>
        </p:nvSpPr>
        <p:spPr>
          <a:xfrm>
            <a:off x="6267777" y="5517827"/>
            <a:ext cx="5757588" cy="1119013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Пряма,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 з’єднує – </a:t>
            </a:r>
            <a:r>
              <a:rPr lang="uk-UA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ПОЛУДЕННА ЛІНІЯ (</a:t>
            </a:r>
            <a:r>
              <a:rPr lang="en-US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NS)</a:t>
            </a:r>
          </a:p>
        </p:txBody>
      </p:sp>
      <p:grpSp>
        <p:nvGrpSpPr>
          <p:cNvPr id="64" name="Групувати 63">
            <a:extLst>
              <a:ext uri="{FF2B5EF4-FFF2-40B4-BE49-F238E27FC236}">
                <a16:creationId xmlns:a16="http://schemas.microsoft.com/office/drawing/2014/main" id="{9A39CC54-263F-490F-8D57-ED4E7B5FD419}"/>
              </a:ext>
            </a:extLst>
          </p:cNvPr>
          <p:cNvGrpSpPr/>
          <p:nvPr/>
        </p:nvGrpSpPr>
        <p:grpSpPr>
          <a:xfrm>
            <a:off x="0" y="-16216"/>
            <a:ext cx="12191998" cy="812878"/>
            <a:chOff x="-1" y="-2"/>
            <a:chExt cx="12191998" cy="812878"/>
          </a:xfrm>
        </p:grpSpPr>
        <p:sp>
          <p:nvSpPr>
            <p:cNvPr id="75" name="Прямокутник: округлені верхні кути 1">
              <a:extLst>
                <a:ext uri="{FF2B5EF4-FFF2-40B4-BE49-F238E27FC236}">
                  <a16:creationId xmlns:a16="http://schemas.microsoft.com/office/drawing/2014/main" id="{275A2850-6409-44F7-A195-2E186B5AE4F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6" name="Прямокутник 75">
              <a:extLst>
                <a:ext uri="{FF2B5EF4-FFF2-40B4-BE49-F238E27FC236}">
                  <a16:creationId xmlns:a16="http://schemas.microsoft.com/office/drawing/2014/main" id="{02FC56B7-B215-4089-8FE5-8984B0BFB23E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9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/>
      <p:bldP spid="61" grpId="0"/>
      <p:bldP spid="68" grpId="0" animBg="1"/>
      <p:bldP spid="69" grpId="0" animBg="1"/>
      <p:bldP spid="70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80059" y="1305262"/>
            <a:ext cx="1018541" cy="5172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O</a:t>
            </a:r>
            <a:r>
              <a:rPr lang="ru-RU" sz="1867" i="1" dirty="0">
                <a:solidFill>
                  <a:srgbClr val="32285A"/>
                </a:solidFill>
                <a:latin typeface="Gerbera"/>
              </a:rPr>
              <a:t>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</a:p>
          <a:p>
            <a:pPr defTabSz="914377">
              <a:lnSpc>
                <a:spcPct val="150000"/>
              </a:lnSpc>
            </a:pPr>
            <a:r>
              <a:rPr lang="ru-RU" sz="1867" i="1" dirty="0">
                <a:solidFill>
                  <a:srgbClr val="32285A"/>
                </a:solidFill>
                <a:latin typeface="Gerbera"/>
              </a:rPr>
              <a:t>М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Z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Z’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srgbClr val="32285A"/>
                </a:solidFill>
                <a:latin typeface="Gerbera"/>
              </a:rPr>
              <a:t>N</a:t>
            </a:r>
            <a:r>
              <a:rPr lang="en-US" sz="1867" dirty="0">
                <a:solidFill>
                  <a:srgbClr val="32285A"/>
                </a:solidFill>
                <a:latin typeface="Gerbera"/>
              </a:rPr>
              <a:t>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baseline="-25000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srgbClr val="32285A"/>
                </a:solidFill>
                <a:latin typeface="Gerbera"/>
              </a:rPr>
              <a:t>S</a:t>
            </a:r>
            <a:r>
              <a:rPr lang="en-US" sz="1867" i="1" dirty="0">
                <a:solidFill>
                  <a:srgbClr val="32285A"/>
                </a:solidFill>
                <a:latin typeface="Gerbera"/>
              </a:rPr>
              <a:t>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ru-RU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Q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Q’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N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S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E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  <a:endParaRPr lang="en-US" sz="1867" i="1" dirty="0">
              <a:solidFill>
                <a:srgbClr val="32285A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en-US" sz="1867" i="1" dirty="0">
                <a:solidFill>
                  <a:srgbClr val="32285A"/>
                </a:solidFill>
                <a:latin typeface="Gerbera"/>
              </a:rPr>
              <a:t>W </a:t>
            </a:r>
            <a:r>
              <a:rPr lang="ru-RU" sz="1867" dirty="0">
                <a:solidFill>
                  <a:srgbClr val="32285A"/>
                </a:solidFill>
                <a:latin typeface="Gerbera"/>
              </a:rPr>
              <a:t>—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8782250" y="2825059"/>
            <a:ext cx="914399" cy="18584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9731229">
            <a:off x="6549261" y="3759797"/>
            <a:ext cx="534352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/>
          <p:cNvSpPr/>
          <p:nvPr/>
        </p:nvSpPr>
        <p:spPr>
          <a:xfrm rot="14331229" flipV="1">
            <a:off x="8192535" y="1089669"/>
            <a:ext cx="2046861" cy="5340236"/>
          </a:xfrm>
          <a:prstGeom prst="arc">
            <a:avLst>
              <a:gd name="adj1" fmla="val 16200000"/>
              <a:gd name="adj2" fmla="val 5383616"/>
            </a:avLst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5" name="Дуга 44"/>
          <p:cNvSpPr/>
          <p:nvPr/>
        </p:nvSpPr>
        <p:spPr>
          <a:xfrm rot="3531229">
            <a:off x="8201830" y="1098856"/>
            <a:ext cx="2046861" cy="5329767"/>
          </a:xfrm>
          <a:prstGeom prst="arc">
            <a:avLst>
              <a:gd name="adj1" fmla="val 16200000"/>
              <a:gd name="adj2" fmla="val 5392123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299693" y="1995218"/>
            <a:ext cx="3917306" cy="354256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уга 40"/>
          <p:cNvSpPr/>
          <p:nvPr/>
        </p:nvSpPr>
        <p:spPr>
          <a:xfrm rot="18726864">
            <a:off x="7337430" y="1096260"/>
            <a:ext cx="3862848" cy="5335547"/>
          </a:xfrm>
          <a:prstGeom prst="arc">
            <a:avLst>
              <a:gd name="adj1" fmla="val 16159105"/>
              <a:gd name="adj2" fmla="val 5361288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8002368" y="1072459"/>
            <a:ext cx="2478395" cy="5384800"/>
          </a:xfrm>
          <a:prstGeom prst="arc">
            <a:avLst>
              <a:gd name="adj1" fmla="val 16176114"/>
              <a:gd name="adj2" fmla="val 5358449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234607" y="1059629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6200000" flipV="1">
            <a:off x="8276115" y="1086848"/>
            <a:ext cx="1870280" cy="5329767"/>
          </a:xfrm>
          <a:prstGeom prst="arc">
            <a:avLst>
              <a:gd name="adj1" fmla="val 16200000"/>
              <a:gd name="adj2" fmla="val 5416923"/>
            </a:avLst>
          </a:prstGeom>
          <a:noFill/>
          <a:ln w="12700">
            <a:solidFill>
              <a:srgbClr val="3228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18" name="Дуга 17"/>
          <p:cNvSpPr/>
          <p:nvPr/>
        </p:nvSpPr>
        <p:spPr>
          <a:xfrm rot="5400000">
            <a:off x="8276791" y="1094328"/>
            <a:ext cx="1870280" cy="5329767"/>
          </a:xfrm>
          <a:prstGeom prst="arc">
            <a:avLst>
              <a:gd name="adj1" fmla="val 16200000"/>
              <a:gd name="adj2" fmla="val 5384283"/>
            </a:avLst>
          </a:prstGeom>
          <a:noFill/>
          <a:ln w="12700">
            <a:solidFill>
              <a:srgbClr val="32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538582" y="3745659"/>
            <a:ext cx="5343525" cy="0"/>
          </a:xfrm>
          <a:prstGeom prst="line">
            <a:avLst/>
          </a:prstGeom>
          <a:ln w="19050">
            <a:solidFill>
              <a:srgbClr val="32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6562351" y="1101114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204650" y="1905576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163982" y="368432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1153648" y="546232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172448" y="638518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163982" y="97922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458448" y="229578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839882" y="507708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6" name="4-конечная звезда 45"/>
          <p:cNvSpPr/>
          <p:nvPr/>
        </p:nvSpPr>
        <p:spPr>
          <a:xfrm>
            <a:off x="10022615" y="1859858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79804" y="755974"/>
            <a:ext cx="33054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Z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21482" y="6448394"/>
            <a:ext cx="38343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Z’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0224" y="5155380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Q’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20993" y="1964135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Q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25343" y="1524740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Gerbera"/>
              </a:rPr>
              <a:t>N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225725" y="5526995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Gerbera"/>
              </a:rPr>
              <a:t>S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27989" y="3839497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O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471582" y="369278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1839448" y="368432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918049" y="3544857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S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3669" y="3544857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N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706782" y="274028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638115" y="4615655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55789" y="4693725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W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09745" y="2388958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867" i="1" dirty="0">
                <a:solidFill>
                  <a:prstClr val="black"/>
                </a:solidFill>
                <a:latin typeface="Gerbera"/>
              </a:rPr>
              <a:t>E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05335" y="1543993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i="1" dirty="0">
                <a:solidFill>
                  <a:prstClr val="black"/>
                </a:solidFill>
                <a:latin typeface="Gerbera"/>
              </a:rPr>
              <a:t>М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9221" y="1305262"/>
            <a:ext cx="4278767" cy="5172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центр </a:t>
            </a: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небесно</a:t>
            </a:r>
            <a:r>
              <a:rPr lang="uk-UA" sz="1867" dirty="0" smtClean="0">
                <a:solidFill>
                  <a:prstClr val="black"/>
                </a:solidFill>
                <a:latin typeface="Gerbera"/>
              </a:rPr>
              <a:t>ї сфери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;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Світило</a:t>
            </a:r>
            <a:r>
              <a:rPr lang="ru-RU" sz="1867" dirty="0">
                <a:solidFill>
                  <a:prstClr val="black"/>
                </a:solidFill>
                <a:latin typeface="Gerbera"/>
              </a:rPr>
              <a:t>;</a:t>
            </a: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зеніт</a:t>
            </a:r>
            <a:r>
              <a:rPr lang="ru-RU" sz="1867" dirty="0">
                <a:solidFill>
                  <a:prstClr val="black"/>
                </a:solidFill>
                <a:latin typeface="Gerbera"/>
              </a:rPr>
              <a:t>;</a:t>
            </a:r>
          </a:p>
          <a:p>
            <a:pPr defTabSz="914377">
              <a:lnSpc>
                <a:spcPct val="150000"/>
              </a:lnSpc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надир;</a:t>
            </a: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Північний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 полюс </a:t>
            </a: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світу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;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Південний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 полюс </a:t>
            </a: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світу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;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Верхня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 точка небесного </a:t>
            </a: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екватора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;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нижня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 </a:t>
            </a:r>
            <a:r>
              <a:rPr lang="ru-RU" sz="1867" dirty="0">
                <a:solidFill>
                  <a:prstClr val="black"/>
                </a:solidFill>
                <a:latin typeface="Gerbera"/>
              </a:rPr>
              <a:t>точка небесного </a:t>
            </a: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екватора</a:t>
            </a:r>
            <a:r>
              <a:rPr lang="ru-RU" sz="1867" dirty="0">
                <a:solidFill>
                  <a:prstClr val="black"/>
                </a:solidFill>
                <a:latin typeface="Gerbera"/>
              </a:rPr>
              <a:t>;</a:t>
            </a: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північ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;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південь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;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схід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;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  <a:p>
            <a:pPr defTabSz="914377">
              <a:lnSpc>
                <a:spcPct val="150000"/>
              </a:lnSpc>
            </a:pPr>
            <a:r>
              <a:rPr lang="ru-RU" sz="1867" dirty="0" err="1" smtClean="0">
                <a:solidFill>
                  <a:prstClr val="black"/>
                </a:solidFill>
                <a:latin typeface="Gerbera"/>
              </a:rPr>
              <a:t>захід</a:t>
            </a:r>
            <a:r>
              <a:rPr lang="ru-RU" sz="1867" dirty="0" smtClean="0">
                <a:solidFill>
                  <a:prstClr val="black"/>
                </a:solidFill>
                <a:latin typeface="Gerbera"/>
              </a:rPr>
              <a:t>.</a:t>
            </a:r>
            <a:endParaRPr lang="ru-RU" sz="1867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64" name="Прямокутник: округлені верхні кути 10">
            <a:extLst>
              <a:ext uri="{FF2B5EF4-FFF2-40B4-BE49-F238E27FC236}">
                <a16:creationId xmlns:a16="http://schemas.microsoft.com/office/drawing/2014/main" id="{7C23E6C0-1A3B-41F4-9599-819C34996082}"/>
              </a:ext>
            </a:extLst>
          </p:cNvPr>
          <p:cNvSpPr/>
          <p:nvPr/>
        </p:nvSpPr>
        <p:spPr>
          <a:xfrm rot="10800000">
            <a:off x="0" y="-12405"/>
            <a:ext cx="12191998" cy="7355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9A39CC54-263F-490F-8D57-ED4E7B5FD41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57" name="Прямокутник: округлені верхні кути 1">
              <a:extLst>
                <a:ext uri="{FF2B5EF4-FFF2-40B4-BE49-F238E27FC236}">
                  <a16:creationId xmlns:a16="http://schemas.microsoft.com/office/drawing/2014/main" id="{275A2850-6409-44F7-A195-2E186B5AE4F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02FC56B7-B215-4089-8FE5-8984B0BFB23E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10050" y="3208852"/>
            <a:ext cx="4761739" cy="1459725"/>
            <a:chOff x="4854989" y="2146391"/>
            <a:chExt cx="3843781" cy="1178324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4854989" y="2146391"/>
              <a:ext cx="3843780" cy="1178324"/>
              <a:chOff x="4777429" y="2051050"/>
              <a:chExt cx="3997832" cy="1408320"/>
            </a:xfrm>
          </p:grpSpPr>
          <p:sp>
            <p:nvSpPr>
              <p:cNvPr id="93" name="Дуга 92"/>
              <p:cNvSpPr/>
              <p:nvPr/>
            </p:nvSpPr>
            <p:spPr>
              <a:xfrm rot="16200000" flipV="1">
                <a:off x="6074737" y="753742"/>
                <a:ext cx="1402710" cy="3997325"/>
              </a:xfrm>
              <a:prstGeom prst="arc">
                <a:avLst>
                  <a:gd name="adj1" fmla="val 16200000"/>
                  <a:gd name="adj2" fmla="val 5416923"/>
                </a:avLst>
              </a:prstGeom>
              <a:noFill/>
              <a:ln w="12700">
                <a:solidFill>
                  <a:srgbClr val="32285A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4" name="Дуга 93"/>
              <p:cNvSpPr/>
              <p:nvPr/>
            </p:nvSpPr>
            <p:spPr>
              <a:xfrm rot="5400000">
                <a:off x="6075244" y="759352"/>
                <a:ext cx="1402710" cy="3997325"/>
              </a:xfrm>
              <a:prstGeom prst="arc">
                <a:avLst>
                  <a:gd name="adj1" fmla="val 16200000"/>
                  <a:gd name="adj2" fmla="val 5384283"/>
                </a:avLst>
              </a:prstGeom>
              <a:noFill/>
              <a:ln w="12700">
                <a:solidFill>
                  <a:srgbClr val="3228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cxnSp>
          <p:nvCxnSpPr>
            <p:cNvPr id="95" name="Прямая соединительная линия 94"/>
            <p:cNvCxnSpPr>
              <a:stCxn id="93" idx="2"/>
              <a:endCxn id="94" idx="0"/>
            </p:cNvCxnSpPr>
            <p:nvPr/>
          </p:nvCxnSpPr>
          <p:spPr>
            <a:xfrm flipV="1">
              <a:off x="4855240" y="2737900"/>
              <a:ext cx="3843530" cy="4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607034" y="1942310"/>
            <a:ext cx="5799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П</a:t>
            </a:r>
            <a:r>
              <a:rPr lang="en-US" sz="1867" i="1" baseline="-25000" dirty="0"/>
              <a:t>N</a:t>
            </a:r>
            <a:endParaRPr lang="ru-RU" sz="1867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4624259" y="5533679"/>
            <a:ext cx="5842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П</a:t>
            </a:r>
            <a:r>
              <a:rPr lang="en-US" sz="1867" i="1" baseline="-25000" dirty="0"/>
              <a:t>S</a:t>
            </a:r>
            <a:endParaRPr lang="ru-RU" sz="1867" i="1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172091" y="2314196"/>
            <a:ext cx="3453965" cy="323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 rot="3407848">
            <a:off x="2085765" y="1580253"/>
            <a:ext cx="1613581" cy="4732473"/>
          </a:xfrm>
          <a:prstGeom prst="ellipse">
            <a:avLst/>
          </a:prstGeom>
          <a:solidFill>
            <a:srgbClr val="F8712B">
              <a:alpha val="32000"/>
            </a:srgbClr>
          </a:solidFill>
          <a:ln w="12700">
            <a:solidFill>
              <a:srgbClr val="F87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907879" y="1570014"/>
            <a:ext cx="0" cy="474426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519360" y="1571994"/>
            <a:ext cx="4737080" cy="473707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3731559"/>
            <a:ext cx="5035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Q’</a:t>
            </a:r>
            <a:endParaRPr lang="ru-RU" sz="1867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277342" y="3754275"/>
            <a:ext cx="4508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</a:t>
            </a:r>
            <a:endParaRPr lang="ru-RU" sz="1867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25565" y="1145378"/>
            <a:ext cx="5635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867" i="1" dirty="0">
                <a:solidFill>
                  <a:prstClr val="black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Gerbera"/>
              </a:rPr>
              <a:t>N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845652" y="1499169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853112" y="6262357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38000" y="6340069"/>
            <a:ext cx="5596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867" i="1" dirty="0">
                <a:solidFill>
                  <a:prstClr val="black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Gerbera"/>
              </a:rPr>
              <a:t>S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81" name="TextBox 80"/>
          <p:cNvSpPr txBox="1"/>
          <p:nvPr/>
        </p:nvSpPr>
        <p:spPr>
          <a:xfrm rot="20378736">
            <a:off x="1176589" y="4864829"/>
            <a:ext cx="156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Екліптика</a:t>
            </a:r>
            <a:endParaRPr lang="ru-RU" sz="2400" dirty="0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 flipV="1">
            <a:off x="2541881" y="3212313"/>
            <a:ext cx="719665" cy="14562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2483842" y="3155805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solidFill>
                <a:srgbClr val="32285A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205508" y="4606037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solidFill>
                <a:srgbClr val="32285A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70022" y="4672044"/>
            <a:ext cx="4508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32285A"/>
                </a:solidFill>
                <a:sym typeface="Wingdings" panose="05000000000000000000" pitchFamily="2" charset="2"/>
              </a:rPr>
              <a:t></a:t>
            </a:r>
            <a:endParaRPr lang="ru-RU" sz="2133" dirty="0">
              <a:solidFill>
                <a:srgbClr val="32285A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00652" y="2817093"/>
            <a:ext cx="4508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32285A"/>
                </a:solidFill>
                <a:sym typeface="Wingdings" panose="05000000000000000000" pitchFamily="2" charset="2"/>
              </a:rPr>
              <a:t></a:t>
            </a:r>
            <a:endParaRPr lang="ru-RU" sz="2133" dirty="0">
              <a:solidFill>
                <a:srgbClr val="32285A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2854741" y="3877033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49607" y="4019351"/>
            <a:ext cx="4508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867" i="1" dirty="0">
                <a:solidFill>
                  <a:prstClr val="black"/>
                </a:solidFill>
                <a:latin typeface="Gerbera"/>
              </a:rPr>
              <a:t>O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852968" y="5190602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7" name="Овал 96"/>
          <p:cNvSpPr/>
          <p:nvPr/>
        </p:nvSpPr>
        <p:spPr>
          <a:xfrm>
            <a:off x="4824256" y="2580221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9" name="Дуга 98"/>
          <p:cNvSpPr/>
          <p:nvPr/>
        </p:nvSpPr>
        <p:spPr>
          <a:xfrm>
            <a:off x="519560" y="1571994"/>
            <a:ext cx="4737080" cy="4737079"/>
          </a:xfrm>
          <a:prstGeom prst="arc">
            <a:avLst>
              <a:gd name="adj1" fmla="val 19699009"/>
              <a:gd name="adj2" fmla="val 21581634"/>
            </a:avLst>
          </a:prstGeom>
          <a:noFill/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5207508" y="3873929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3" name="Дуга 102"/>
          <p:cNvSpPr/>
          <p:nvPr/>
        </p:nvSpPr>
        <p:spPr>
          <a:xfrm>
            <a:off x="512278" y="1564467"/>
            <a:ext cx="4737080" cy="4737079"/>
          </a:xfrm>
          <a:prstGeom prst="arc">
            <a:avLst>
              <a:gd name="adj1" fmla="val 8852453"/>
              <a:gd name="adj2" fmla="val 10790696"/>
            </a:avLst>
          </a:prstGeom>
          <a:noFill/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448844" y="3872818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A069D35C-EC23-4A92-801C-A9A06692F05C}"/>
              </a:ext>
            </a:extLst>
          </p:cNvPr>
          <p:cNvGrpSpPr/>
          <p:nvPr/>
        </p:nvGrpSpPr>
        <p:grpSpPr>
          <a:xfrm>
            <a:off x="0" y="-12405"/>
            <a:ext cx="12191998" cy="812878"/>
            <a:chOff x="-1" y="-2"/>
            <a:chExt cx="12191998" cy="812878"/>
          </a:xfrm>
        </p:grpSpPr>
        <p:sp>
          <p:nvSpPr>
            <p:cNvPr id="43" name="Прямокутник: округлені верхні кути 10">
              <a:extLst>
                <a:ext uri="{FF2B5EF4-FFF2-40B4-BE49-F238E27FC236}">
                  <a16:creationId xmlns:a16="http://schemas.microsoft.com/office/drawing/2014/main" id="{7C23E6C0-1A3B-41F4-9599-819C34996082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кутник 43">
              <a:extLst>
                <a:ext uri="{FF2B5EF4-FFF2-40B4-BE49-F238E27FC236}">
                  <a16:creationId xmlns:a16="http://schemas.microsoft.com/office/drawing/2014/main" id="{3A329ACB-6591-4D37-9747-0C2A9864FCDF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5" name="Місце для вмісту 3"/>
          <p:cNvSpPr txBox="1">
            <a:spLocks/>
          </p:cNvSpPr>
          <p:nvPr/>
        </p:nvSpPr>
        <p:spPr>
          <a:xfrm>
            <a:off x="6290696" y="994700"/>
            <a:ext cx="5744444" cy="231932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ЕКЛІПТИКА 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коло по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рухається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центр диска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протягом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року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Місце для вмісту 3"/>
          <p:cNvSpPr txBox="1">
            <a:spLocks/>
          </p:cNvSpPr>
          <p:nvPr/>
        </p:nvSpPr>
        <p:spPr>
          <a:xfrm>
            <a:off x="6290696" y="3411794"/>
            <a:ext cx="5757588" cy="1680814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4000" dirty="0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Перетинає небесний екватор у 2 точках рівнодення:</a:t>
            </a:r>
            <a:endParaRPr lang="uk-UA" sz="4000" dirty="0">
              <a:solidFill>
                <a:prstClr val="white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Місце для вмісту 3"/>
              <p:cNvSpPr txBox="1">
                <a:spLocks/>
              </p:cNvSpPr>
              <p:nvPr/>
            </p:nvSpPr>
            <p:spPr>
              <a:xfrm>
                <a:off x="6290696" y="5188510"/>
                <a:ext cx="5757588" cy="600462"/>
              </a:xfrm>
              <a:prstGeom prst="roundRect">
                <a:avLst/>
              </a:prstGeom>
              <a:solidFill>
                <a:srgbClr val="689F38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ru-RU" sz="3600" dirty="0" err="1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Весняного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Wingdings" panose="05000000000000000000" pitchFamily="2" charset="2"/>
                  </a:rPr>
                  <a:t></a:t>
                </a: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Wingdings" panose="05000000000000000000" pitchFamily="2" charset="2"/>
                  </a:rPr>
                  <a:t>21.03)</a:t>
                </a:r>
                <a:endParaRPr lang="uk-UA" sz="3600" dirty="0">
                  <a:solidFill>
                    <a:prstClr val="white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7" name="Місце для вмісту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96" y="5188510"/>
                <a:ext cx="5757588" cy="600462"/>
              </a:xfrm>
              <a:prstGeom prst="roundRect">
                <a:avLst/>
              </a:prstGeom>
              <a:blipFill>
                <a:blip r:embed="rId3"/>
                <a:stretch>
                  <a:fillRect t="-19192" b="-42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Місце для вмісту 3"/>
              <p:cNvSpPr txBox="1">
                <a:spLocks/>
              </p:cNvSpPr>
              <p:nvPr/>
            </p:nvSpPr>
            <p:spPr>
              <a:xfrm>
                <a:off x="6290696" y="5884874"/>
                <a:ext cx="5757588" cy="715126"/>
              </a:xfrm>
              <a:prstGeom prst="roundRect">
                <a:avLst/>
              </a:prstGeom>
              <a:solidFill>
                <a:srgbClr val="689F38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4000" dirty="0" err="1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Осіннього</a:t>
                </a:r>
                <a:r>
                  <a:rPr lang="ru-RU" sz="40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</a:t>
                </a:r>
                <a:r>
                  <a:rPr lang="ru-RU" sz="40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Wingdings" panose="05000000000000000000" pitchFamily="2" charset="2"/>
                  </a:rPr>
                  <a:t></a:t>
                </a:r>
                <a14:m>
                  <m:oMath xmlns:m="http://schemas.openxmlformats.org/officeDocument/2006/math">
                    <m:r>
                      <a:rPr lang="ru-RU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ru-RU" sz="40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Wingdings" panose="05000000000000000000" pitchFamily="2" charset="2"/>
                  </a:rPr>
                  <a:t>23.09)</a:t>
                </a:r>
                <a:r>
                  <a:rPr lang="ru-RU" sz="40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8" name="Місце для вмісту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96" y="5884874"/>
                <a:ext cx="5757588" cy="715126"/>
              </a:xfrm>
              <a:prstGeom prst="roundRect">
                <a:avLst/>
              </a:prstGeom>
              <a:blipFill>
                <a:blip r:embed="rId4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3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/>
      <p:bldP spid="89" grpId="0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10050" y="3208852"/>
            <a:ext cx="4761739" cy="1459725"/>
            <a:chOff x="4854989" y="2146391"/>
            <a:chExt cx="3843781" cy="1178324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4854989" y="2146391"/>
              <a:ext cx="3843780" cy="1178324"/>
              <a:chOff x="4777429" y="2051050"/>
              <a:chExt cx="3997832" cy="1408320"/>
            </a:xfrm>
          </p:grpSpPr>
          <p:sp>
            <p:nvSpPr>
              <p:cNvPr id="93" name="Дуга 92"/>
              <p:cNvSpPr/>
              <p:nvPr/>
            </p:nvSpPr>
            <p:spPr>
              <a:xfrm rot="16200000" flipV="1">
                <a:off x="6074737" y="753742"/>
                <a:ext cx="1402710" cy="3997325"/>
              </a:xfrm>
              <a:prstGeom prst="arc">
                <a:avLst>
                  <a:gd name="adj1" fmla="val 16200000"/>
                  <a:gd name="adj2" fmla="val 5416923"/>
                </a:avLst>
              </a:prstGeom>
              <a:noFill/>
              <a:ln w="12700">
                <a:solidFill>
                  <a:srgbClr val="32285A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4" name="Дуга 93"/>
              <p:cNvSpPr/>
              <p:nvPr/>
            </p:nvSpPr>
            <p:spPr>
              <a:xfrm rot="5400000">
                <a:off x="6075244" y="759352"/>
                <a:ext cx="1402710" cy="3997325"/>
              </a:xfrm>
              <a:prstGeom prst="arc">
                <a:avLst>
                  <a:gd name="adj1" fmla="val 16200000"/>
                  <a:gd name="adj2" fmla="val 5384283"/>
                </a:avLst>
              </a:prstGeom>
              <a:noFill/>
              <a:ln w="12700">
                <a:solidFill>
                  <a:srgbClr val="3228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cxnSp>
          <p:nvCxnSpPr>
            <p:cNvPr id="95" name="Прямая соединительная линия 94"/>
            <p:cNvCxnSpPr>
              <a:stCxn id="93" idx="2"/>
              <a:endCxn id="94" idx="0"/>
            </p:cNvCxnSpPr>
            <p:nvPr/>
          </p:nvCxnSpPr>
          <p:spPr>
            <a:xfrm flipV="1">
              <a:off x="4855240" y="2737900"/>
              <a:ext cx="3843530" cy="4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607034" y="1942310"/>
            <a:ext cx="5799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П</a:t>
            </a:r>
            <a:r>
              <a:rPr lang="en-US" sz="1867" i="1" baseline="-25000" dirty="0"/>
              <a:t>N</a:t>
            </a:r>
            <a:endParaRPr lang="ru-RU" sz="1867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4624259" y="5533679"/>
            <a:ext cx="5842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П</a:t>
            </a:r>
            <a:r>
              <a:rPr lang="en-US" sz="1867" i="1" baseline="-25000" dirty="0"/>
              <a:t>S</a:t>
            </a:r>
            <a:endParaRPr lang="ru-RU" sz="1867" i="1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172091" y="2314196"/>
            <a:ext cx="3453965" cy="323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 rot="3407848">
            <a:off x="2085765" y="1580253"/>
            <a:ext cx="1613581" cy="4732473"/>
          </a:xfrm>
          <a:prstGeom prst="ellipse">
            <a:avLst/>
          </a:prstGeom>
          <a:solidFill>
            <a:srgbClr val="F8712B">
              <a:alpha val="32000"/>
            </a:srgbClr>
          </a:solidFill>
          <a:ln w="12700">
            <a:solidFill>
              <a:srgbClr val="F87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907879" y="1570014"/>
            <a:ext cx="0" cy="474426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519360" y="1571994"/>
            <a:ext cx="4737080" cy="473707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3731559"/>
            <a:ext cx="5035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Q’</a:t>
            </a:r>
            <a:endParaRPr lang="ru-RU" sz="1867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277342" y="3754275"/>
            <a:ext cx="4508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Q</a:t>
            </a:r>
            <a:endParaRPr lang="ru-RU" sz="1867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25565" y="1145378"/>
            <a:ext cx="5635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867" i="1" dirty="0">
                <a:solidFill>
                  <a:prstClr val="black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Gerbera"/>
              </a:rPr>
              <a:t>N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845652" y="1499169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853112" y="6262357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38000" y="6340069"/>
            <a:ext cx="5596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867" i="1" dirty="0">
                <a:solidFill>
                  <a:prstClr val="black"/>
                </a:solidFill>
                <a:latin typeface="Gerbera"/>
              </a:rPr>
              <a:t>P</a:t>
            </a:r>
            <a:r>
              <a:rPr lang="en-US" sz="1867" i="1" baseline="-25000" dirty="0">
                <a:solidFill>
                  <a:prstClr val="black"/>
                </a:solidFill>
                <a:latin typeface="Gerbera"/>
              </a:rPr>
              <a:t>S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81" name="TextBox 80"/>
          <p:cNvSpPr txBox="1"/>
          <p:nvPr/>
        </p:nvSpPr>
        <p:spPr>
          <a:xfrm rot="20378736">
            <a:off x="1176589" y="4864829"/>
            <a:ext cx="156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Екліптика</a:t>
            </a:r>
            <a:endParaRPr lang="ru-RU" sz="2400" dirty="0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 flipV="1">
            <a:off x="2541881" y="3212313"/>
            <a:ext cx="719665" cy="14562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2483842" y="3155805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solidFill>
                <a:srgbClr val="32285A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205508" y="4606037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solidFill>
                <a:srgbClr val="32285A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70022" y="4672044"/>
            <a:ext cx="4508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32285A"/>
                </a:solidFill>
                <a:sym typeface="Wingdings" panose="05000000000000000000" pitchFamily="2" charset="2"/>
              </a:rPr>
              <a:t></a:t>
            </a:r>
            <a:endParaRPr lang="ru-RU" sz="2133" dirty="0">
              <a:solidFill>
                <a:srgbClr val="32285A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00652" y="2817093"/>
            <a:ext cx="4508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32285A"/>
                </a:solidFill>
                <a:sym typeface="Wingdings" panose="05000000000000000000" pitchFamily="2" charset="2"/>
              </a:rPr>
              <a:t></a:t>
            </a:r>
            <a:endParaRPr lang="ru-RU" sz="2133" dirty="0">
              <a:solidFill>
                <a:srgbClr val="32285A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2854741" y="3877033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49607" y="4019351"/>
            <a:ext cx="4508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867" i="1" dirty="0">
                <a:solidFill>
                  <a:prstClr val="black"/>
                </a:solidFill>
                <a:latin typeface="Gerbera"/>
              </a:rPr>
              <a:t>O</a:t>
            </a:r>
            <a:endParaRPr lang="ru-RU" sz="1867" i="1" dirty="0">
              <a:solidFill>
                <a:prstClr val="black"/>
              </a:solidFill>
              <a:latin typeface="Gerbera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852968" y="5190602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7" name="Овал 96"/>
          <p:cNvSpPr/>
          <p:nvPr/>
        </p:nvSpPr>
        <p:spPr>
          <a:xfrm>
            <a:off x="4824256" y="2580221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8" name="TextBox 97"/>
          <p:cNvSpPr txBox="1"/>
          <p:nvPr/>
        </p:nvSpPr>
        <p:spPr>
          <a:xfrm>
            <a:off x="4936290" y="2405857"/>
            <a:ext cx="4508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32285A"/>
                </a:solidFill>
                <a:sym typeface="Wingdings" panose="05000000000000000000" pitchFamily="2" charset="2"/>
              </a:rPr>
              <a:t></a:t>
            </a:r>
            <a:endParaRPr lang="ru-RU" sz="2133" dirty="0">
              <a:solidFill>
                <a:srgbClr val="32285A"/>
              </a:solidFill>
            </a:endParaRPr>
          </a:p>
        </p:txBody>
      </p:sp>
      <p:sp>
        <p:nvSpPr>
          <p:cNvPr id="99" name="Дуга 98"/>
          <p:cNvSpPr/>
          <p:nvPr/>
        </p:nvSpPr>
        <p:spPr>
          <a:xfrm>
            <a:off x="519560" y="1571994"/>
            <a:ext cx="4737080" cy="4737079"/>
          </a:xfrm>
          <a:prstGeom prst="arc">
            <a:avLst>
              <a:gd name="adj1" fmla="val 19699009"/>
              <a:gd name="adj2" fmla="val 21581634"/>
            </a:avLst>
          </a:prstGeom>
          <a:noFill/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5207508" y="3873929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0" name="TextBox 99"/>
          <p:cNvSpPr txBox="1"/>
          <p:nvPr/>
        </p:nvSpPr>
        <p:spPr>
          <a:xfrm>
            <a:off x="5138036" y="3037142"/>
            <a:ext cx="5245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67" i="1" dirty="0"/>
              <a:t>ε</a:t>
            </a:r>
            <a:endParaRPr lang="ru-RU" sz="1867" i="1" dirty="0"/>
          </a:p>
        </p:txBody>
      </p:sp>
      <p:sp>
        <p:nvSpPr>
          <p:cNvPr id="103" name="Дуга 102"/>
          <p:cNvSpPr/>
          <p:nvPr/>
        </p:nvSpPr>
        <p:spPr>
          <a:xfrm>
            <a:off x="512278" y="1564467"/>
            <a:ext cx="4737080" cy="4737079"/>
          </a:xfrm>
          <a:prstGeom prst="arc">
            <a:avLst>
              <a:gd name="adj1" fmla="val 8852453"/>
              <a:gd name="adj2" fmla="val 10790696"/>
            </a:avLst>
          </a:prstGeom>
          <a:noFill/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448844" y="3872818"/>
            <a:ext cx="122271" cy="1222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4" name="TextBox 103"/>
          <p:cNvSpPr txBox="1"/>
          <p:nvPr/>
        </p:nvSpPr>
        <p:spPr>
          <a:xfrm>
            <a:off x="158894" y="4415093"/>
            <a:ext cx="5245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67" i="1" dirty="0"/>
              <a:t>ε</a:t>
            </a:r>
            <a:endParaRPr lang="ru-RU" sz="1867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3854" y="5283948"/>
            <a:ext cx="4508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32285A"/>
                </a:solidFill>
                <a:sym typeface="Wingdings" panose="05000000000000000000" pitchFamily="2" charset="2"/>
              </a:rPr>
              <a:t></a:t>
            </a:r>
            <a:endParaRPr lang="ru-RU" sz="2133" dirty="0">
              <a:solidFill>
                <a:srgbClr val="32285A"/>
              </a:solidFill>
            </a:endParaRPr>
          </a:p>
        </p:txBody>
      </p: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A069D35C-EC23-4A92-801C-A9A06692F05C}"/>
              </a:ext>
            </a:extLst>
          </p:cNvPr>
          <p:cNvGrpSpPr/>
          <p:nvPr/>
        </p:nvGrpSpPr>
        <p:grpSpPr>
          <a:xfrm>
            <a:off x="0" y="-12405"/>
            <a:ext cx="12191998" cy="812878"/>
            <a:chOff x="-1" y="-2"/>
            <a:chExt cx="12191998" cy="812878"/>
          </a:xfrm>
        </p:grpSpPr>
        <p:sp>
          <p:nvSpPr>
            <p:cNvPr id="43" name="Прямокутник: округлені верхні кути 10">
              <a:extLst>
                <a:ext uri="{FF2B5EF4-FFF2-40B4-BE49-F238E27FC236}">
                  <a16:creationId xmlns:a16="http://schemas.microsoft.com/office/drawing/2014/main" id="{7C23E6C0-1A3B-41F4-9599-819C34996082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кутник 43">
              <a:extLst>
                <a:ext uri="{FF2B5EF4-FFF2-40B4-BE49-F238E27FC236}">
                  <a16:creationId xmlns:a16="http://schemas.microsoft.com/office/drawing/2014/main" id="{3A329ACB-6591-4D37-9747-0C2A9864FCDF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5" name="Місце для вмісту 3"/>
          <p:cNvSpPr txBox="1">
            <a:spLocks/>
          </p:cNvSpPr>
          <p:nvPr/>
        </p:nvSpPr>
        <p:spPr>
          <a:xfrm>
            <a:off x="6267777" y="4092076"/>
            <a:ext cx="5744444" cy="231932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Площина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екліптики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нахилена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площини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небесного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екватора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кутом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ε=23°26,5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Місце для вмісту 3"/>
          <p:cNvSpPr txBox="1">
            <a:spLocks/>
          </p:cNvSpPr>
          <p:nvPr/>
        </p:nvSpPr>
        <p:spPr>
          <a:xfrm>
            <a:off x="6267777" y="1217799"/>
            <a:ext cx="5757588" cy="2550049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Точки </a:t>
            </a:r>
            <a:r>
              <a:rPr lang="ru-RU" sz="40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віддалені</a:t>
            </a:r>
            <a:r>
              <a:rPr lang="ru-RU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90° </a:t>
            </a:r>
            <a:r>
              <a:rPr lang="ru-RU" sz="40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носять</a:t>
            </a:r>
            <a:r>
              <a:rPr lang="ru-RU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назви</a:t>
            </a:r>
            <a:r>
              <a:rPr lang="ru-RU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зимового</a:t>
            </a:r>
            <a:r>
              <a:rPr lang="ru-RU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літнього</a:t>
            </a:r>
            <a:r>
              <a:rPr lang="ru-RU" sz="40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сонцестояння</a:t>
            </a:r>
            <a:endParaRPr lang="uk-UA" sz="4000" dirty="0">
              <a:solidFill>
                <a:prstClr val="white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/>
      <p:bldP spid="99" grpId="0" animBg="1"/>
      <p:bldP spid="100" grpId="0"/>
      <p:bldP spid="103" grpId="0" animBg="1"/>
      <p:bldP spid="104" grpId="0"/>
      <p:bldP spid="41" grpId="0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Суточное вращение звёздного неб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0"/>
          <a:stretch/>
        </p:blipFill>
        <p:spPr bwMode="auto">
          <a:xfrm>
            <a:off x="-7144" y="25551"/>
            <a:ext cx="12199141" cy="68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7E89EBCE-1602-4FFE-BC33-956CD1673B62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5" name="Прямокутник: округлені верхні кути 14">
              <a:extLst>
                <a:ext uri="{FF2B5EF4-FFF2-40B4-BE49-F238E27FC236}">
                  <a16:creationId xmlns:a16="http://schemas.microsoft.com/office/drawing/2014/main" id="{0FAA019A-C338-4A2B-80A0-2BE81CFDA5C8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90BCF621-D2A5-419D-A78A-B94CF9535565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Рух небесних світил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2789598" y="4975975"/>
            <a:ext cx="6605656" cy="1761308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Полюс світу незмінний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Решта світил – рухаються по небесних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паралелях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30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3FD84E-F7C6-461E-B443-99ECAA49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515977" y="1046691"/>
            <a:ext cx="9160042" cy="1680467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АСТРОНОМІЧНА ОДИНИЦЯ (А.О.)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dirty="0" smtClean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середня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відстань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приблизно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149,6 млн. км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3514075B-0EF7-4A67-9F05-5ABCFAF0EC6B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5" name="Прямокутник: округлені верхні кути 14">
              <a:extLst>
                <a:ext uri="{FF2B5EF4-FFF2-40B4-BE49-F238E27FC236}">
                  <a16:creationId xmlns:a16="http://schemas.microsoft.com/office/drawing/2014/main" id="{A6CC8AE8-495A-4717-A8DE-F5EDA9F8F750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342E4E3E-7C96-466E-A8E6-F903FC59CB4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Відстані у космосі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1515977" y="5410359"/>
            <a:ext cx="9160042" cy="118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вимірювання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відстаней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планетами і 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зорями</a:t>
            </a:r>
            <a:endParaRPr lang="ru-RU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Місце для вмісту 3"/>
              <p:cNvSpPr txBox="1">
                <a:spLocks/>
              </p:cNvSpPr>
              <p:nvPr/>
            </p:nvSpPr>
            <p:spPr>
              <a:xfrm>
                <a:off x="1515977" y="2960972"/>
                <a:ext cx="9160042" cy="2189747"/>
              </a:xfrm>
              <a:prstGeom prst="roundRect">
                <a:avLst/>
              </a:prstGeom>
              <a:solidFill>
                <a:srgbClr val="5568B5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b="1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СВІТЛОВИЙ РІК (СВ. РІК)</a:t>
                </a:r>
                <a:r>
                  <a:rPr lang="ru-RU" sz="3600" dirty="0" smtClean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ru-RU" sz="3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dirty="0" err="1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відстань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яку проходить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світло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за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рік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ru-RU" sz="3600" dirty="0" err="1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зі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err="1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швидкістю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300 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000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км/с</a:t>
                </a:r>
                <a:endParaRPr lang="ru-RU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b="1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 </a:t>
                </a:r>
                <a:r>
                  <a:rPr lang="ru-RU" sz="3600" b="1" dirty="0" err="1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св.рік</a:t>
                </a:r>
                <a:r>
                  <a:rPr lang="ru-RU" sz="3600" b="1" dirty="0" smtClean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3600" b="1" dirty="0">
                    <a:solidFill>
                      <a:srgbClr val="FFFF00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uk-UA" sz="3600" b="1" dirty="0">
                    <a:solidFill>
                      <a:srgbClr val="FFFF00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км</a:t>
                </a:r>
                <a:r>
                  <a:rPr lang="uk-UA" sz="3600" dirty="0">
                    <a:solidFill>
                      <a:srgbClr val="FFFF00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Місце для вмісту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77" y="2960972"/>
                <a:ext cx="9160042" cy="2189747"/>
              </a:xfrm>
              <a:prstGeom prst="roundRect">
                <a:avLst/>
              </a:prstGeom>
              <a:blipFill>
                <a:blip r:embed="rId3"/>
                <a:stretch>
                  <a:fillRect l="-666" t="-6685" r="-732" b="-13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2952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60D527-7C6D-4A63-9559-78EE4ED38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Місце для вмісту 3"/>
          <p:cNvSpPr txBox="1">
            <a:spLocks noGrp="1"/>
          </p:cNvSpPr>
          <p:nvPr>
            <p:ph idx="1"/>
          </p:nvPr>
        </p:nvSpPr>
        <p:spPr>
          <a:xfrm>
            <a:off x="838199" y="1950140"/>
            <a:ext cx="10515600" cy="118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побачити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неозброєним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оком?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мають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назви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66635" y="3920737"/>
            <a:ext cx="11858729" cy="1800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Неозброєним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оком над горизонтом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бачити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близько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3 000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endParaRPr lang="ru-RU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A39CC54-263F-490F-8D57-ED4E7B5FD41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2" name="Прямокутник: округлені верхні кути 1">
              <a:extLst>
                <a:ext uri="{FF2B5EF4-FFF2-40B4-BE49-F238E27FC236}">
                  <a16:creationId xmlns:a16="http://schemas.microsoft.com/office/drawing/2014/main" id="{275A2850-6409-44F7-A195-2E186B5AE4F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кутник 2">
              <a:extLst>
                <a:ext uri="{FF2B5EF4-FFF2-40B4-BE49-F238E27FC236}">
                  <a16:creationId xmlns:a16="http://schemas.microsoft.com/office/drawing/2014/main" id="{02FC56B7-B215-4089-8FE5-8984B0BFB23E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Інтелектуальна розминка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2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9/9e/Milky_Way_Arch.jpg/1920px-Milky_Way_Arch.jpg">
            <a:extLst>
              <a:ext uri="{FF2B5EF4-FFF2-40B4-BE49-F238E27FC236}">
                <a16:creationId xmlns:a16="http://schemas.microsoft.com/office/drawing/2014/main" id="{9B878A8A-DA5A-4531-BCAB-03733D91A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r="19077"/>
          <a:stretch/>
        </p:blipFill>
        <p:spPr bwMode="auto">
          <a:xfrm>
            <a:off x="0" y="231320"/>
            <a:ext cx="12192000" cy="66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466850" y="5878316"/>
            <a:ext cx="9258300" cy="74836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небі всього 6000 видимих оком зір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2040C72E-3CF4-4F4B-8FE4-790E690D0184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7" name="Прямокутник: округлені верхні кути 6">
              <a:extLst>
                <a:ext uri="{FF2B5EF4-FFF2-40B4-BE49-F238E27FC236}">
                  <a16:creationId xmlns:a16="http://schemas.microsoft.com/office/drawing/2014/main" id="{22F40100-8A11-4432-9060-363535154CAE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0C3761CC-2E9A-4691-9C1F-01308EAFAC26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205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p.widewallpapers.net/2k/digital-art/1920x1080/wide-wallpaper-1920x1080-1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r="1205" b="2410"/>
          <a:stretch/>
        </p:blipFill>
        <p:spPr bwMode="auto">
          <a:xfrm>
            <a:off x="-1" y="-4"/>
            <a:ext cx="12192005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A3D9932F-56D2-4C10-A498-D893701A6B85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7" name="Прямокутник: округлені верхні кути 16">
              <a:extLst>
                <a:ext uri="{FF2B5EF4-FFF2-40B4-BE49-F238E27FC236}">
                  <a16:creationId xmlns:a16="http://schemas.microsoft.com/office/drawing/2014/main" id="{A8C2A451-094D-44BD-8E3F-1A08A2D219F1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764B4A53-D22B-4CDD-A8C0-8084D5A1A6E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6" name="Місце для вмісту 3"/>
          <p:cNvSpPr txBox="1">
            <a:spLocks/>
          </p:cNvSpPr>
          <p:nvPr/>
        </p:nvSpPr>
        <p:spPr>
          <a:xfrm>
            <a:off x="2845926" y="4999087"/>
            <a:ext cx="6971299" cy="165362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1922р. - Міжнародний з’їзд астрономів поділив небо на 88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сузір’їв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57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 ÐµÐ·ÑÐ»ÑÑÐ°Ñ Ð¿Ð¾ÑÑÐºÑ Ð·Ð¾Ð±ÑÐ°Ð¶ÐµÐ½Ñ Ð·Ð° Ð·Ð°Ð¿Ð¸ÑÐ¾Ð¼ &quot;constella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7" y="-11687"/>
            <a:ext cx="12212778" cy="68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A069D35C-EC23-4A92-801C-A9A06692F05C}"/>
              </a:ext>
            </a:extLst>
          </p:cNvPr>
          <p:cNvGrpSpPr/>
          <p:nvPr/>
        </p:nvGrpSpPr>
        <p:grpSpPr>
          <a:xfrm>
            <a:off x="2" y="-11686"/>
            <a:ext cx="12191998" cy="812878"/>
            <a:chOff x="-1" y="-2"/>
            <a:chExt cx="12191998" cy="812878"/>
          </a:xfrm>
        </p:grpSpPr>
        <p:sp>
          <p:nvSpPr>
            <p:cNvPr id="20" name="Прямокутник: округлені верхні кути 10">
              <a:extLst>
                <a:ext uri="{FF2B5EF4-FFF2-40B4-BE49-F238E27FC236}">
                  <a16:creationId xmlns:a16="http://schemas.microsoft.com/office/drawing/2014/main" id="{7C23E6C0-1A3B-41F4-9599-819C34996082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3A329ACB-6591-4D37-9747-0C2A9864FCDF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Місце для вмісту 3"/>
          <p:cNvSpPr txBox="1">
            <a:spLocks/>
          </p:cNvSpPr>
          <p:nvPr/>
        </p:nvSpPr>
        <p:spPr>
          <a:xfrm>
            <a:off x="1342063" y="4889578"/>
            <a:ext cx="9487097" cy="182880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b="1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– 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 певна ділянка зоряного неба з чітко окресленими межами, що включає всі належні їй світила і має власну </a:t>
            </a: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назву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3600" b="1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3600" b="1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F281F1-12E0-4C2D-AB87-16D87016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950"/>
            <a:ext cx="12192000" cy="690495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807957" y="1008596"/>
            <a:ext cx="10576082" cy="79417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</a:t>
            </a:r>
            <a:r>
              <a:rPr lang="ru-RU" sz="40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пов’язані</a:t>
            </a:r>
            <a:r>
              <a:rPr lang="ru-RU" sz="40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4000" b="1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грецькою</a:t>
            </a:r>
            <a:r>
              <a:rPr lang="ru-RU" sz="40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міфологією</a:t>
            </a:r>
            <a:endParaRPr lang="uk-UA" sz="4000" b="1" dirty="0">
              <a:solidFill>
                <a:srgbClr val="92D05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4000" b="1" dirty="0">
              <a:solidFill>
                <a:srgbClr val="92D05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50CB4E55-9165-4BF7-BAA5-A5F8C8D5413C}"/>
              </a:ext>
            </a:extLst>
          </p:cNvPr>
          <p:cNvGrpSpPr/>
          <p:nvPr/>
        </p:nvGrpSpPr>
        <p:grpSpPr>
          <a:xfrm>
            <a:off x="-7903" y="-46950"/>
            <a:ext cx="12191998" cy="812878"/>
            <a:chOff x="-1" y="-2"/>
            <a:chExt cx="12191998" cy="812878"/>
          </a:xfrm>
        </p:grpSpPr>
        <p:sp>
          <p:nvSpPr>
            <p:cNvPr id="11" name="Прямокутник: округлені верхні кути 10">
              <a:extLst>
                <a:ext uri="{FF2B5EF4-FFF2-40B4-BE49-F238E27FC236}">
                  <a16:creationId xmlns:a16="http://schemas.microsoft.com/office/drawing/2014/main" id="{665B8B03-0203-4FAC-A943-D45CCB6A2D5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EFA2229F-B8A5-4793-8BC7-E13895B9A9BB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6" name="Picture 2" descr="Результат пошуку зображень за запитом &quot;сузіря на стародавній карт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7" y="2015474"/>
            <a:ext cx="2894258" cy="393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езультат пошуку зображень за запитом &quot;сузіря персе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4691"/>
            <a:ext cx="4263983" cy="29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ов’язане зобра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10" y="2592602"/>
            <a:ext cx="4248190" cy="29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607701" y="5586858"/>
            <a:ext cx="3196136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Персея</a:t>
            </a:r>
          </a:p>
        </p:txBody>
      </p:sp>
      <p:sp>
        <p:nvSpPr>
          <p:cNvPr id="21" name="Місце для вмісту 3"/>
          <p:cNvSpPr txBox="1">
            <a:spLocks/>
          </p:cNvSpPr>
          <p:nvPr/>
        </p:nvSpPr>
        <p:spPr>
          <a:xfrm>
            <a:off x="4526252" y="5659689"/>
            <a:ext cx="3196136" cy="1024633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Андромеди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8559518" y="5659689"/>
            <a:ext cx="3066757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Пегаса</a:t>
            </a:r>
          </a:p>
        </p:txBody>
      </p:sp>
    </p:spTree>
    <p:extLst>
      <p:ext uri="{BB962C8B-B14F-4D97-AF65-F5344CB8AC3E}">
        <p14:creationId xmlns:p14="http://schemas.microsoft.com/office/powerpoint/2010/main" val="29145098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F281F1-12E0-4C2D-AB87-16D87016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950"/>
            <a:ext cx="12192000" cy="690495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807957" y="1008596"/>
            <a:ext cx="10576082" cy="79417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</a:t>
            </a:r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нагадують</a:t>
            </a:r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фігури</a:t>
            </a:r>
            <a:endParaRPr lang="uk-UA" sz="4000" b="1" dirty="0">
              <a:solidFill>
                <a:srgbClr val="92D05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4000" b="1" dirty="0">
              <a:solidFill>
                <a:srgbClr val="92D05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50CB4E55-9165-4BF7-BAA5-A5F8C8D5413C}"/>
              </a:ext>
            </a:extLst>
          </p:cNvPr>
          <p:cNvGrpSpPr/>
          <p:nvPr/>
        </p:nvGrpSpPr>
        <p:grpSpPr>
          <a:xfrm>
            <a:off x="-15569" y="-46950"/>
            <a:ext cx="12191998" cy="812878"/>
            <a:chOff x="-1" y="-2"/>
            <a:chExt cx="12191998" cy="812878"/>
          </a:xfrm>
        </p:grpSpPr>
        <p:sp>
          <p:nvSpPr>
            <p:cNvPr id="11" name="Прямокутник: округлені верхні кути 10">
              <a:extLst>
                <a:ext uri="{FF2B5EF4-FFF2-40B4-BE49-F238E27FC236}">
                  <a16:creationId xmlns:a16="http://schemas.microsoft.com/office/drawing/2014/main" id="{665B8B03-0203-4FAC-A943-D45CCB6A2D5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EFA2229F-B8A5-4793-8BC7-E13895B9A9BB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607701" y="5586858"/>
            <a:ext cx="3196136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</a:t>
            </a: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Терези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8592025" y="5678957"/>
            <a:ext cx="3263514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</a:t>
            </a: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Мікроскоп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https://upload.wikimedia.org/wikipedia/commons/thumb/e/ea/Sidney_Hall_-_Urania%27s_Mirror_-_Delphinus%2C_Sagitta%2C_Aquila%2C_and_Antinous.jpg/250px-Sidney_Hall_-_Urania%27s_Mirror_-_Delphinus%2C_Sagitta%2C_Aquila%2C_and_Antin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96" y="2112861"/>
            <a:ext cx="2757268" cy="39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upload.wikimedia.org/wikipedia/commons/thumb/0/00/Sidney_Hall_-_Urania%27s_Mirror_-_Libra.jpg/265px-Sidney_Hall_-_Urania%27s_Mirror_-_Lib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" y="2543590"/>
            <a:ext cx="4217803" cy="29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upload.wikimedia.org/wikipedia/commons/thumb/7/75/Sagittariusurania.jpg/300px-Sagittariusuran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35" y="2543590"/>
            <a:ext cx="4226563" cy="29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Місце для вмісту 3"/>
          <p:cNvSpPr txBox="1">
            <a:spLocks/>
          </p:cNvSpPr>
          <p:nvPr/>
        </p:nvSpPr>
        <p:spPr>
          <a:xfrm>
            <a:off x="4497930" y="5885334"/>
            <a:ext cx="3196136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Стріли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56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F281F1-12E0-4C2D-AB87-16D87016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950"/>
            <a:ext cx="12192000" cy="690495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807957" y="1008596"/>
            <a:ext cx="10576082" cy="79417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</a:t>
            </a:r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дістали назви тварин</a:t>
            </a:r>
            <a:endParaRPr lang="uk-UA" sz="4000" b="1" dirty="0">
              <a:solidFill>
                <a:srgbClr val="92D05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4000" b="1" dirty="0">
              <a:solidFill>
                <a:srgbClr val="92D05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50CB4E55-9165-4BF7-BAA5-A5F8C8D5413C}"/>
              </a:ext>
            </a:extLst>
          </p:cNvPr>
          <p:cNvGrpSpPr/>
          <p:nvPr/>
        </p:nvGrpSpPr>
        <p:grpSpPr>
          <a:xfrm>
            <a:off x="-12427" y="-46950"/>
            <a:ext cx="12191998" cy="812878"/>
            <a:chOff x="-1" y="-2"/>
            <a:chExt cx="12191998" cy="812878"/>
          </a:xfrm>
        </p:grpSpPr>
        <p:sp>
          <p:nvSpPr>
            <p:cNvPr id="11" name="Прямокутник: округлені верхні кути 10">
              <a:extLst>
                <a:ext uri="{FF2B5EF4-FFF2-40B4-BE49-F238E27FC236}">
                  <a16:creationId xmlns:a16="http://schemas.microsoft.com/office/drawing/2014/main" id="{665B8B03-0203-4FAC-A943-D45CCB6A2D5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EFA2229F-B8A5-4793-8BC7-E13895B9A9BB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607701" y="5586858"/>
            <a:ext cx="3196136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</a:t>
            </a: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Гончі Пси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8388159" y="5586858"/>
            <a:ext cx="3263514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</a:t>
            </a: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Лебедя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Місце для вмісту 3"/>
          <p:cNvSpPr txBox="1">
            <a:spLocks/>
          </p:cNvSpPr>
          <p:nvPr/>
        </p:nvSpPr>
        <p:spPr>
          <a:xfrm>
            <a:off x="4497930" y="5885334"/>
            <a:ext cx="3196136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Дракон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4" descr="https://upload.wikimedia.org/wikipedia/commons/thumb/2/2e/Sidney_Hall_-_Urania%27s_Mirror_-_Bootes%2C_Canes_Venatici%2C_Coma_Berenices%2C_and_Quadrans_Muralis.jpg/250px-Sidney_Hall_-_Urania%27s_Mirror_-_Bootes%2C_Canes_Venatici%2C_Coma_Berenices%2C_and_Quadrans_Mura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" y="2543590"/>
            <a:ext cx="4182535" cy="29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upload.wikimedia.org/wikipedia/commons/thumb/3/3f/Sidney_Hall_-_Urania%27s_Mirror_-_Draco_and_Ursa_Minor.jpg/200px-Sidney_Hall_-_Urania%27s_Mirror_-_Draco_and_Ursa_Min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59" y="2115978"/>
            <a:ext cx="2641626" cy="37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upload.wikimedia.org/wikipedia/commons/thumb/7/76/Sidney_Hall_-_Urania%27s_Mirror_-_Lacerta%2C_Cygnus%2C_Lyra%2C_Vulpecula_and_Anser.jpg/300px-Sidney_Hall_-_Urania%27s_Mirror_-_Lacerta%2C_Cygnus%2C_Lyra%2C_Vulpecula_and_Ans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43" y="2543590"/>
            <a:ext cx="4186500" cy="29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89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2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80D326-E19B-4C5A-B124-EB872CF24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3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209193" y="1054026"/>
            <a:ext cx="9859860" cy="757826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Найяскравіші зорі мають власні назви</a:t>
            </a:r>
            <a:endParaRPr lang="uk-UA" sz="4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2550689" y="2031109"/>
            <a:ext cx="7090611" cy="118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Денеб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(сузір’я Лебедя)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«Яскрава на хвості»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C3BB7301-D5A0-4C33-B1F0-40C341661626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2" name="Прямокутник: округлені верхні кути 11">
              <a:extLst>
                <a:ext uri="{FF2B5EF4-FFF2-40B4-BE49-F238E27FC236}">
                  <a16:creationId xmlns:a16="http://schemas.microsoft.com/office/drawing/2014/main" id="{4C6E516D-7A7B-4C0E-8F40-342EC99896E5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0E6E44CE-C04A-40F5-B0D5-A2C026D2A9C9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2550689" y="3393563"/>
            <a:ext cx="7090611" cy="1825696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Капелла (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Візничого)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«Кізка яку він несе на плечі»</a:t>
            </a:r>
          </a:p>
        </p:txBody>
      </p:sp>
      <p:sp>
        <p:nvSpPr>
          <p:cNvPr id="16" name="Місце для вмісту 3"/>
          <p:cNvSpPr txBox="1">
            <a:spLocks/>
          </p:cNvSpPr>
          <p:nvPr/>
        </p:nvSpPr>
        <p:spPr>
          <a:xfrm>
            <a:off x="2486527" y="5393713"/>
            <a:ext cx="7154774" cy="118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Проксима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(сузір’я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Кентавра)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«Найближча»</a:t>
            </a:r>
          </a:p>
        </p:txBody>
      </p:sp>
    </p:spTree>
    <p:extLst>
      <p:ext uri="{BB962C8B-B14F-4D97-AF65-F5344CB8AC3E}">
        <p14:creationId xmlns:p14="http://schemas.microsoft.com/office/powerpoint/2010/main" val="7901372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C08D97-B030-40C9-9343-4371905F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Ð ÐµÐ·ÑÐ»ÑÑÐ°Ñ Ð¿Ð¾ÑÑÐºÑ Ð·Ð¾Ð±ÑÐ°Ð¶ÐµÐ½Ñ Ð·Ð° Ð·Ð°Ð¿Ð¸ÑÐ¾Ð¼ &quot;constella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/>
          <a:stretch/>
        </p:blipFill>
        <p:spPr bwMode="auto">
          <a:xfrm>
            <a:off x="19384" y="25551"/>
            <a:ext cx="6023942" cy="68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038FC20C-F17C-4D5C-AD70-F106A96FB892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7" name="Прямокутник: округлені верхні кути 16">
              <a:extLst>
                <a:ext uri="{FF2B5EF4-FFF2-40B4-BE49-F238E27FC236}">
                  <a16:creationId xmlns:a16="http://schemas.microsoft.com/office/drawing/2014/main" id="{24F1B155-4820-47E3-A004-A5EC493EC099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54A98C11-003B-4A73-AFE9-7527BD30922B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475766" y="5979605"/>
            <a:ext cx="5039119" cy="720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Сиріус у сузір'ї Великого Пса</a:t>
            </a:r>
          </a:p>
        </p:txBody>
      </p:sp>
      <p:sp>
        <p:nvSpPr>
          <p:cNvPr id="16" name="Місце для вмісту 3"/>
          <p:cNvSpPr txBox="1">
            <a:spLocks/>
          </p:cNvSpPr>
          <p:nvPr/>
        </p:nvSpPr>
        <p:spPr>
          <a:xfrm>
            <a:off x="6095999" y="1974940"/>
            <a:ext cx="5929365" cy="118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Найяскрав</a:t>
            </a:r>
            <a:r>
              <a:rPr lang="uk-UA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іша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зоря нічного неба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6126643" y="4387894"/>
            <a:ext cx="5929365" cy="1245152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грецької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«Собака Оріона»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4616" y="3041374"/>
            <a:ext cx="101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Сир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ус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83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CD6951-16CF-4C06-9881-40D4981D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" y="794992"/>
            <a:ext cx="7313372" cy="60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7AB87E80-6ECD-4CA6-81EE-8F71AF09010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8" name="Прямокутник: округлені верхні кути 7">
              <a:extLst>
                <a:ext uri="{FF2B5EF4-FFF2-40B4-BE49-F238E27FC236}">
                  <a16:creationId xmlns:a16="http://schemas.microsoft.com/office/drawing/2014/main" id="{F18B2179-E9B9-4026-AB73-98827DF3B31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46A11D84-E0B2-4FA7-9773-1C248731AB0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7070248" y="2355272"/>
            <a:ext cx="4955116" cy="325827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кожному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позначено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літерами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грецького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алфавіту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порядку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зменшення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яскравості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.(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Verdana" panose="020B0604030504040204" pitchFamily="34" charset="0"/>
              </a:rPr>
              <a:t>𝛼,𝛽,𝛾…)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96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664"/>
            <a:ext cx="6785047" cy="63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7AB87E80-6ECD-4CA6-81EE-8F71AF09010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8" name="Прямокутник: округлені верхні кути 7">
              <a:extLst>
                <a:ext uri="{FF2B5EF4-FFF2-40B4-BE49-F238E27FC236}">
                  <a16:creationId xmlns:a16="http://schemas.microsoft.com/office/drawing/2014/main" id="{F18B2179-E9B9-4026-AB73-98827DF3B31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46A11D84-E0B2-4FA7-9773-1C248731AB0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6262635" y="1121339"/>
            <a:ext cx="5762729" cy="237223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Змінні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позначають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однією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двома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латинськими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літерами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R, S, ZZ</a:t>
            </a:r>
            <a:r>
              <a:rPr lang="en-US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..)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6262635" y="4180997"/>
            <a:ext cx="5762732" cy="2372237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в сузір’ї змінних зір більше ніж 334,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вони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позначаються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індексом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і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цифрою (</a:t>
            </a:r>
            <a:r>
              <a:rPr lang="en-US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335)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406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CD5046-0E90-449E-BEDF-2D51FF01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Місце для вмісту 3"/>
          <p:cNvSpPr txBox="1">
            <a:spLocks noGrp="1"/>
          </p:cNvSpPr>
          <p:nvPr>
            <p:ph idx="1"/>
          </p:nvPr>
        </p:nvSpPr>
        <p:spPr>
          <a:xfrm>
            <a:off x="838200" y="1256092"/>
            <a:ext cx="10515600" cy="1188000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таке сузір’я і які сузір’я ви знаєте? 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66635" y="2668836"/>
            <a:ext cx="11858730" cy="118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 Стрільця, Тельця,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Овена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Андромеди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838200" y="4019293"/>
            <a:ext cx="10515600" cy="118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зорієнтуватися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місцевості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денний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час, у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нічний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час?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6" y="5369750"/>
            <a:ext cx="11858729" cy="118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Вдень за допомогою Сонця,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вночі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допомогою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9AC79668-3DA4-4D5E-AD51-BA614A01CEDB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5" name="Прямокутник: округлені верхні кути 14">
              <a:extLst>
                <a:ext uri="{FF2B5EF4-FFF2-40B4-BE49-F238E27FC236}">
                  <a16:creationId xmlns:a16="http://schemas.microsoft.com/office/drawing/2014/main" id="{46FBC7F6-B1B2-40B9-8E05-E49E72B732BC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2F801882-5720-46D0-926F-27F3CD87F1E6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Інтелектуальна розминка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5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CD6951-16CF-4C06-9881-40D4981DD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168" y="170268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7" y="1409980"/>
            <a:ext cx="5355707" cy="45775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14422" y="4230224"/>
            <a:ext cx="527709" cy="461665"/>
          </a:xfrm>
          <a:prstGeom prst="rect">
            <a:avLst/>
          </a:prstGeom>
          <a:solidFill>
            <a:srgbClr val="32285A"/>
          </a:solidFill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2400" dirty="0">
                <a:solidFill>
                  <a:srgbClr val="FFFF00"/>
                </a:solidFill>
                <a:latin typeface="Gerbera"/>
              </a:rPr>
              <a:t>3</a:t>
            </a:r>
            <a:r>
              <a:rPr lang="en-US" sz="2400" i="1" baseline="30000" dirty="0">
                <a:solidFill>
                  <a:srgbClr val="FFFF00"/>
                </a:solidFill>
                <a:latin typeface="Gerbera"/>
              </a:rPr>
              <a:t>m</a:t>
            </a:r>
            <a:endParaRPr lang="ru-RU" sz="2400" i="1" dirty="0">
              <a:solidFill>
                <a:srgbClr val="FFFF00"/>
              </a:solidFill>
              <a:latin typeface="Gerbe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5025" y="1073981"/>
            <a:ext cx="527709" cy="461665"/>
          </a:xfrm>
          <a:prstGeom prst="rect">
            <a:avLst/>
          </a:prstGeom>
          <a:solidFill>
            <a:srgbClr val="32285A"/>
          </a:solidFill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2400" dirty="0">
                <a:solidFill>
                  <a:srgbClr val="FFFF00"/>
                </a:solidFill>
                <a:latin typeface="Gerbera"/>
              </a:rPr>
              <a:t>6</a:t>
            </a:r>
            <a:r>
              <a:rPr lang="en-US" sz="2400" i="1" baseline="30000" dirty="0">
                <a:solidFill>
                  <a:srgbClr val="FFFF00"/>
                </a:solidFill>
                <a:latin typeface="Gerbera"/>
              </a:rPr>
              <a:t>m</a:t>
            </a:r>
            <a:endParaRPr lang="ru-RU" sz="2400" i="1" dirty="0">
              <a:solidFill>
                <a:srgbClr val="FFFF00"/>
              </a:solidFill>
              <a:latin typeface="Gerber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1300" y="6396335"/>
            <a:ext cx="527709" cy="461665"/>
          </a:xfrm>
          <a:prstGeom prst="rect">
            <a:avLst/>
          </a:prstGeom>
          <a:solidFill>
            <a:srgbClr val="32285A"/>
          </a:solidFill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2400" dirty="0">
                <a:solidFill>
                  <a:srgbClr val="FFFF00"/>
                </a:solidFill>
                <a:latin typeface="Gerbera"/>
              </a:rPr>
              <a:t>1</a:t>
            </a:r>
            <a:r>
              <a:rPr lang="en-US" sz="2400" i="1" baseline="30000" dirty="0">
                <a:solidFill>
                  <a:srgbClr val="FFFF00"/>
                </a:solidFill>
                <a:latin typeface="Gerbera"/>
              </a:rPr>
              <a:t>m</a:t>
            </a:r>
            <a:endParaRPr lang="ru-RU" sz="2400" i="1" dirty="0">
              <a:solidFill>
                <a:srgbClr val="FFFF00"/>
              </a:solidFill>
              <a:latin typeface="Gerber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2770" y="2780775"/>
            <a:ext cx="527709" cy="461665"/>
          </a:xfrm>
          <a:prstGeom prst="rect">
            <a:avLst/>
          </a:prstGeom>
          <a:solidFill>
            <a:srgbClr val="32285A"/>
          </a:solidFill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2400" dirty="0">
                <a:solidFill>
                  <a:srgbClr val="FFFF00"/>
                </a:solidFill>
                <a:latin typeface="Gerbera"/>
              </a:rPr>
              <a:t>2</a:t>
            </a:r>
            <a:r>
              <a:rPr lang="en-US" sz="2400" i="1" baseline="30000" dirty="0">
                <a:solidFill>
                  <a:srgbClr val="FFFF00"/>
                </a:solidFill>
                <a:latin typeface="Gerbera"/>
              </a:rPr>
              <a:t>m</a:t>
            </a:r>
            <a:endParaRPr lang="ru-RU" sz="2400" i="1" dirty="0">
              <a:solidFill>
                <a:srgbClr val="FFFF00"/>
              </a:solidFill>
              <a:latin typeface="Gerber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34322" y="1472132"/>
            <a:ext cx="527709" cy="461665"/>
          </a:xfrm>
          <a:prstGeom prst="rect">
            <a:avLst/>
          </a:prstGeom>
          <a:solidFill>
            <a:srgbClr val="32285A"/>
          </a:solidFill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2400" dirty="0">
                <a:solidFill>
                  <a:srgbClr val="FFFF00"/>
                </a:solidFill>
                <a:latin typeface="Gerbera"/>
              </a:rPr>
              <a:t>4</a:t>
            </a:r>
            <a:r>
              <a:rPr lang="en-US" sz="2400" i="1" baseline="30000" dirty="0">
                <a:solidFill>
                  <a:srgbClr val="FFFF00"/>
                </a:solidFill>
                <a:latin typeface="Gerbera"/>
              </a:rPr>
              <a:t>m</a:t>
            </a:r>
            <a:endParaRPr lang="ru-RU" sz="2400" i="1" dirty="0">
              <a:solidFill>
                <a:srgbClr val="FFFF00"/>
              </a:solidFill>
              <a:latin typeface="Gerber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857" y="2759455"/>
            <a:ext cx="527709" cy="461665"/>
          </a:xfrm>
          <a:prstGeom prst="rect">
            <a:avLst/>
          </a:prstGeom>
          <a:solidFill>
            <a:srgbClr val="32285A"/>
          </a:solidFill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2400" dirty="0">
                <a:solidFill>
                  <a:srgbClr val="FFFF00"/>
                </a:solidFill>
                <a:latin typeface="Gerbera"/>
              </a:rPr>
              <a:t>5</a:t>
            </a:r>
            <a:r>
              <a:rPr lang="en-US" sz="2400" i="1" baseline="30000" dirty="0">
                <a:solidFill>
                  <a:srgbClr val="FFFF00"/>
                </a:solidFill>
                <a:latin typeface="Gerbera"/>
              </a:rPr>
              <a:t>m</a:t>
            </a:r>
            <a:endParaRPr lang="ru-RU" sz="2400" i="1" dirty="0">
              <a:solidFill>
                <a:srgbClr val="FFFF00"/>
              </a:solidFill>
              <a:latin typeface="Gerbera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230564" y="5847167"/>
            <a:ext cx="1098135" cy="716256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293130" y="5483100"/>
            <a:ext cx="35568" cy="1080323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41142" y="3273216"/>
            <a:ext cx="826021" cy="808651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918618" y="3599268"/>
            <a:ext cx="398045" cy="877177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918618" y="3891367"/>
            <a:ext cx="1210845" cy="585077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18618" y="4476445"/>
            <a:ext cx="1439445" cy="215023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831932" y="1681568"/>
            <a:ext cx="1018132" cy="36785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31931" y="1718353"/>
            <a:ext cx="319632" cy="852215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352504" y="2278468"/>
            <a:ext cx="526260" cy="484476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081464" y="1581927"/>
            <a:ext cx="183444" cy="404440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64907" y="1581927"/>
            <a:ext cx="692856" cy="1903040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268664" y="1581927"/>
            <a:ext cx="996244" cy="302840"/>
          </a:xfrm>
          <a:prstGeom prst="line">
            <a:avLst/>
          </a:prstGeom>
          <a:ln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AB87E80-6ECD-4CA6-81EE-8F71AF09010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30" name="Прямокутник: округлені верхні кути 7">
              <a:extLst>
                <a:ext uri="{FF2B5EF4-FFF2-40B4-BE49-F238E27FC236}">
                  <a16:creationId xmlns:a16="http://schemas.microsoft.com/office/drawing/2014/main" id="{F18B2179-E9B9-4026-AB73-98827DF3B31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кутник 35">
              <a:extLst>
                <a:ext uri="{FF2B5EF4-FFF2-40B4-BE49-F238E27FC236}">
                  <a16:creationId xmlns:a16="http://schemas.microsoft.com/office/drawing/2014/main" id="{46A11D84-E0B2-4FA7-9773-1C248731AB0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8" name="Місце для вмісту 3"/>
          <p:cNvSpPr txBox="1">
            <a:spLocks/>
          </p:cNvSpPr>
          <p:nvPr/>
        </p:nvSpPr>
        <p:spPr>
          <a:xfrm>
            <a:off x="6032940" y="3210017"/>
            <a:ext cx="5929365" cy="1022746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Найслабкіші – зорі 6-ї величини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Місце для вмісту 3"/>
          <p:cNvSpPr txBox="1">
            <a:spLocks/>
          </p:cNvSpPr>
          <p:nvPr/>
        </p:nvSpPr>
        <p:spPr>
          <a:xfrm>
            <a:off x="6032940" y="4413285"/>
            <a:ext cx="5929365" cy="2139630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Різниця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одну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зоряну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відповідає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відмінності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блиску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2,512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рази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Місце для вмісту 3"/>
          <p:cNvSpPr txBox="1">
            <a:spLocks/>
          </p:cNvSpPr>
          <p:nvPr/>
        </p:nvSpPr>
        <p:spPr>
          <a:xfrm>
            <a:off x="6032939" y="2089274"/>
            <a:ext cx="5929365" cy="940221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Найяскравіші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endParaRPr lang="ru-RU" sz="3600" dirty="0" smtClean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1-ї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величини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Місце для вмісту 3"/>
          <p:cNvSpPr txBox="1">
            <a:spLocks/>
          </p:cNvSpPr>
          <p:nvPr/>
        </p:nvSpPr>
        <p:spPr>
          <a:xfrm>
            <a:off x="6032939" y="1196258"/>
            <a:ext cx="5938123" cy="730426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зоряних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31" grpId="0" animBg="1"/>
      <p:bldP spid="32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constella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5327" r="4172" b="4966"/>
          <a:stretch/>
        </p:blipFill>
        <p:spPr bwMode="auto">
          <a:xfrm>
            <a:off x="0" y="25551"/>
            <a:ext cx="12192000" cy="6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AB87E80-6ECD-4CA6-81EE-8F71AF09010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30" name="Прямокутник: округлені верхні кути 7">
              <a:extLst>
                <a:ext uri="{FF2B5EF4-FFF2-40B4-BE49-F238E27FC236}">
                  <a16:creationId xmlns:a16="http://schemas.microsoft.com/office/drawing/2014/main" id="{F18B2179-E9B9-4026-AB73-98827DF3B31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кутник 35">
              <a:extLst>
                <a:ext uri="{FF2B5EF4-FFF2-40B4-BE49-F238E27FC236}">
                  <a16:creationId xmlns:a16="http://schemas.microsoft.com/office/drawing/2014/main" id="{46A11D84-E0B2-4FA7-9773-1C248731AB0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Місце для вмісту 3"/>
              <p:cNvSpPr txBox="1">
                <a:spLocks/>
              </p:cNvSpPr>
              <p:nvPr/>
            </p:nvSpPr>
            <p:spPr>
              <a:xfrm>
                <a:off x="6046099" y="4208724"/>
                <a:ext cx="5929365" cy="2317243"/>
              </a:xfrm>
              <a:prstGeom prst="roundRect">
                <a:avLst/>
              </a:prstGeom>
              <a:solidFill>
                <a:srgbClr val="689F38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k-UA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uk-UA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</m:t>
                        </m:r>
                      </m:sup>
                    </m:sSup>
                    <m:r>
                      <a:rPr 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−</m:t>
                    </m:r>
                  </m:oMath>
                </a14:m>
                <a:r>
                  <a:rPr lang="uk-UA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зорі І зоряної величини,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k-UA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uk-UA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uk-UA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 зорі ІІ зоряної величини</a:t>
                </a:r>
              </a:p>
            </p:txBody>
          </p:sp>
        </mc:Choice>
        <mc:Fallback>
          <p:sp>
            <p:nvSpPr>
              <p:cNvPr id="38" name="Місце для вмісту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099" y="4208724"/>
                <a:ext cx="5929365" cy="2317243"/>
              </a:xfrm>
              <a:prstGeom prst="roundRect">
                <a:avLst/>
              </a:prstGeom>
              <a:blipFill>
                <a:blip r:embed="rId4"/>
                <a:stretch>
                  <a:fillRect t="-3150" b="-9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Місце для вмісту 3"/>
          <p:cNvSpPr txBox="1">
            <a:spLocks/>
          </p:cNvSpPr>
          <p:nvPr/>
        </p:nvSpPr>
        <p:spPr>
          <a:xfrm>
            <a:off x="6046099" y="1125418"/>
            <a:ext cx="5929365" cy="2751273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ВИДИМА ЗОРЯНА ВЕЛИЧИНА m, </a:t>
            </a:r>
            <a:endParaRPr lang="en-US" sz="3600" dirty="0" smtClean="0">
              <a:solidFill>
                <a:srgbClr val="FFFF00"/>
              </a:solidFill>
              <a:latin typeface="Trebuchet MS" panose="020B0603020202020204" pitchFamily="34" charset="0"/>
              <a:ea typeface="Cambria Math" panose="02040503050406030204" pitchFamily="18" charset="0"/>
            </a:endParaRPr>
          </a:p>
          <a:p>
            <a:pPr marL="0" indent="0" algn="ctr" defTabSz="914377"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визначає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кількість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світла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потрапляє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нашого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ока 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5" name="Місце для вмісту 3"/>
          <p:cNvSpPr txBox="1">
            <a:spLocks/>
          </p:cNvSpPr>
          <p:nvPr/>
        </p:nvSpPr>
        <p:spPr>
          <a:xfrm>
            <a:off x="503490" y="4976596"/>
            <a:ext cx="5039119" cy="1813225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Північний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полярний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ряд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 стандарт для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зоряних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</a:t>
            </a:r>
          </a:p>
        </p:txBody>
      </p:sp>
    </p:spTree>
    <p:extLst>
      <p:ext uri="{BB962C8B-B14F-4D97-AF65-F5344CB8AC3E}">
        <p14:creationId xmlns:p14="http://schemas.microsoft.com/office/powerpoint/2010/main" val="7170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4CD6951-16CF-4C06-9881-40D4981DD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AB87E80-6ECD-4CA6-81EE-8F71AF09010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30" name="Прямокутник: округлені верхні кути 7">
              <a:extLst>
                <a:ext uri="{FF2B5EF4-FFF2-40B4-BE49-F238E27FC236}">
                  <a16:creationId xmlns:a16="http://schemas.microsoft.com/office/drawing/2014/main" id="{F18B2179-E9B9-4026-AB73-98827DF3B31D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кутник 35">
              <a:extLst>
                <a:ext uri="{FF2B5EF4-FFF2-40B4-BE49-F238E27FC236}">
                  <a16:creationId xmlns:a16="http://schemas.microsoft.com/office/drawing/2014/main" id="{46A11D84-E0B2-4FA7-9773-1C248731AB0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світила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Сузір’я</a:t>
              </a:r>
              <a:endParaRPr lang="ru-RU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8" name="Місце для вмісту 3"/>
          <p:cNvSpPr txBox="1">
            <a:spLocks/>
          </p:cNvSpPr>
          <p:nvPr/>
        </p:nvSpPr>
        <p:spPr>
          <a:xfrm>
            <a:off x="6095999" y="3669184"/>
            <a:ext cx="5929365" cy="2317243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однакових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більший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блиск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зоря яка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знаходиться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ближче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Місце для вмісту 3"/>
          <p:cNvSpPr txBox="1">
            <a:spLocks/>
          </p:cNvSpPr>
          <p:nvPr/>
        </p:nvSpPr>
        <p:spPr>
          <a:xfrm>
            <a:off x="6046097" y="1712637"/>
            <a:ext cx="5929365" cy="1504365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Чим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яскравіша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зоря,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тим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його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видима величина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менша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.</a:t>
            </a: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62039"/>
              </p:ext>
            </p:extLst>
          </p:nvPr>
        </p:nvGraphicFramePr>
        <p:xfrm>
          <a:off x="988256" y="1164403"/>
          <a:ext cx="3764788" cy="534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495">
                  <a:extLst>
                    <a:ext uri="{9D8B030D-6E8A-4147-A177-3AD203B41FA5}">
                      <a16:colId xmlns:a16="http://schemas.microsoft.com/office/drawing/2014/main" val="4110675699"/>
                    </a:ext>
                  </a:extLst>
                </a:gridCol>
                <a:gridCol w="1585293">
                  <a:extLst>
                    <a:ext uri="{9D8B030D-6E8A-4147-A177-3AD203B41FA5}">
                      <a16:colId xmlns:a16="http://schemas.microsoft.com/office/drawing/2014/main" val="1425992617"/>
                    </a:ext>
                  </a:extLst>
                </a:gridCol>
              </a:tblGrid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Зоря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605995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</a:t>
                      </a:r>
                      <a:r>
                        <a:rPr lang="uk-UA" sz="240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онце</a:t>
                      </a:r>
                      <a:r>
                        <a:rPr lang="uk-UA" sz="2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-26,7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10978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Сіріус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-1,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47</a:t>
                      </a:r>
                      <a:endParaRPr lang="uk-UA" sz="240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81399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Арктур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-0,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04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05553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Вега 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+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,03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76632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Капелла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+0,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08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43414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Рігель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+0,1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51722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Проціон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+0,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38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84003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Бетельгейзе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+0,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50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11911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Альтаїр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+0,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75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06427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Денеб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+1,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25</a:t>
                      </a:r>
                      <a:endParaRPr lang="uk-UA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55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8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5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35" y="1657988"/>
            <a:ext cx="11858729" cy="1188000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Небесна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сфера –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4" y="3128813"/>
            <a:ext cx="11858729" cy="118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знаходиться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Північний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полюс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34" y="4599638"/>
            <a:ext cx="11858729" cy="118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точки і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лінії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небесної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вам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відомі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Роблю висновок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1934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33" y="1112339"/>
            <a:ext cx="11858729" cy="1188000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величини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використовують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вимірювання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відстаней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космосі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3" y="2597617"/>
            <a:ext cx="11858729" cy="1745673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таке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налічується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небесній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сфері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Назвіть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декілька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відомих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сузір’їв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походження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32" y="4640568"/>
            <a:ext cx="11858729" cy="1773057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	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розуміють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зоряною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величиною? За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яким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принципом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складена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шкала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зоряних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Гіппарха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8D2E603-A318-40E2-93AB-6B06B037F1D2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6D470C47-35CD-4860-8703-D23B8EC9AA69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BC35AFB-CB7A-4906-8C59-C2EE86A71E48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Роблю висновок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372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147B52-95AA-4C94-9962-86B213D6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32" y="1444448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зрозумів …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2" y="2480285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найцікавішим було … 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31" y="3516122"/>
            <a:ext cx="11858729" cy="82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найважче</a:t>
            </a: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66630" y="4551959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У мене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виникло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запитання …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166630" y="5587796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наступний урок я хотів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</a:t>
            </a: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1C4F295-736A-4A7D-BEAD-785837D7C06B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3" name="Прямокутник: округлені верхні кути 12">
              <a:extLst>
                <a:ext uri="{FF2B5EF4-FFF2-40B4-BE49-F238E27FC236}">
                  <a16:creationId xmlns:a16="http://schemas.microsoft.com/office/drawing/2014/main" id="{8703B81C-8466-438A-AC93-192EC41CB9E0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00E24C00-CEA8-4F60-81F6-25FC7FB23BA5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Рефлексія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75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8EC69-7823-4FB4-9A09-632F25701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759591" y="1497071"/>
            <a:ext cx="10672815" cy="229631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Прочитати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тема</a:t>
            </a:r>
            <a:r>
              <a:rPr lang="en-US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1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, пункт 1(С. 9-12)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Контрольні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запитання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 С.12-13, </a:t>
            </a:r>
            <a:r>
              <a:rPr lang="ru-RU" sz="440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Письмово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питання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 4</a:t>
            </a: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759590" y="4117524"/>
            <a:ext cx="10672815" cy="2546512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Підготувати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повідомлення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буклети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бюлетені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ru-RU" sz="4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презентації</a:t>
            </a:r>
            <a:r>
              <a:rPr lang="ru-RU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 на тему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«</a:t>
            </a:r>
            <a:r>
              <a:rPr lang="ru-RU" sz="440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Походження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назв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зір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. Система </a:t>
            </a:r>
            <a:r>
              <a:rPr lang="ru-RU" sz="440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позначень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зір</a:t>
            </a:r>
            <a:r>
              <a:rPr lang="ru-RU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»</a:t>
            </a:r>
            <a:endParaRPr lang="uk-UA" sz="44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83573E9-7D4A-4631-ACA3-D4EE25F367C6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8" name="Прямокутник: округлені верхні кути 7">
              <a:extLst>
                <a:ext uri="{FF2B5EF4-FFF2-40B4-BE49-F238E27FC236}">
                  <a16:creationId xmlns:a16="http://schemas.microsoft.com/office/drawing/2014/main" id="{EA0B70DC-3150-4676-9A23-F5D48DD8B04B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30E3901B-65A2-4AD6-ADA4-5149B1C4449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Домашнє завдання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63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CD5046-0E90-449E-BEDF-2D51FF01A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F32A223-80AD-4DAC-BB81-9CCB00813AC7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F42D2BC8-7731-46EC-A7EE-C29E29D7C148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3D4CB33E-5145-4A5B-B4CE-B988ADD29167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Прямоугольник 26"/>
          <p:cNvSpPr/>
          <p:nvPr/>
        </p:nvSpPr>
        <p:spPr>
          <a:xfrm>
            <a:off x="900516" y="2024930"/>
            <a:ext cx="1369147" cy="3395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7"/>
          <p:cNvCxnSpPr/>
          <p:nvPr/>
        </p:nvCxnSpPr>
        <p:spPr>
          <a:xfrm>
            <a:off x="970395" y="5432365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24"/>
          <p:cNvCxnSpPr/>
          <p:nvPr/>
        </p:nvCxnSpPr>
        <p:spPr>
          <a:xfrm rot="5400000">
            <a:off x="3163339" y="5311485"/>
            <a:ext cx="2117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7"/>
          <p:cNvCxnSpPr/>
          <p:nvPr/>
        </p:nvCxnSpPr>
        <p:spPr>
          <a:xfrm rot="5400000">
            <a:off x="4633999" y="5311485"/>
            <a:ext cx="2117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28"/>
          <p:cNvCxnSpPr/>
          <p:nvPr/>
        </p:nvCxnSpPr>
        <p:spPr>
          <a:xfrm rot="5400000">
            <a:off x="6087110" y="5311485"/>
            <a:ext cx="2117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29"/>
          <p:cNvCxnSpPr/>
          <p:nvPr/>
        </p:nvCxnSpPr>
        <p:spPr>
          <a:xfrm rot="5400000">
            <a:off x="7546456" y="5311485"/>
            <a:ext cx="2117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30"/>
          <p:cNvCxnSpPr/>
          <p:nvPr/>
        </p:nvCxnSpPr>
        <p:spPr>
          <a:xfrm rot="5400000">
            <a:off x="9013423" y="5311485"/>
            <a:ext cx="2117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84673" y="4845108"/>
            <a:ext cx="27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3982" y="4845108"/>
            <a:ext cx="43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50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31207" y="4845108"/>
            <a:ext cx="52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100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8096" y="4845108"/>
            <a:ext cx="52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150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4585"/>
          <p:cNvCxnSpPr/>
          <p:nvPr/>
        </p:nvCxnSpPr>
        <p:spPr>
          <a:xfrm flipH="1" flipV="1">
            <a:off x="1662546" y="2156691"/>
            <a:ext cx="7370620" cy="144087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50"/>
          <p:cNvCxnSpPr/>
          <p:nvPr/>
        </p:nvCxnSpPr>
        <p:spPr>
          <a:xfrm flipH="1" flipV="1">
            <a:off x="2142837" y="2359891"/>
            <a:ext cx="6918036" cy="124691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55"/>
          <p:cNvCxnSpPr/>
          <p:nvPr/>
        </p:nvCxnSpPr>
        <p:spPr>
          <a:xfrm flipH="1" flipV="1">
            <a:off x="1967346" y="3283528"/>
            <a:ext cx="6964218" cy="295563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57"/>
          <p:cNvCxnSpPr/>
          <p:nvPr/>
        </p:nvCxnSpPr>
        <p:spPr>
          <a:xfrm flipH="1" flipV="1">
            <a:off x="1487055" y="3375893"/>
            <a:ext cx="7536873" cy="221671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59"/>
          <p:cNvCxnSpPr/>
          <p:nvPr/>
        </p:nvCxnSpPr>
        <p:spPr>
          <a:xfrm flipH="1">
            <a:off x="1283856" y="3588327"/>
            <a:ext cx="7777017" cy="341749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61"/>
          <p:cNvCxnSpPr/>
          <p:nvPr/>
        </p:nvCxnSpPr>
        <p:spPr>
          <a:xfrm flipH="1">
            <a:off x="1034475" y="3616036"/>
            <a:ext cx="7915562" cy="82204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63"/>
          <p:cNvCxnSpPr/>
          <p:nvPr/>
        </p:nvCxnSpPr>
        <p:spPr>
          <a:xfrm flipH="1">
            <a:off x="1025238" y="3597564"/>
            <a:ext cx="8007926" cy="1662549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599045" y="2081067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075295" y="2303317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910195" y="3224067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440295" y="3319317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24395" y="3865417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70395" y="4367067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983095" y="5192567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06824" y="1981835"/>
            <a:ext cx="52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1600" dirty="0"/>
          </a:p>
        </p:txBody>
      </p:sp>
      <p:sp>
        <p:nvSpPr>
          <p:cNvPr id="41" name="Прямоугольник 24578"/>
          <p:cNvSpPr/>
          <p:nvPr/>
        </p:nvSpPr>
        <p:spPr>
          <a:xfrm>
            <a:off x="1836160" y="230625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β</a:t>
            </a:r>
            <a:endParaRPr lang="ru-RU" sz="1600" dirty="0"/>
          </a:p>
        </p:txBody>
      </p:sp>
      <p:sp>
        <p:nvSpPr>
          <p:cNvPr id="42" name="Прямоугольник 24579"/>
          <p:cNvSpPr/>
          <p:nvPr/>
        </p:nvSpPr>
        <p:spPr>
          <a:xfrm>
            <a:off x="1709254" y="3090582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dirty="0"/>
          </a:p>
        </p:txBody>
      </p:sp>
      <p:sp>
        <p:nvSpPr>
          <p:cNvPr id="43" name="Прямоугольник 24580"/>
          <p:cNvSpPr/>
          <p:nvPr/>
        </p:nvSpPr>
        <p:spPr>
          <a:xfrm>
            <a:off x="1198850" y="3210655"/>
            <a:ext cx="280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ru-RU" dirty="0"/>
          </a:p>
        </p:txBody>
      </p:sp>
      <p:sp>
        <p:nvSpPr>
          <p:cNvPr id="44" name="Прямоугольник 24582"/>
          <p:cNvSpPr/>
          <p:nvPr/>
        </p:nvSpPr>
        <p:spPr>
          <a:xfrm>
            <a:off x="991222" y="3727891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ru-RU" dirty="0"/>
          </a:p>
        </p:txBody>
      </p:sp>
      <p:sp>
        <p:nvSpPr>
          <p:cNvPr id="45" name="Прямоугольник 24583"/>
          <p:cNvSpPr/>
          <p:nvPr/>
        </p:nvSpPr>
        <p:spPr>
          <a:xfrm>
            <a:off x="899661" y="4466800"/>
            <a:ext cx="269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5529695" y="2855768"/>
            <a:ext cx="157018" cy="1570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497782" y="3090141"/>
            <a:ext cx="157018" cy="1570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186632" y="3394941"/>
            <a:ext cx="157018" cy="1570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173932" y="3814041"/>
            <a:ext cx="157018" cy="1570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904182" y="3610841"/>
            <a:ext cx="157018" cy="1570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189932" y="3471141"/>
            <a:ext cx="157018" cy="1570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01" y="3117294"/>
            <a:ext cx="1806576" cy="1016199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725882" y="4810991"/>
            <a:ext cx="157018" cy="1570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ісце для вмісту 3"/>
          <p:cNvSpPr txBox="1">
            <a:spLocks/>
          </p:cNvSpPr>
          <p:nvPr/>
        </p:nvSpPr>
        <p:spPr>
          <a:xfrm>
            <a:off x="524653" y="5701103"/>
            <a:ext cx="11142689" cy="900336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хема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проектування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зірок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сузір’ї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Великої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Ведмедиці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небесну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сферу</a:t>
            </a:r>
            <a:endParaRPr lang="uk-UA" sz="40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96863" y="5100937"/>
            <a:ext cx="18620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Світові</a:t>
            </a:r>
            <a:r>
              <a:rPr lang="ru-RU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роки</a:t>
            </a:r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30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CD5046-0E90-449E-BEDF-2D51FF01A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34" y="1352813"/>
            <a:ext cx="5799571" cy="4983645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НЕБЕСНА СФЕРА 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endParaRPr lang="en-US" sz="3600" dirty="0" smtClean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уявна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сфера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довільного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радіуса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знаходиться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спостерігача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на яку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спроектовані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світила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так, 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спостерігач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певної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точки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простору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F32A223-80AD-4DAC-BB81-9CCB00813AC7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F42D2BC8-7731-46EC-A7EE-C29E29D7C148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3D4CB33E-5145-4A5B-B4CE-B988ADD29167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2" name="828. Вращение небесной сфер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273" t="7594" r="26796" b="9727"/>
          <a:stretch/>
        </p:blipFill>
        <p:spPr>
          <a:xfrm>
            <a:off x="6304198" y="1179753"/>
            <a:ext cx="5378451" cy="5329767"/>
          </a:xfrm>
          <a:prstGeom prst="rect">
            <a:avLst/>
          </a:prstGeom>
        </p:spPr>
      </p:pic>
      <p:pic>
        <p:nvPicPr>
          <p:cNvPr id="13" name="Picture 2" descr="http://3.bp.blogspot.com/-AaHD2hWgcFU/UYDZaFHxzuI/AAAAAAAACxA/Szwz6lyQZ5A/s1600/esfera+celest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56" y="1161868"/>
            <a:ext cx="5378451" cy="53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915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16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F32A223-80AD-4DAC-BB81-9CCB00813AC7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F42D2BC8-7731-46EC-A7EE-C29E29D7C148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3D4CB33E-5145-4A5B-B4CE-B988ADD29167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9" name="Круговая 38"/>
          <p:cNvSpPr/>
          <p:nvPr/>
        </p:nvSpPr>
        <p:spPr>
          <a:xfrm>
            <a:off x="4011179" y="1525408"/>
            <a:ext cx="4032250" cy="4032250"/>
          </a:xfrm>
          <a:prstGeom prst="pie">
            <a:avLst>
              <a:gd name="adj1" fmla="val 17363027"/>
              <a:gd name="adj2" fmla="val 19323274"/>
            </a:avLst>
          </a:prstGeom>
          <a:solidFill>
            <a:srgbClr val="00B050">
              <a:alpha val="18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5"/>
          <p:cNvGrpSpPr/>
          <p:nvPr/>
        </p:nvGrpSpPr>
        <p:grpSpPr>
          <a:xfrm>
            <a:off x="4015941" y="2826903"/>
            <a:ext cx="4007644" cy="1408321"/>
            <a:chOff x="4200525" y="1821739"/>
            <a:chExt cx="4007644" cy="1866232"/>
          </a:xfrm>
        </p:grpSpPr>
        <p:sp>
          <p:nvSpPr>
            <p:cNvPr id="71" name="Хорда 70"/>
            <p:cNvSpPr/>
            <p:nvPr/>
          </p:nvSpPr>
          <p:spPr>
            <a:xfrm rot="16200000" flipV="1">
              <a:off x="5275632" y="752474"/>
              <a:ext cx="1858796" cy="3997325"/>
            </a:xfrm>
            <a:prstGeom prst="chord">
              <a:avLst>
                <a:gd name="adj1" fmla="val 16197369"/>
                <a:gd name="adj2" fmla="val 5396882"/>
              </a:avLst>
            </a:prstGeom>
            <a:noFill/>
            <a:ln w="12700">
              <a:solidFill>
                <a:srgbClr val="3228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Хорда 71"/>
            <p:cNvSpPr/>
            <p:nvPr/>
          </p:nvSpPr>
          <p:spPr>
            <a:xfrm rot="5400000">
              <a:off x="5276139" y="759910"/>
              <a:ext cx="1858796" cy="3997325"/>
            </a:xfrm>
            <a:prstGeom prst="chord">
              <a:avLst>
                <a:gd name="adj1" fmla="val 16186467"/>
                <a:gd name="adj2" fmla="val 5403696"/>
              </a:avLst>
            </a:prstGeom>
            <a:noFill/>
            <a:ln w="12700">
              <a:solidFill>
                <a:srgbClr val="322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единительная линия 8"/>
            <p:cNvCxnSpPr/>
            <p:nvPr/>
          </p:nvCxnSpPr>
          <p:spPr>
            <a:xfrm>
              <a:off x="4200525" y="2753519"/>
              <a:ext cx="4007644" cy="0"/>
            </a:xfrm>
            <a:prstGeom prst="line">
              <a:avLst/>
            </a:prstGeom>
            <a:ln w="19050">
              <a:solidFill>
                <a:srgbClr val="322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Овал 73"/>
          <p:cNvSpPr/>
          <p:nvPr/>
        </p:nvSpPr>
        <p:spPr>
          <a:xfrm>
            <a:off x="4004829" y="1510867"/>
            <a:ext cx="4032250" cy="40322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984991" y="3477702"/>
            <a:ext cx="104078" cy="104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753470" y="4420185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060743" y="5159095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2" descr="Webdesign, Дизайн, Человек, Снеговик, Рисование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3932" y="3449998"/>
            <a:ext cx="406731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5812804" y="3202692"/>
            <a:ext cx="38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sz="14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736152" y="1354842"/>
            <a:ext cx="44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М</a:t>
            </a:r>
            <a:r>
              <a:rPr lang="ru-RU" sz="1400" baseline="-25000" dirty="0" smtClean="0"/>
              <a:t>1</a:t>
            </a:r>
            <a:endParaRPr lang="ru-RU" sz="1400" baseline="-25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639007" y="2059114"/>
            <a:ext cx="44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М</a:t>
            </a:r>
            <a:r>
              <a:rPr lang="ru-RU" sz="1400" baseline="-25000" dirty="0" smtClean="0"/>
              <a:t>2</a:t>
            </a:r>
            <a:endParaRPr lang="ru-RU" sz="1400" baseline="-25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49975" y="4543119"/>
            <a:ext cx="44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М</a:t>
            </a:r>
            <a:r>
              <a:rPr lang="ru-RU" sz="1400" baseline="-25000" dirty="0" smtClean="0"/>
              <a:t>3</a:t>
            </a:r>
            <a:endParaRPr lang="ru-RU" sz="1400" baseline="-25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909912" y="5267596"/>
            <a:ext cx="44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М</a:t>
            </a:r>
            <a:r>
              <a:rPr lang="ru-RU" sz="1400" baseline="-25000" dirty="0" smtClean="0"/>
              <a:t>4</a:t>
            </a:r>
            <a:endParaRPr lang="ru-RU" sz="1400" baseline="-25000" dirty="0"/>
          </a:p>
        </p:txBody>
      </p:sp>
      <p:cxnSp>
        <p:nvCxnSpPr>
          <p:cNvPr id="105" name="Прямая соединительная линия 25"/>
          <p:cNvCxnSpPr>
            <a:endCxn id="109" idx="3"/>
          </p:cNvCxnSpPr>
          <p:nvPr/>
        </p:nvCxnSpPr>
        <p:spPr>
          <a:xfrm flipV="1">
            <a:off x="6040798" y="1688546"/>
            <a:ext cx="637545" cy="18447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29"/>
          <p:cNvCxnSpPr>
            <a:endCxn id="110" idx="3"/>
          </p:cNvCxnSpPr>
          <p:nvPr/>
        </p:nvCxnSpPr>
        <p:spPr>
          <a:xfrm flipV="1">
            <a:off x="6040798" y="2336246"/>
            <a:ext cx="1529085" cy="11970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Дуга 106"/>
          <p:cNvSpPr/>
          <p:nvPr/>
        </p:nvSpPr>
        <p:spPr>
          <a:xfrm rot="20886857">
            <a:off x="6047624" y="3009346"/>
            <a:ext cx="444500" cy="4445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Дуга 107"/>
          <p:cNvSpPr/>
          <p:nvPr/>
        </p:nvSpPr>
        <p:spPr>
          <a:xfrm>
            <a:off x="4012766" y="1514042"/>
            <a:ext cx="4032250" cy="4032250"/>
          </a:xfrm>
          <a:prstGeom prst="arc">
            <a:avLst>
              <a:gd name="adj1" fmla="val 17426187"/>
              <a:gd name="adj2" fmla="val 1935603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658730" y="1574231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550270" y="2221931"/>
            <a:ext cx="133928" cy="1339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Місце для вмісту 3"/>
          <p:cNvSpPr txBox="1">
            <a:spLocks/>
          </p:cNvSpPr>
          <p:nvPr/>
        </p:nvSpPr>
        <p:spPr>
          <a:xfrm>
            <a:off x="2338707" y="5749701"/>
            <a:ext cx="7377193" cy="900336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Небесна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сфера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змогу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визначити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кутові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небесними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світилами</a:t>
            </a:r>
            <a:endParaRPr lang="uk-UA" sz="40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98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07" grpId="0" animBg="1"/>
      <p:bldP spid="108" grpId="0" animBg="1"/>
      <p:bldP spid="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Місце для вмісту 3"/>
          <p:cNvSpPr txBox="1">
            <a:spLocks/>
          </p:cNvSpPr>
          <p:nvPr/>
        </p:nvSpPr>
        <p:spPr>
          <a:xfrm>
            <a:off x="6280920" y="2859423"/>
            <a:ext cx="5744444" cy="18425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ПРЯМОВИСНА ЛІНІЯ</a:t>
            </a:r>
            <a:r>
              <a:rPr lang="en-US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ZZ’)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лінія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яка проходить через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1" name="Прямая соединительная линия 20"/>
          <p:cNvCxnSpPr/>
          <p:nvPr/>
        </p:nvCxnSpPr>
        <p:spPr>
          <a:xfrm>
            <a:off x="2882621" y="1090260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71780" y="1092507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3" name="Овал 32"/>
          <p:cNvSpPr/>
          <p:nvPr/>
        </p:nvSpPr>
        <p:spPr>
          <a:xfrm>
            <a:off x="2811996" y="371495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4" name="Овал 33"/>
          <p:cNvSpPr/>
          <p:nvPr/>
        </p:nvSpPr>
        <p:spPr>
          <a:xfrm>
            <a:off x="2820462" y="6415820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Овал 34"/>
          <p:cNvSpPr/>
          <p:nvPr/>
        </p:nvSpPr>
        <p:spPr>
          <a:xfrm>
            <a:off x="2811996" y="1009853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6" name="4-конечная звезда 42"/>
          <p:cNvSpPr/>
          <p:nvPr/>
        </p:nvSpPr>
        <p:spPr>
          <a:xfrm>
            <a:off x="3670629" y="1890489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TextBox 36"/>
          <p:cNvSpPr txBox="1"/>
          <p:nvPr/>
        </p:nvSpPr>
        <p:spPr>
          <a:xfrm>
            <a:off x="2881381" y="755738"/>
            <a:ext cx="9909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</a:t>
            </a:r>
            <a:r>
              <a:rPr lang="ru-RU" sz="1867" i="1" dirty="0"/>
              <a:t> </a:t>
            </a:r>
            <a:r>
              <a:rPr lang="ru-RU" sz="1867" dirty="0"/>
              <a:t>(</a:t>
            </a:r>
            <a:r>
              <a:rPr lang="ru-RU" sz="1867" dirty="0" err="1" smtClean="0"/>
              <a:t>зеніт</a:t>
            </a:r>
            <a:r>
              <a:rPr lang="ru-RU" sz="1867" dirty="0"/>
              <a:t>)</a:t>
            </a:r>
            <a:endParaRPr lang="ru-RU" sz="1867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69496" y="6479025"/>
            <a:ext cx="11918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Z’</a:t>
            </a:r>
            <a:r>
              <a:rPr lang="ru-RU" sz="1867" i="1" dirty="0"/>
              <a:t> </a:t>
            </a:r>
            <a:r>
              <a:rPr lang="ru-RU" sz="1867" dirty="0"/>
              <a:t>(надир)</a:t>
            </a:r>
            <a:endParaRPr lang="ru-RU" sz="1867" dirty="0"/>
          </a:p>
        </p:txBody>
      </p:sp>
      <p:sp>
        <p:nvSpPr>
          <p:cNvPr id="40" name="TextBox 39"/>
          <p:cNvSpPr txBox="1"/>
          <p:nvPr/>
        </p:nvSpPr>
        <p:spPr>
          <a:xfrm>
            <a:off x="2476003" y="3870128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O</a:t>
            </a:r>
            <a:endParaRPr lang="ru-RU" sz="1867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853349" y="1574624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/>
              <a:t>М</a:t>
            </a:r>
            <a:endParaRPr lang="ru-RU" sz="1867" i="1" dirty="0"/>
          </a:p>
        </p:txBody>
      </p: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9A39CC54-263F-490F-8D57-ED4E7B5FD41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47" name="Прямокутник: округлені верхні кути 1">
              <a:extLst>
                <a:ext uri="{FF2B5EF4-FFF2-40B4-BE49-F238E27FC236}">
                  <a16:creationId xmlns:a16="http://schemas.microsoft.com/office/drawing/2014/main" id="{275A2850-6409-44F7-A195-2E186B5AE4F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02FC56B7-B215-4089-8FE5-8984B0BFB23E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0708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5" grpId="0" animBg="1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Місце для вмісту 3"/>
          <p:cNvSpPr txBox="1">
            <a:spLocks/>
          </p:cNvSpPr>
          <p:nvPr/>
        </p:nvSpPr>
        <p:spPr>
          <a:xfrm>
            <a:off x="6280923" y="1429099"/>
            <a:ext cx="5744444" cy="4913508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Площина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яка проходить через центр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перпендикулярна до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прямовисної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лінії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називають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площиною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МАТЕМАТИЧНОГО (ІСТИННОГО) 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ГОРИЗОНТУ</a:t>
            </a:r>
            <a:endParaRPr lang="uk-UA" sz="36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7" name="Прямая соединительная линия 4"/>
          <p:cNvCxnSpPr/>
          <p:nvPr/>
        </p:nvCxnSpPr>
        <p:spPr>
          <a:xfrm>
            <a:off x="2877479" y="1089579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6200000" flipV="1">
            <a:off x="1918987" y="1116798"/>
            <a:ext cx="1870280" cy="5329767"/>
          </a:xfrm>
          <a:prstGeom prst="arc">
            <a:avLst>
              <a:gd name="adj1" fmla="val 16200000"/>
              <a:gd name="adj2" fmla="val 5416923"/>
            </a:avLst>
          </a:prstGeom>
          <a:noFill/>
          <a:ln w="12700">
            <a:solidFill>
              <a:srgbClr val="3228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9" name="Дуга 38"/>
          <p:cNvSpPr/>
          <p:nvPr/>
        </p:nvSpPr>
        <p:spPr>
          <a:xfrm rot="5400000">
            <a:off x="1919663" y="1124278"/>
            <a:ext cx="1870280" cy="5329767"/>
          </a:xfrm>
          <a:prstGeom prst="arc">
            <a:avLst>
              <a:gd name="adj1" fmla="val 16200000"/>
              <a:gd name="adj2" fmla="val 5384283"/>
            </a:avLst>
          </a:prstGeom>
          <a:noFill/>
          <a:ln w="12700">
            <a:solidFill>
              <a:srgbClr val="32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0" name="Овал 39"/>
          <p:cNvSpPr/>
          <p:nvPr/>
        </p:nvSpPr>
        <p:spPr>
          <a:xfrm>
            <a:off x="166638" y="1091826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Овал 40"/>
          <p:cNvSpPr/>
          <p:nvPr/>
        </p:nvSpPr>
        <p:spPr>
          <a:xfrm>
            <a:off x="2806854" y="371427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2" name="Овал 41"/>
          <p:cNvSpPr/>
          <p:nvPr/>
        </p:nvSpPr>
        <p:spPr>
          <a:xfrm>
            <a:off x="2815320" y="641513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Овал 42"/>
          <p:cNvSpPr/>
          <p:nvPr/>
        </p:nvSpPr>
        <p:spPr>
          <a:xfrm>
            <a:off x="2806854" y="100917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4" name="4-конечная звезда 45"/>
          <p:cNvSpPr/>
          <p:nvPr/>
        </p:nvSpPr>
        <p:spPr>
          <a:xfrm>
            <a:off x="3665487" y="1889808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9" name="TextBox 48"/>
          <p:cNvSpPr txBox="1"/>
          <p:nvPr/>
        </p:nvSpPr>
        <p:spPr>
          <a:xfrm>
            <a:off x="2901343" y="757209"/>
            <a:ext cx="26276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Z</a:t>
            </a:r>
            <a:endParaRPr lang="ru-RU" sz="1867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664354" y="6478344"/>
            <a:ext cx="3614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/>
              <a:t>Z’</a:t>
            </a:r>
            <a:endParaRPr lang="ru-RU" sz="1867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2470861" y="3869447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O</a:t>
            </a:r>
            <a:endParaRPr lang="ru-RU" sz="1867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494421" y="29597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846284" y="1603592"/>
            <a:ext cx="38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М</a:t>
            </a:r>
            <a:endParaRPr lang="uk-UA" i="1" dirty="0"/>
          </a:p>
        </p:txBody>
      </p: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A39CC54-263F-490F-8D57-ED4E7B5FD41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61" name="Прямокутник: округлені верхні кути 1">
              <a:extLst>
                <a:ext uri="{FF2B5EF4-FFF2-40B4-BE49-F238E27FC236}">
                  <a16:creationId xmlns:a16="http://schemas.microsoft.com/office/drawing/2014/main" id="{275A2850-6409-44F7-A195-2E186B5AE4F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02FC56B7-B215-4089-8FE5-8984B0BFB23E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6280920" y="2084282"/>
            <a:ext cx="5744444" cy="3360423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яке проходить через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зеніт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світило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надир,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називають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ВЕРТИКАЛЬНИМ 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КОЛОМ</a:t>
            </a:r>
            <a:r>
              <a:rPr lang="en-US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36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КОЛОМ ВИСОТИ)</a:t>
            </a:r>
            <a:endParaRPr lang="ru-RU" sz="36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Дуга 57"/>
          <p:cNvSpPr/>
          <p:nvPr/>
        </p:nvSpPr>
        <p:spPr>
          <a:xfrm>
            <a:off x="1648212" y="1102409"/>
            <a:ext cx="2478395" cy="5384800"/>
          </a:xfrm>
          <a:prstGeom prst="arc">
            <a:avLst>
              <a:gd name="adj1" fmla="val 16176114"/>
              <a:gd name="adj2" fmla="val 5358449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59" name="Прямая соединительная линия 4"/>
          <p:cNvCxnSpPr/>
          <p:nvPr/>
        </p:nvCxnSpPr>
        <p:spPr>
          <a:xfrm>
            <a:off x="2880451" y="1089579"/>
            <a:ext cx="0" cy="538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Дуга 59"/>
          <p:cNvSpPr/>
          <p:nvPr/>
        </p:nvSpPr>
        <p:spPr>
          <a:xfrm rot="16200000" flipV="1">
            <a:off x="1921959" y="1116798"/>
            <a:ext cx="1870280" cy="5329767"/>
          </a:xfrm>
          <a:prstGeom prst="arc">
            <a:avLst>
              <a:gd name="adj1" fmla="val 16200000"/>
              <a:gd name="adj2" fmla="val 5416923"/>
            </a:avLst>
          </a:prstGeom>
          <a:noFill/>
          <a:ln w="12700">
            <a:solidFill>
              <a:srgbClr val="3228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1" name="Дуга 60"/>
          <p:cNvSpPr/>
          <p:nvPr/>
        </p:nvSpPr>
        <p:spPr>
          <a:xfrm rot="5400000">
            <a:off x="1922635" y="1124278"/>
            <a:ext cx="1870280" cy="5329767"/>
          </a:xfrm>
          <a:prstGeom prst="arc">
            <a:avLst>
              <a:gd name="adj1" fmla="val 16200000"/>
              <a:gd name="adj2" fmla="val 5384283"/>
            </a:avLst>
          </a:prstGeom>
          <a:noFill/>
          <a:ln w="12700">
            <a:solidFill>
              <a:srgbClr val="32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2" name="Овал 61"/>
          <p:cNvSpPr/>
          <p:nvPr/>
        </p:nvSpPr>
        <p:spPr>
          <a:xfrm>
            <a:off x="169610" y="1091826"/>
            <a:ext cx="5376333" cy="5376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3" name="Овал 62"/>
          <p:cNvSpPr/>
          <p:nvPr/>
        </p:nvSpPr>
        <p:spPr>
          <a:xfrm>
            <a:off x="2809826" y="371427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4" name="Овал 63"/>
          <p:cNvSpPr/>
          <p:nvPr/>
        </p:nvSpPr>
        <p:spPr>
          <a:xfrm>
            <a:off x="2818292" y="6415139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5" name="Овал 64"/>
          <p:cNvSpPr/>
          <p:nvPr/>
        </p:nvSpPr>
        <p:spPr>
          <a:xfrm>
            <a:off x="2809826" y="1009172"/>
            <a:ext cx="138771" cy="138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2285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6" name="4-конечная звезда 45"/>
          <p:cNvSpPr/>
          <p:nvPr/>
        </p:nvSpPr>
        <p:spPr>
          <a:xfrm>
            <a:off x="3668459" y="1889808"/>
            <a:ext cx="329168" cy="329168"/>
          </a:xfrm>
          <a:prstGeom prst="star4">
            <a:avLst>
              <a:gd name="adj" fmla="val 16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32285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7" name="TextBox 66"/>
          <p:cNvSpPr txBox="1"/>
          <p:nvPr/>
        </p:nvSpPr>
        <p:spPr>
          <a:xfrm>
            <a:off x="2903601" y="763855"/>
            <a:ext cx="1752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ru-RU" sz="1867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67326" y="6478344"/>
            <a:ext cx="3614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i="1" dirty="0">
                <a:latin typeface="Calibri" panose="020F0502020204030204" pitchFamily="34" charset="0"/>
                <a:cs typeface="Calibri" panose="020F0502020204030204" pitchFamily="34" charset="0"/>
              </a:rPr>
              <a:t>Z’</a:t>
            </a:r>
            <a:endParaRPr lang="ru-RU" sz="1867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73833" y="3869447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ru-RU" sz="1867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51179" y="1573943"/>
            <a:ext cx="511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endParaRPr lang="ru-RU" sz="1867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9A39CC54-263F-490F-8D57-ED4E7B5FD419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72" name="Прямокутник: округлені верхні кути 1">
              <a:extLst>
                <a:ext uri="{FF2B5EF4-FFF2-40B4-BE49-F238E27FC236}">
                  <a16:creationId xmlns:a16="http://schemas.microsoft.com/office/drawing/2014/main" id="{275A2850-6409-44F7-A195-2E186B5AE4F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3" name="Прямокутник 72">
              <a:extLst>
                <a:ext uri="{FF2B5EF4-FFF2-40B4-BE49-F238E27FC236}">
                  <a16:creationId xmlns:a16="http://schemas.microsoft.com/office/drawing/2014/main" id="{02FC56B7-B215-4089-8FE5-8984B0BFB23E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Небесна сфера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3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1133</Words>
  <Application>Microsoft Office PowerPoint</Application>
  <PresentationFormat>Широкий екран</PresentationFormat>
  <Paragraphs>312</Paragraphs>
  <Slides>36</Slides>
  <Notes>17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Gerbera</vt:lpstr>
      <vt:lpstr>Times New Roman</vt:lpstr>
      <vt:lpstr>Trebuchet MS</vt:lpstr>
      <vt:lpstr>Verdana</vt:lpstr>
      <vt:lpstr>Wingdings</vt:lpstr>
      <vt:lpstr>Тема Office</vt:lpstr>
      <vt:lpstr>1_Тема Office</vt:lpstr>
      <vt:lpstr>2_Тема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</dc:creator>
  <cp:lastModifiedBy>Serhii</cp:lastModifiedBy>
  <cp:revision>210</cp:revision>
  <dcterms:created xsi:type="dcterms:W3CDTF">2016-12-28T18:54:39Z</dcterms:created>
  <dcterms:modified xsi:type="dcterms:W3CDTF">2019-07-17T22:35:10Z</dcterms:modified>
</cp:coreProperties>
</file>