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9"/>
  </p:notesMasterIdLst>
  <p:sldIdLst>
    <p:sldId id="308" r:id="rId3"/>
    <p:sldId id="331" r:id="rId4"/>
    <p:sldId id="360" r:id="rId5"/>
    <p:sldId id="361" r:id="rId6"/>
    <p:sldId id="362" r:id="rId7"/>
    <p:sldId id="431" r:id="rId8"/>
    <p:sldId id="432" r:id="rId9"/>
    <p:sldId id="433" r:id="rId10"/>
    <p:sldId id="339" r:id="rId11"/>
    <p:sldId id="369" r:id="rId12"/>
    <p:sldId id="344" r:id="rId13"/>
    <p:sldId id="311" r:id="rId14"/>
    <p:sldId id="346" r:id="rId15"/>
    <p:sldId id="349" r:id="rId16"/>
    <p:sldId id="270" r:id="rId17"/>
    <p:sldId id="353" r:id="rId18"/>
    <p:sldId id="347" r:id="rId19"/>
    <p:sldId id="381" r:id="rId20"/>
    <p:sldId id="382" r:id="rId21"/>
    <p:sldId id="383" r:id="rId22"/>
    <p:sldId id="384" r:id="rId23"/>
    <p:sldId id="385" r:id="rId24"/>
    <p:sldId id="386" r:id="rId25"/>
    <p:sldId id="394" r:id="rId26"/>
    <p:sldId id="395" r:id="rId27"/>
    <p:sldId id="396" r:id="rId28"/>
    <p:sldId id="397" r:id="rId29"/>
    <p:sldId id="398" r:id="rId30"/>
    <p:sldId id="325" r:id="rId31"/>
    <p:sldId id="403" r:id="rId32"/>
    <p:sldId id="404" r:id="rId33"/>
    <p:sldId id="405" r:id="rId34"/>
    <p:sldId id="422" r:id="rId35"/>
    <p:sldId id="421" r:id="rId36"/>
    <p:sldId id="423" r:id="rId37"/>
    <p:sldId id="424" r:id="rId38"/>
    <p:sldId id="425" r:id="rId39"/>
    <p:sldId id="426" r:id="rId40"/>
    <p:sldId id="427" r:id="rId41"/>
    <p:sldId id="428" r:id="rId42"/>
    <p:sldId id="338" r:id="rId43"/>
    <p:sldId id="332" r:id="rId44"/>
    <p:sldId id="429" r:id="rId45"/>
    <p:sldId id="430" r:id="rId46"/>
    <p:sldId id="329" r:id="rId47"/>
    <p:sldId id="303" r:id="rId4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9F38"/>
    <a:srgbClr val="5568B5"/>
    <a:srgbClr val="00838F"/>
    <a:srgbClr val="FE7B1C"/>
    <a:srgbClr val="FFFFFF"/>
    <a:srgbClr val="009589"/>
    <a:srgbClr val="55B55D"/>
    <a:srgbClr val="438F84"/>
    <a:srgbClr val="449187"/>
    <a:srgbClr val="FFE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3738" autoAdjust="0"/>
  </p:normalViewPr>
  <p:slideViewPr>
    <p:cSldViewPr snapToGrid="0">
      <p:cViewPr>
        <p:scale>
          <a:sx n="70" d="100"/>
          <a:sy n="70" d="100"/>
        </p:scale>
        <p:origin x="-14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05.08.2019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343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302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008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2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157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999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5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068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428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187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2484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203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728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829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9091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8211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9232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4783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116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4941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858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6789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161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2798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373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45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215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356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612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05.08.2019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05.08.2019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05.08.2019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20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85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7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28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5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43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76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05.08.2019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9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68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24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05.08.2019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05.08.2019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05.08.2019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05.08.2019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05.08.2019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05.08.2019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05.08.2019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05.08.2019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05.08.2019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73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8366" y="3429000"/>
            <a:ext cx="5378451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ВИЗНАЧЕННЯ ВІДСТАНЕЙ ДО НЕБЕСНИХ ТІЛ. НЕБЕСНІ </a:t>
            </a:r>
            <a:r>
              <a:rPr lang="ru-RU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КООРДИНАТИ</a:t>
            </a:r>
            <a:endParaRPr lang="ru-RU" sz="3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F0CD5046-0E90-449E-BEDF-2D51FF01A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1" cy="6858000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Визначення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в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ідстаней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до небесних тіл</a:t>
              </a:r>
            </a:p>
          </p:txBody>
        </p:sp>
      </p:grpSp>
      <p:grpSp>
        <p:nvGrpSpPr>
          <p:cNvPr id="133" name="Групувати 132"/>
          <p:cNvGrpSpPr/>
          <p:nvPr/>
        </p:nvGrpSpPr>
        <p:grpSpPr>
          <a:xfrm>
            <a:off x="462759" y="1635263"/>
            <a:ext cx="10406190" cy="3942577"/>
            <a:chOff x="6206067" y="2850878"/>
            <a:chExt cx="5470020" cy="2072418"/>
          </a:xfrm>
        </p:grpSpPr>
        <p:pic>
          <p:nvPicPr>
            <p:cNvPr id="134" name="Рисунок 133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067" y="2984429"/>
              <a:ext cx="1938867" cy="1938867"/>
            </a:xfrm>
            <a:prstGeom prst="rect">
              <a:avLst/>
            </a:prstGeom>
          </p:spPr>
        </p:pic>
        <p:grpSp>
          <p:nvGrpSpPr>
            <p:cNvPr id="135" name="Групувати 134"/>
            <p:cNvGrpSpPr/>
            <p:nvPr/>
          </p:nvGrpSpPr>
          <p:grpSpPr>
            <a:xfrm>
              <a:off x="6676545" y="2850878"/>
              <a:ext cx="4999542" cy="1128218"/>
              <a:chOff x="6676545" y="2850878"/>
              <a:chExt cx="4999542" cy="1128218"/>
            </a:xfrm>
          </p:grpSpPr>
          <p:cxnSp>
            <p:nvCxnSpPr>
              <p:cNvPr id="136" name="Прямая соединительная линия 8"/>
              <p:cNvCxnSpPr/>
              <p:nvPr/>
            </p:nvCxnSpPr>
            <p:spPr>
              <a:xfrm>
                <a:off x="7179733" y="3088663"/>
                <a:ext cx="419100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Прямая соединительная линия 17"/>
              <p:cNvCxnSpPr/>
              <p:nvPr/>
            </p:nvCxnSpPr>
            <p:spPr>
              <a:xfrm flipV="1">
                <a:off x="7985125" y="3109039"/>
                <a:ext cx="3385608" cy="687652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23"/>
              <p:cNvCxnSpPr/>
              <p:nvPr/>
            </p:nvCxnSpPr>
            <p:spPr>
              <a:xfrm>
                <a:off x="7175500" y="3095014"/>
                <a:ext cx="0" cy="860425"/>
              </a:xfrm>
              <a:prstGeom prst="line">
                <a:avLst/>
              </a:prstGeom>
              <a:ln w="9525"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Овал 138"/>
              <p:cNvSpPr/>
              <p:nvPr/>
            </p:nvSpPr>
            <p:spPr>
              <a:xfrm>
                <a:off x="7149041" y="3070671"/>
                <a:ext cx="48000" cy="4800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>
                  <a:solidFill>
                    <a:prstClr val="white"/>
                  </a:solidFill>
                  <a:latin typeface="Gerbera"/>
                </a:endParaRPr>
              </a:p>
            </p:txBody>
          </p:sp>
          <p:cxnSp>
            <p:nvCxnSpPr>
              <p:cNvPr id="140" name="Прямая соединительная линия 32"/>
              <p:cNvCxnSpPr/>
              <p:nvPr/>
            </p:nvCxnSpPr>
            <p:spPr>
              <a:xfrm flipV="1">
                <a:off x="7175501" y="3796918"/>
                <a:ext cx="808567" cy="158521"/>
              </a:xfrm>
              <a:prstGeom prst="line">
                <a:avLst/>
              </a:prstGeom>
              <a:ln w="9525"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Овал 140"/>
              <p:cNvSpPr/>
              <p:nvPr/>
            </p:nvSpPr>
            <p:spPr>
              <a:xfrm>
                <a:off x="7149041" y="3931096"/>
                <a:ext cx="48000" cy="4800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>
                  <a:solidFill>
                    <a:prstClr val="white"/>
                  </a:solidFill>
                  <a:latin typeface="Gerbera"/>
                </a:endParaRPr>
              </a:p>
            </p:txBody>
          </p:sp>
          <p:sp>
            <p:nvSpPr>
              <p:cNvPr id="142" name="Овал 141"/>
              <p:cNvSpPr/>
              <p:nvPr/>
            </p:nvSpPr>
            <p:spPr>
              <a:xfrm>
                <a:off x="7961841" y="3772347"/>
                <a:ext cx="48000" cy="4800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>
                  <a:solidFill>
                    <a:prstClr val="white"/>
                  </a:solidFill>
                  <a:latin typeface="Gerbera"/>
                </a:endParaRPr>
              </a:p>
            </p:txBody>
          </p:sp>
          <p:sp>
            <p:nvSpPr>
              <p:cNvPr id="143" name="Дуга 142"/>
              <p:cNvSpPr/>
              <p:nvPr/>
            </p:nvSpPr>
            <p:spPr>
              <a:xfrm rot="16027598">
                <a:off x="9640568" y="3030220"/>
                <a:ext cx="487680" cy="487680"/>
              </a:xfrm>
              <a:prstGeom prst="arc">
                <a:avLst>
                  <a:gd name="adj1" fmla="val 13656616"/>
                  <a:gd name="adj2" fmla="val 19352517"/>
                </a:avLst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77"/>
                <a:endParaRPr lang="ru-RU">
                  <a:solidFill>
                    <a:prstClr val="black"/>
                  </a:solidFill>
                  <a:latin typeface="Gerbera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4" name="TextBox 143"/>
                  <p:cNvSpPr txBox="1"/>
                  <p:nvPr/>
                </p:nvSpPr>
                <p:spPr>
                  <a:xfrm>
                    <a:off x="9374746" y="3196832"/>
                    <a:ext cx="226631" cy="19414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uk-UA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ru-RU" dirty="0">
                      <a:solidFill>
                        <a:prstClr val="white"/>
                      </a:solidFill>
                      <a:latin typeface="Gerbera"/>
                    </a:endParaRPr>
                  </a:p>
                </p:txBody>
              </p:sp>
            </mc:Choice>
            <mc:Fallback xmlns="">
              <p:sp>
                <p:nvSpPr>
                  <p:cNvPr id="144" name="TextBox 14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74746" y="3196832"/>
                    <a:ext cx="226631" cy="19414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/>
                  <p:cNvSpPr txBox="1"/>
                  <p:nvPr/>
                </p:nvSpPr>
                <p:spPr>
                  <a:xfrm>
                    <a:off x="6676545" y="3296733"/>
                    <a:ext cx="527900" cy="3493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FF00"/>
                                  </a:solidFill>
                                  <a:effectLst>
                                    <a:glow rad="50800">
                                      <a:prstClr val="black">
                                        <a:alpha val="70000"/>
                                      </a:prst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FF00"/>
                                  </a:solidFill>
                                  <a:effectLst>
                                    <a:glow rad="50800">
                                      <a:prstClr val="black">
                                        <a:alpha val="70000"/>
                                      </a:prst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FF00"/>
                                  </a:solidFill>
                                  <a:effectLst>
                                    <a:glow rad="50800">
                                      <a:prstClr val="black">
                                        <a:alpha val="70000"/>
                                      </a:prstClr>
                                    </a:glow>
                                  </a:effectLs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mbria Math" panose="02040503050406030204" pitchFamily="18" charset="0"/>
                                </a:rPr>
                                <m:t>⊕</m:t>
                              </m:r>
                            </m:sub>
                          </m:sSub>
                        </m:oMath>
                      </m:oMathPara>
                    </a14:m>
                    <a:endParaRPr lang="ru-RU" sz="1600" dirty="0">
                      <a:solidFill>
                        <a:srgbClr val="FFFF00"/>
                      </a:solidFill>
                      <a:effectLst>
                        <a:glow rad="50800">
                          <a:prstClr val="black">
                            <a:alpha val="70000"/>
                          </a:prstClr>
                        </a:glow>
                      </a:effectLst>
                      <a:latin typeface="Gerbera"/>
                    </a:endParaRPr>
                  </a:p>
                </p:txBody>
              </p:sp>
            </mc:Choice>
            <mc:Fallback xmlns="">
              <p:sp>
                <p:nvSpPr>
                  <p:cNvPr id="145" name="TextBox 1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6545" y="3296733"/>
                    <a:ext cx="527900" cy="34932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TextBox 145"/>
                  <p:cNvSpPr txBox="1"/>
                  <p:nvPr/>
                </p:nvSpPr>
                <p:spPr>
                  <a:xfrm rot="20829328">
                    <a:off x="8923221" y="3544803"/>
                    <a:ext cx="1174342" cy="3397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uk-UA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4,3 світлових роки</m:t>
                          </m:r>
                        </m:oMath>
                      </m:oMathPara>
                    </a14:m>
                    <a:endParaRPr lang="uk-UA" b="0" dirty="0" smtClean="0">
                      <a:solidFill>
                        <a:prstClr val="white"/>
                      </a:solidFill>
                      <a:latin typeface="Gerbera"/>
                    </a:endParaRPr>
                  </a:p>
                  <a:p>
                    <a:pPr defTabSz="914377"/>
                    <a:endParaRPr lang="ru-RU" dirty="0">
                      <a:solidFill>
                        <a:prstClr val="white"/>
                      </a:solidFill>
                      <a:latin typeface="Gerbera"/>
                    </a:endParaRPr>
                  </a:p>
                </p:txBody>
              </p:sp>
            </mc:Choice>
            <mc:Fallback xmlns="">
              <p:sp>
                <p:nvSpPr>
                  <p:cNvPr id="146" name="TextBox 1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0829328">
                    <a:off x="8923221" y="3544803"/>
                    <a:ext cx="1174342" cy="3397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47" name="Рисунок 14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8953">
                <a:off x="11146377" y="2850878"/>
                <a:ext cx="529710" cy="529710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/>
              <p:cNvSpPr txBox="1"/>
              <p:nvPr/>
            </p:nvSpPr>
            <p:spPr>
              <a:xfrm>
                <a:off x="9648576" y="1522476"/>
                <a:ext cx="1433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 xmlns:m="http://schemas.openxmlformats.org/officeDocument/2006/math">
                    <m:r>
                      <a:rPr lang="ru-RU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ru-RU" dirty="0" smtClean="0">
                    <a:solidFill>
                      <a:prstClr val="white"/>
                    </a:solidFill>
                    <a:latin typeface="Gerbera"/>
                  </a:rPr>
                  <a:t> Центавра</a:t>
                </a:r>
                <a:endParaRPr lang="ru-RU" dirty="0">
                  <a:solidFill>
                    <a:prstClr val="white"/>
                  </a:solidFill>
                  <a:latin typeface="Gerbera"/>
                </a:endParaRPr>
              </a:p>
            </p:txBody>
          </p:sp>
        </mc:Choice>
        <mc:Fallback xmlns=""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8576" y="1522476"/>
                <a:ext cx="1433021" cy="369332"/>
              </a:xfrm>
              <a:prstGeom prst="rect">
                <a:avLst/>
              </a:prstGeom>
              <a:blipFill>
                <a:blip r:embed="rId8"/>
                <a:stretch>
                  <a:fillRect t="-10000" r="-2553" b="-2666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94983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0CD5046-0E90-449E-BEDF-2D51FF01A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1" cy="6858000"/>
          </a:xfrm>
          <a:prstGeom prst="rect">
            <a:avLst/>
          </a:prstGeom>
        </p:spPr>
      </p:pic>
      <p:sp>
        <p:nvSpPr>
          <p:cNvPr id="28" name="Місце для вмісту 3"/>
          <p:cNvSpPr txBox="1">
            <a:spLocks/>
          </p:cNvSpPr>
          <p:nvPr/>
        </p:nvSpPr>
        <p:spPr>
          <a:xfrm>
            <a:off x="6280924" y="1362412"/>
            <a:ext cx="5744444" cy="335734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РАДІОЛОКАЦІЯ 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метод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виявлення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місцезнаходження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об'єктів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радіохвиль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3" y="-10014"/>
            <a:ext cx="12191998" cy="812878"/>
            <a:chOff x="-1" y="-2"/>
            <a:chExt cx="12191998" cy="812878"/>
          </a:xfrm>
        </p:grpSpPr>
        <p:sp>
          <p:nvSpPr>
            <p:cNvPr id="56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" name="Прямокутник 56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Радіолокаційний метод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3602">
            <a:off x="-720194" y="1748674"/>
            <a:ext cx="7224889" cy="4064000"/>
          </a:xfrm>
          <a:prstGeom prst="rect">
            <a:avLst/>
          </a:prstGeom>
        </p:spPr>
      </p:pic>
      <p:sp>
        <p:nvSpPr>
          <p:cNvPr id="31" name="Полилиния 3"/>
          <p:cNvSpPr/>
          <p:nvPr/>
        </p:nvSpPr>
        <p:spPr>
          <a:xfrm rot="1286417">
            <a:off x="5014561" y="4532535"/>
            <a:ext cx="802640" cy="304799"/>
          </a:xfrm>
          <a:custGeom>
            <a:avLst/>
            <a:gdLst>
              <a:gd name="connsiteX0" fmla="*/ 0 w 533400"/>
              <a:gd name="connsiteY0" fmla="*/ 198123 h 327678"/>
              <a:gd name="connsiteX1" fmla="*/ 68580 w 533400"/>
              <a:gd name="connsiteY1" fmla="*/ 7623 h 327678"/>
              <a:gd name="connsiteX2" fmla="*/ 121920 w 533400"/>
              <a:gd name="connsiteY2" fmla="*/ 320043 h 327678"/>
              <a:gd name="connsiteX3" fmla="*/ 198120 w 533400"/>
              <a:gd name="connsiteY3" fmla="*/ 3 h 327678"/>
              <a:gd name="connsiteX4" fmla="*/ 266700 w 533400"/>
              <a:gd name="connsiteY4" fmla="*/ 327663 h 327678"/>
              <a:gd name="connsiteX5" fmla="*/ 365760 w 533400"/>
              <a:gd name="connsiteY5" fmla="*/ 15243 h 327678"/>
              <a:gd name="connsiteX6" fmla="*/ 457200 w 533400"/>
              <a:gd name="connsiteY6" fmla="*/ 312423 h 327678"/>
              <a:gd name="connsiteX7" fmla="*/ 533400 w 533400"/>
              <a:gd name="connsiteY7" fmla="*/ 160023 h 32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400" h="327678">
                <a:moveTo>
                  <a:pt x="0" y="198123"/>
                </a:moveTo>
                <a:cubicBezTo>
                  <a:pt x="24130" y="92713"/>
                  <a:pt x="48260" y="-12697"/>
                  <a:pt x="68580" y="7623"/>
                </a:cubicBezTo>
                <a:cubicBezTo>
                  <a:pt x="88900" y="27943"/>
                  <a:pt x="100330" y="321313"/>
                  <a:pt x="121920" y="320043"/>
                </a:cubicBezTo>
                <a:cubicBezTo>
                  <a:pt x="143510" y="318773"/>
                  <a:pt x="173990" y="-1267"/>
                  <a:pt x="198120" y="3"/>
                </a:cubicBezTo>
                <a:cubicBezTo>
                  <a:pt x="222250" y="1273"/>
                  <a:pt x="238760" y="325123"/>
                  <a:pt x="266700" y="327663"/>
                </a:cubicBezTo>
                <a:cubicBezTo>
                  <a:pt x="294640" y="330203"/>
                  <a:pt x="334010" y="17783"/>
                  <a:pt x="365760" y="15243"/>
                </a:cubicBezTo>
                <a:cubicBezTo>
                  <a:pt x="397510" y="12703"/>
                  <a:pt x="429260" y="288293"/>
                  <a:pt x="457200" y="312423"/>
                </a:cubicBezTo>
                <a:cubicBezTo>
                  <a:pt x="485140" y="336553"/>
                  <a:pt x="509270" y="248288"/>
                  <a:pt x="533400" y="16002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‘</a:t>
            </a:r>
            <a:endParaRPr lang="ru-RU" sz="2400" dirty="0"/>
          </a:p>
        </p:txBody>
      </p:sp>
      <p:sp>
        <p:nvSpPr>
          <p:cNvPr id="32" name="Полилиния 9"/>
          <p:cNvSpPr/>
          <p:nvPr/>
        </p:nvSpPr>
        <p:spPr>
          <a:xfrm rot="1286417">
            <a:off x="2179919" y="3120293"/>
            <a:ext cx="802640" cy="304799"/>
          </a:xfrm>
          <a:custGeom>
            <a:avLst/>
            <a:gdLst>
              <a:gd name="connsiteX0" fmla="*/ 0 w 533400"/>
              <a:gd name="connsiteY0" fmla="*/ 198123 h 327678"/>
              <a:gd name="connsiteX1" fmla="*/ 68580 w 533400"/>
              <a:gd name="connsiteY1" fmla="*/ 7623 h 327678"/>
              <a:gd name="connsiteX2" fmla="*/ 121920 w 533400"/>
              <a:gd name="connsiteY2" fmla="*/ 320043 h 327678"/>
              <a:gd name="connsiteX3" fmla="*/ 198120 w 533400"/>
              <a:gd name="connsiteY3" fmla="*/ 3 h 327678"/>
              <a:gd name="connsiteX4" fmla="*/ 266700 w 533400"/>
              <a:gd name="connsiteY4" fmla="*/ 327663 h 327678"/>
              <a:gd name="connsiteX5" fmla="*/ 365760 w 533400"/>
              <a:gd name="connsiteY5" fmla="*/ 15243 h 327678"/>
              <a:gd name="connsiteX6" fmla="*/ 457200 w 533400"/>
              <a:gd name="connsiteY6" fmla="*/ 312423 h 327678"/>
              <a:gd name="connsiteX7" fmla="*/ 533400 w 533400"/>
              <a:gd name="connsiteY7" fmla="*/ 160023 h 32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400" h="327678">
                <a:moveTo>
                  <a:pt x="0" y="198123"/>
                </a:moveTo>
                <a:cubicBezTo>
                  <a:pt x="24130" y="92713"/>
                  <a:pt x="48260" y="-12697"/>
                  <a:pt x="68580" y="7623"/>
                </a:cubicBezTo>
                <a:cubicBezTo>
                  <a:pt x="88900" y="27943"/>
                  <a:pt x="100330" y="321313"/>
                  <a:pt x="121920" y="320043"/>
                </a:cubicBezTo>
                <a:cubicBezTo>
                  <a:pt x="143510" y="318773"/>
                  <a:pt x="173990" y="-1267"/>
                  <a:pt x="198120" y="3"/>
                </a:cubicBezTo>
                <a:cubicBezTo>
                  <a:pt x="222250" y="1273"/>
                  <a:pt x="238760" y="325123"/>
                  <a:pt x="266700" y="327663"/>
                </a:cubicBezTo>
                <a:cubicBezTo>
                  <a:pt x="294640" y="330203"/>
                  <a:pt x="334010" y="17783"/>
                  <a:pt x="365760" y="15243"/>
                </a:cubicBezTo>
                <a:cubicBezTo>
                  <a:pt x="397510" y="12703"/>
                  <a:pt x="429260" y="288293"/>
                  <a:pt x="457200" y="312423"/>
                </a:cubicBezTo>
                <a:cubicBezTo>
                  <a:pt x="485140" y="336553"/>
                  <a:pt x="509270" y="248288"/>
                  <a:pt x="533400" y="160023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Місце для вмісту 3"/>
              <p:cNvSpPr txBox="1">
                <a:spLocks/>
              </p:cNvSpPr>
              <p:nvPr/>
            </p:nvSpPr>
            <p:spPr>
              <a:xfrm>
                <a:off x="7885642" y="5209453"/>
                <a:ext cx="2535001" cy="1158849"/>
              </a:xfrm>
              <a:prstGeom prst="roundRect">
                <a:avLst/>
              </a:prstGeom>
              <a:solidFill>
                <a:srgbClr val="5568B5"/>
              </a:solidFill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ru-RU" sz="40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4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𝑐𝑡</m:t>
                          </m:r>
                        </m:num>
                        <m:den>
                          <m:r>
                            <a:rPr lang="en-US" sz="40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uk-UA" sz="4000" dirty="0">
                  <a:solidFill>
                    <a:srgbClr val="FFFF00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Місце для вмісту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642" y="5209453"/>
                <a:ext cx="2535001" cy="115884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875331" y="5770345"/>
                <a:ext cx="4316601" cy="564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3∙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f>
                        <m:fPr>
                          <m:ctrlPr>
                            <a:rPr lang="ru-RU" sz="1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</m:t>
                          </m:r>
                        </m:num>
                        <m:den>
                          <m:r>
                            <a:rPr lang="ru-RU" sz="1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с</m:t>
                          </m:r>
                        </m:den>
                      </m:f>
                    </m:oMath>
                  </m:oMathPara>
                </a14:m>
                <a:endParaRPr lang="ru-RU" sz="1800" i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331" y="5770345"/>
                <a:ext cx="4316601" cy="5647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875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23457E-6 L -0.23247 -0.205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05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5.55556E-7 2.96296E-6 L 0.2191 0.1941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2" y="969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2" fill="hold" grpId="2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46" grpId="0" animBg="1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3FD84E-F7C6-461E-B443-99ECAA495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3462439" y="1519395"/>
            <a:ext cx="5267111" cy="89059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 err="1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Завдяки</a:t>
            </a:r>
            <a:r>
              <a:rPr lang="ru-RU" sz="3600" b="1" dirty="0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рад</a:t>
            </a:r>
            <a:r>
              <a:rPr lang="uk-UA" sz="3600" b="1" dirty="0" err="1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іолокації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3514075B-0EF7-4A67-9F05-5ABCFAF0EC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A6CC8AE8-495A-4717-A8DE-F5EDA9F8F75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342E4E3E-7C96-466E-A8E6-F903FC59CB4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Визначення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в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ідстаней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до небесних тіл</a:t>
              </a:r>
            </a:p>
          </p:txBody>
        </p:sp>
      </p:grpSp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1515975" y="5410359"/>
            <a:ext cx="9160042" cy="680475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Уточнені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материками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Місце для вмісту 3"/>
          <p:cNvSpPr txBox="1">
            <a:spLocks/>
          </p:cNvSpPr>
          <p:nvPr/>
        </p:nvSpPr>
        <p:spPr>
          <a:xfrm>
            <a:off x="2021098" y="3177158"/>
            <a:ext cx="8149795" cy="131656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изначені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відстаней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952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A069D35C-EC23-4A92-801C-A9A06692F05C}"/>
              </a:ext>
            </a:extLst>
          </p:cNvPr>
          <p:cNvGrpSpPr/>
          <p:nvPr/>
        </p:nvGrpSpPr>
        <p:grpSpPr>
          <a:xfrm>
            <a:off x="0" y="-12405"/>
            <a:ext cx="12191998" cy="812878"/>
            <a:chOff x="-1" y="-2"/>
            <a:chExt cx="12191998" cy="812878"/>
          </a:xfrm>
        </p:grpSpPr>
        <p:sp>
          <p:nvSpPr>
            <p:cNvPr id="34" name="Прямокутник: округлені верхні кути 10">
              <a:extLst>
                <a:ext uri="{FF2B5EF4-FFF2-40B4-BE49-F238E27FC236}">
                  <a16:creationId xmlns:a16="http://schemas.microsoft.com/office/drawing/2014/main" id="{7C23E6C0-1A3B-41F4-9599-819C3499608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5" name="Прямокутник 34">
              <a:extLst>
                <a:ext uri="{FF2B5EF4-FFF2-40B4-BE49-F238E27FC236}">
                  <a16:creationId xmlns:a16="http://schemas.microsoft.com/office/drawing/2014/main" id="{3A329ACB-6591-4D37-9747-0C2A9864FCDF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Небесні координати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57" name="Місце для вмісту 3"/>
          <p:cNvSpPr txBox="1">
            <a:spLocks/>
          </p:cNvSpPr>
          <p:nvPr/>
        </p:nvSpPr>
        <p:spPr>
          <a:xfrm>
            <a:off x="6300374" y="4048849"/>
            <a:ext cx="5757588" cy="246936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Положення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визначається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відносно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точок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небесної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сфери</a:t>
            </a:r>
            <a:endParaRPr lang="en-US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Місце для вмісту 3"/>
          <p:cNvSpPr txBox="1">
            <a:spLocks/>
          </p:cNvSpPr>
          <p:nvPr/>
        </p:nvSpPr>
        <p:spPr>
          <a:xfrm>
            <a:off x="6280921" y="1089579"/>
            <a:ext cx="5744444" cy="278041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НЕБЕСНІ КООРДИНАТИ 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система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однозначно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небосхилі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4" name="Группа 2"/>
          <p:cNvGrpSpPr/>
          <p:nvPr/>
        </p:nvGrpSpPr>
        <p:grpSpPr>
          <a:xfrm>
            <a:off x="3416" y="782589"/>
            <a:ext cx="6277505" cy="6169797"/>
            <a:chOff x="4278661" y="432296"/>
            <a:chExt cx="4708129" cy="4627348"/>
          </a:xfrm>
        </p:grpSpPr>
        <p:cxnSp>
          <p:nvCxnSpPr>
            <p:cNvPr id="50" name="Прямая соединительная линия 41"/>
            <p:cNvCxnSpPr/>
            <p:nvPr/>
          </p:nvCxnSpPr>
          <p:spPr>
            <a:xfrm flipH="1" flipV="1">
              <a:off x="6251138" y="2057400"/>
              <a:ext cx="685799" cy="139382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42"/>
            <p:cNvCxnSpPr/>
            <p:nvPr/>
          </p:nvCxnSpPr>
          <p:spPr>
            <a:xfrm rot="19731229">
              <a:off x="4576396" y="2758454"/>
              <a:ext cx="4007644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Дуга 51"/>
            <p:cNvSpPr/>
            <p:nvPr/>
          </p:nvSpPr>
          <p:spPr>
            <a:xfrm rot="14331229" flipV="1">
              <a:off x="5808852" y="755858"/>
              <a:ext cx="1535146" cy="4005177"/>
            </a:xfrm>
            <a:prstGeom prst="arc">
              <a:avLst>
                <a:gd name="adj1" fmla="val 16200000"/>
                <a:gd name="adj2" fmla="val 5383616"/>
              </a:avLst>
            </a:prstGeom>
            <a:noFill/>
            <a:ln w="127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56" name="Дуга 55"/>
            <p:cNvSpPr/>
            <p:nvPr/>
          </p:nvSpPr>
          <p:spPr>
            <a:xfrm rot="3531229">
              <a:off x="5815823" y="762748"/>
              <a:ext cx="1535146" cy="3997325"/>
            </a:xfrm>
            <a:prstGeom prst="arc">
              <a:avLst>
                <a:gd name="adj1" fmla="val 16200000"/>
                <a:gd name="adj2" fmla="val 5392123"/>
              </a:avLst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cxnSp>
          <p:nvCxnSpPr>
            <p:cNvPr id="65" name="Прямая соединительная линия 58"/>
            <p:cNvCxnSpPr/>
            <p:nvPr/>
          </p:nvCxnSpPr>
          <p:spPr>
            <a:xfrm>
              <a:off x="5071428" y="1379220"/>
              <a:ext cx="3005772" cy="271272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Дуга 65"/>
            <p:cNvSpPr/>
            <p:nvPr/>
          </p:nvSpPr>
          <p:spPr>
            <a:xfrm rot="18726864">
              <a:off x="5138509" y="735779"/>
              <a:ext cx="2897136" cy="3999246"/>
            </a:xfrm>
            <a:prstGeom prst="arc">
              <a:avLst>
                <a:gd name="adj1" fmla="val 16200000"/>
                <a:gd name="adj2" fmla="val 5361288"/>
              </a:avLst>
            </a:prstGeom>
            <a:noFill/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67" name="Дуга 66"/>
            <p:cNvSpPr/>
            <p:nvPr/>
          </p:nvSpPr>
          <p:spPr>
            <a:xfrm>
              <a:off x="5666227" y="742951"/>
              <a:ext cx="1858796" cy="4038600"/>
            </a:xfrm>
            <a:prstGeom prst="arc">
              <a:avLst>
                <a:gd name="adj1" fmla="val 16176114"/>
                <a:gd name="adj2" fmla="val 5358449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cxnSp>
          <p:nvCxnSpPr>
            <p:cNvPr id="68" name="Прямая соединительная линия 61"/>
            <p:cNvCxnSpPr/>
            <p:nvPr/>
          </p:nvCxnSpPr>
          <p:spPr>
            <a:xfrm>
              <a:off x="6590406" y="733328"/>
              <a:ext cx="0" cy="40383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Дуга 68"/>
            <p:cNvSpPr/>
            <p:nvPr/>
          </p:nvSpPr>
          <p:spPr>
            <a:xfrm rot="16200000" flipV="1">
              <a:off x="58715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rgbClr val="3228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0" name="Дуга 69"/>
            <p:cNvSpPr/>
            <p:nvPr/>
          </p:nvSpPr>
          <p:spPr>
            <a:xfrm rot="5400000">
              <a:off x="58720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rgbClr val="3228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cxnSp>
          <p:nvCxnSpPr>
            <p:cNvPr id="71" name="Прямая соединительная линия 64"/>
            <p:cNvCxnSpPr/>
            <p:nvPr/>
          </p:nvCxnSpPr>
          <p:spPr>
            <a:xfrm>
              <a:off x="4568387" y="2747851"/>
              <a:ext cx="4007644" cy="0"/>
            </a:xfrm>
            <a:prstGeom prst="line">
              <a:avLst/>
            </a:prstGeom>
            <a:ln w="19050">
              <a:solidFill>
                <a:srgbClr val="3228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Овал 71"/>
            <p:cNvSpPr/>
            <p:nvPr/>
          </p:nvSpPr>
          <p:spPr>
            <a:xfrm>
              <a:off x="4557275" y="735013"/>
              <a:ext cx="4032250" cy="403225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5045187" y="1336598"/>
              <a:ext cx="104078" cy="1040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32285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4" name="Овал 73"/>
            <p:cNvSpPr/>
            <p:nvPr/>
          </p:nvSpPr>
          <p:spPr>
            <a:xfrm>
              <a:off x="6537437" y="2701848"/>
              <a:ext cx="104078" cy="1040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32285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5" name="Овал 74"/>
            <p:cNvSpPr/>
            <p:nvPr/>
          </p:nvSpPr>
          <p:spPr>
            <a:xfrm>
              <a:off x="8029687" y="4035348"/>
              <a:ext cx="104078" cy="1040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32285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6543787" y="4727498"/>
              <a:ext cx="104078" cy="1040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32285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6537437" y="673023"/>
              <a:ext cx="104078" cy="1040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32285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8258287" y="1660448"/>
              <a:ext cx="104078" cy="1040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32285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4794362" y="3746423"/>
              <a:ext cx="104078" cy="1040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32285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80" name="4-конечная звезда 73"/>
            <p:cNvSpPr/>
            <p:nvPr/>
          </p:nvSpPr>
          <p:spPr>
            <a:xfrm>
              <a:off x="7181412" y="1333500"/>
              <a:ext cx="246876" cy="246876"/>
            </a:xfrm>
            <a:prstGeom prst="star4">
              <a:avLst>
                <a:gd name="adj" fmla="val 165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2000">
                  <a:srgbClr val="32285A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445802" y="432296"/>
              <a:ext cx="247905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i="1" dirty="0"/>
                <a:t>Z</a:t>
              </a:r>
              <a:endParaRPr lang="ru-RU" sz="1867" i="1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430562" y="4774902"/>
              <a:ext cx="287579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i="1" dirty="0"/>
                <a:t>Z’</a:t>
              </a:r>
              <a:endParaRPr lang="ru-RU" sz="1867" i="1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64618" y="3805141"/>
              <a:ext cx="38380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i="1" dirty="0"/>
                <a:t>Q’</a:t>
              </a:r>
              <a:endParaRPr lang="ru-RU" sz="1867" i="1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05195" y="1411708"/>
              <a:ext cx="38380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i="1" dirty="0"/>
                <a:t>Q</a:t>
              </a:r>
              <a:endParaRPr lang="ru-RU" sz="1867" i="1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708457" y="1082161"/>
              <a:ext cx="38380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i="1" dirty="0"/>
                <a:t>P</a:t>
              </a:r>
              <a:r>
                <a:rPr lang="en-US" sz="1867" i="1" baseline="-25000" dirty="0"/>
                <a:t>N</a:t>
              </a:r>
              <a:endParaRPr lang="ru-RU" sz="1867" i="1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083744" y="4083852"/>
              <a:ext cx="38380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i="1" dirty="0"/>
                <a:t>P</a:t>
              </a:r>
              <a:r>
                <a:rPr lang="en-US" sz="1867" i="1" baseline="-25000" dirty="0"/>
                <a:t>S</a:t>
              </a:r>
              <a:endParaRPr lang="ru-RU" sz="1867" i="1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285442" y="2818229"/>
              <a:ext cx="38380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i="1" dirty="0"/>
                <a:t>O</a:t>
              </a:r>
              <a:endParaRPr lang="ru-RU" sz="1867" i="1" dirty="0"/>
            </a:p>
          </p:txBody>
        </p:sp>
        <p:sp>
          <p:nvSpPr>
            <p:cNvPr id="88" name="Овал 87"/>
            <p:cNvSpPr/>
            <p:nvPr/>
          </p:nvSpPr>
          <p:spPr>
            <a:xfrm>
              <a:off x="4518137" y="2708198"/>
              <a:ext cx="104078" cy="1040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32285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8544037" y="2701848"/>
              <a:ext cx="104078" cy="1040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32285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602987" y="2597249"/>
              <a:ext cx="38380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i="1" dirty="0"/>
                <a:t>S</a:t>
              </a:r>
              <a:endParaRPr lang="ru-RU" sz="1867" i="1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78661" y="2608767"/>
              <a:ext cx="38380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i="1" dirty="0"/>
                <a:t>N</a:t>
              </a:r>
              <a:endParaRPr lang="ru-RU" sz="1867" i="1" dirty="0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6194537" y="1993823"/>
              <a:ext cx="104078" cy="1040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32285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93" name="Овал 92"/>
            <p:cNvSpPr/>
            <p:nvPr/>
          </p:nvSpPr>
          <p:spPr>
            <a:xfrm>
              <a:off x="6893037" y="3400348"/>
              <a:ext cx="104078" cy="10407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32285A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756292" y="3458900"/>
              <a:ext cx="38380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i="1" dirty="0"/>
                <a:t>W</a:t>
              </a:r>
              <a:endParaRPr lang="ru-RU" sz="1867" i="1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046759" y="1730325"/>
              <a:ext cx="38380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i="1" dirty="0"/>
                <a:t>E</a:t>
              </a:r>
              <a:endParaRPr lang="ru-RU" sz="1867" i="1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318451" y="1096601"/>
              <a:ext cx="38380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67" i="1" dirty="0"/>
                <a:t>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44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A069D35C-EC23-4A92-801C-A9A06692F05C}"/>
              </a:ext>
            </a:extLst>
          </p:cNvPr>
          <p:cNvGrpSpPr/>
          <p:nvPr/>
        </p:nvGrpSpPr>
        <p:grpSpPr>
          <a:xfrm>
            <a:off x="0" y="3046"/>
            <a:ext cx="12191998" cy="812878"/>
            <a:chOff x="-1" y="-2"/>
            <a:chExt cx="12191998" cy="812878"/>
          </a:xfrm>
        </p:grpSpPr>
        <p:sp>
          <p:nvSpPr>
            <p:cNvPr id="45" name="Прямокутник: округлені верхні кути 10">
              <a:extLst>
                <a:ext uri="{FF2B5EF4-FFF2-40B4-BE49-F238E27FC236}">
                  <a16:creationId xmlns:a16="http://schemas.microsoft.com/office/drawing/2014/main" id="{7C23E6C0-1A3B-41F4-9599-819C3499608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1" name="Прямокутник 50">
              <a:extLst>
                <a:ext uri="{FF2B5EF4-FFF2-40B4-BE49-F238E27FC236}">
                  <a16:creationId xmlns:a16="http://schemas.microsoft.com/office/drawing/2014/main" id="{3A329ACB-6591-4D37-9747-0C2A9864FCDF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Небесні координати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56" name="Місце для вмісту 3"/>
          <p:cNvSpPr txBox="1">
            <a:spLocks/>
          </p:cNvSpPr>
          <p:nvPr/>
        </p:nvSpPr>
        <p:spPr>
          <a:xfrm>
            <a:off x="6220469" y="2357136"/>
            <a:ext cx="5744444" cy="298977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Географічні координати </a:t>
            </a:r>
            <a:r>
              <a:rPr lang="en-US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широта та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довгота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визначають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місцезнаходження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точки на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8" name="Группа 4"/>
          <p:cNvGrpSpPr/>
          <p:nvPr/>
        </p:nvGrpSpPr>
        <p:grpSpPr>
          <a:xfrm>
            <a:off x="641895" y="2935941"/>
            <a:ext cx="4828791" cy="1480283"/>
            <a:chOff x="4777429" y="2051050"/>
            <a:chExt cx="3997832" cy="1408320"/>
          </a:xfrm>
        </p:grpSpPr>
        <p:sp>
          <p:nvSpPr>
            <p:cNvPr id="44" name="Дуга 43"/>
            <p:cNvSpPr/>
            <p:nvPr/>
          </p:nvSpPr>
          <p:spPr>
            <a:xfrm rot="16200000" flipV="1">
              <a:off x="60747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rgbClr val="3228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52" name="Дуга 51"/>
            <p:cNvSpPr/>
            <p:nvPr/>
          </p:nvSpPr>
          <p:spPr>
            <a:xfrm rot="5400000">
              <a:off x="60752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rgbClr val="3228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62" name="Группа 44"/>
          <p:cNvGrpSpPr/>
          <p:nvPr/>
        </p:nvGrpSpPr>
        <p:grpSpPr>
          <a:xfrm rot="5400000">
            <a:off x="623471" y="2825869"/>
            <a:ext cx="4859799" cy="1701043"/>
            <a:chOff x="4777429" y="2051050"/>
            <a:chExt cx="3997832" cy="1408320"/>
          </a:xfrm>
        </p:grpSpPr>
        <p:sp>
          <p:nvSpPr>
            <p:cNvPr id="63" name="Дуга 62"/>
            <p:cNvSpPr/>
            <p:nvPr/>
          </p:nvSpPr>
          <p:spPr>
            <a:xfrm rot="16200000" flipV="1">
              <a:off x="60747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64" name="Дуга 63"/>
            <p:cNvSpPr/>
            <p:nvPr/>
          </p:nvSpPr>
          <p:spPr>
            <a:xfrm rot="5400000">
              <a:off x="60752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cxnSp>
        <p:nvCxnSpPr>
          <p:cNvPr id="65" name="Прямая соединительная линия 47"/>
          <p:cNvCxnSpPr>
            <a:stCxn id="64" idx="2"/>
            <a:endCxn id="66" idx="4"/>
          </p:cNvCxnSpPr>
          <p:nvPr/>
        </p:nvCxnSpPr>
        <p:spPr>
          <a:xfrm>
            <a:off x="3038875" y="1247317"/>
            <a:ext cx="14496" cy="4871453"/>
          </a:xfrm>
          <a:prstGeom prst="line">
            <a:avLst/>
          </a:prstGeom>
          <a:ln>
            <a:solidFill>
              <a:srgbClr val="322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Овал 65"/>
          <p:cNvSpPr/>
          <p:nvPr/>
        </p:nvSpPr>
        <p:spPr>
          <a:xfrm>
            <a:off x="618189" y="1248410"/>
            <a:ext cx="4870363" cy="48703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2504053" y="841479"/>
                <a:ext cx="13240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ru-RU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=90°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053" y="841479"/>
                <a:ext cx="1324016" cy="461665"/>
              </a:xfrm>
              <a:prstGeom prst="rect">
                <a:avLst/>
              </a:prstGeom>
              <a:blipFill>
                <a:blip r:embed="rId3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2394980" y="6119302"/>
                <a:ext cx="15532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ru-RU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=−90°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980" y="6119302"/>
                <a:ext cx="1553246" cy="461665"/>
              </a:xfrm>
              <a:prstGeom prst="rect">
                <a:avLst/>
              </a:prstGeom>
              <a:blipFill>
                <a:blip r:embed="rId4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4435191" y="3487638"/>
                <a:ext cx="1145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=180°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5191" y="3487638"/>
                <a:ext cx="114563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527790" y="3467515"/>
                <a:ext cx="1318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=−180°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90" y="3467515"/>
                <a:ext cx="131875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Дуга 70"/>
          <p:cNvSpPr/>
          <p:nvPr/>
        </p:nvSpPr>
        <p:spPr>
          <a:xfrm rot="5400000">
            <a:off x="2604476" y="2310789"/>
            <a:ext cx="942153" cy="2743200"/>
          </a:xfrm>
          <a:prstGeom prst="arc">
            <a:avLst>
              <a:gd name="adj1" fmla="val 15596965"/>
              <a:gd name="adj2" fmla="val 6086301"/>
            </a:avLst>
          </a:prstGeom>
          <a:noFill/>
          <a:ln w="9525">
            <a:solidFill>
              <a:srgbClr val="F8712B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1802836" y="3354399"/>
                <a:ext cx="4175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>
                          <a:solidFill>
                            <a:srgbClr val="F8712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ru-RU" sz="2400" dirty="0">
                  <a:solidFill>
                    <a:srgbClr val="F8712B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836" y="3354399"/>
                <a:ext cx="41755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038036" y="3395039"/>
                <a:ext cx="4175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>
                          <a:solidFill>
                            <a:srgbClr val="F8712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ru-RU" sz="2400" dirty="0">
                  <a:solidFill>
                    <a:srgbClr val="F8712B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036" y="3395039"/>
                <a:ext cx="41755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Дуга 73"/>
          <p:cNvSpPr/>
          <p:nvPr/>
        </p:nvSpPr>
        <p:spPr>
          <a:xfrm rot="10800000">
            <a:off x="2470336" y="2150731"/>
            <a:ext cx="1156387" cy="3316539"/>
          </a:xfrm>
          <a:prstGeom prst="arc">
            <a:avLst>
              <a:gd name="adj1" fmla="val 17116109"/>
              <a:gd name="adj2" fmla="val 4694994"/>
            </a:avLst>
          </a:prstGeom>
          <a:noFill/>
          <a:ln w="9525">
            <a:solidFill>
              <a:srgbClr val="F8712B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5" name="Дуга 74"/>
          <p:cNvSpPr/>
          <p:nvPr/>
        </p:nvSpPr>
        <p:spPr>
          <a:xfrm rot="10800000" flipH="1">
            <a:off x="2502992" y="2150731"/>
            <a:ext cx="1156387" cy="3316539"/>
          </a:xfrm>
          <a:prstGeom prst="arc">
            <a:avLst>
              <a:gd name="adj1" fmla="val 17116109"/>
              <a:gd name="adj2" fmla="val 4694994"/>
            </a:avLst>
          </a:prstGeom>
          <a:noFill/>
          <a:ln w="9525">
            <a:solidFill>
              <a:srgbClr val="F8712B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2534356" y="2013279"/>
                <a:ext cx="4685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>
                          <a:solidFill>
                            <a:srgbClr val="F8712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ru-RU" sz="2400" dirty="0">
                  <a:solidFill>
                    <a:srgbClr val="F8712B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4356" y="2013279"/>
                <a:ext cx="468590" cy="461665"/>
              </a:xfrm>
              <a:prstGeom prst="rect">
                <a:avLst/>
              </a:prstGeom>
              <a:blipFill>
                <a:blip r:embed="rId9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3164276" y="2013279"/>
                <a:ext cx="4685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>
                          <a:solidFill>
                            <a:srgbClr val="F8712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ru-RU" sz="2400" dirty="0">
                  <a:solidFill>
                    <a:srgbClr val="F8712B"/>
                  </a:solidFill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276" y="2013279"/>
                <a:ext cx="468590" cy="461665"/>
              </a:xfrm>
              <a:prstGeom prst="rect">
                <a:avLst/>
              </a:prstGeom>
              <a:blipFill>
                <a:blip r:embed="rId10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2534356" y="5081599"/>
                <a:ext cx="4685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>
                          <a:solidFill>
                            <a:srgbClr val="F8712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ru-RU" sz="2400" dirty="0">
                  <a:solidFill>
                    <a:srgbClr val="F8712B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4356" y="5081599"/>
                <a:ext cx="468590" cy="461665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3164276" y="5081599"/>
                <a:ext cx="4685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>
                          <a:solidFill>
                            <a:srgbClr val="F8712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ru-RU" sz="2400" dirty="0">
                  <a:solidFill>
                    <a:srgbClr val="F8712B"/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276" y="5081599"/>
                <a:ext cx="468590" cy="461665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Прямая соединительная линия 5"/>
          <p:cNvCxnSpPr/>
          <p:nvPr/>
        </p:nvCxnSpPr>
        <p:spPr>
          <a:xfrm flipH="1">
            <a:off x="2232272" y="2935940"/>
            <a:ext cx="1640909" cy="1443759"/>
          </a:xfrm>
          <a:prstGeom prst="line">
            <a:avLst/>
          </a:prstGeom>
          <a:ln w="12700">
            <a:solidFill>
              <a:srgbClr val="322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03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71" grpId="0" animBg="1"/>
      <p:bldP spid="72" grpId="0"/>
      <p:bldP spid="73" grpId="0"/>
      <p:bldP spid="74" grpId="0" animBg="1"/>
      <p:bldP spid="75" grpId="0" animBg="1"/>
      <p:bldP spid="76" grpId="0"/>
      <p:bldP spid="77" grpId="0"/>
      <p:bldP spid="78" grpId="0"/>
      <p:bldP spid="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0CD5046-0E90-449E-BEDF-2D51FF01A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1" cy="6858000"/>
          </a:xfrm>
          <a:prstGeom prst="rect">
            <a:avLst/>
          </a:prstGeom>
        </p:spPr>
      </p:pic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7E89EBCE-1602-4FFE-BC33-956CD1673B6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0FAA019A-C338-4A2B-80A0-2BE81CFDA5C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90BCF621-D2A5-419D-A78A-B94CF953556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Небесні координати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78368" y="4895576"/>
            <a:ext cx="2808000" cy="57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ru-RU" sz="1867" dirty="0" smtClean="0">
                <a:solidFill>
                  <a:prstClr val="white"/>
                </a:solidFill>
              </a:rPr>
              <a:t>Горизонтальна </a:t>
            </a:r>
            <a:r>
              <a:rPr lang="ru-RU" sz="1867" dirty="0">
                <a:solidFill>
                  <a:prstClr val="white"/>
                </a:solidFill>
              </a:rPr>
              <a:t>система координат</a:t>
            </a:r>
            <a:endParaRPr lang="ru-RU" sz="1867" dirty="0">
              <a:solidFill>
                <a:prstClr val="white"/>
              </a:solidFill>
              <a:latin typeface="Gerbe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6368" y="4895576"/>
            <a:ext cx="2808000" cy="57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uk-UA" sz="1867" dirty="0">
                <a:solidFill>
                  <a:prstClr val="white"/>
                </a:solidFill>
              </a:rPr>
              <a:t>Е</a:t>
            </a:r>
            <a:r>
              <a:rPr lang="ru-RU" sz="1867" dirty="0" err="1" smtClean="0">
                <a:solidFill>
                  <a:prstClr val="white"/>
                </a:solidFill>
              </a:rPr>
              <a:t>кваторіальна</a:t>
            </a:r>
            <a:r>
              <a:rPr lang="ru-RU" sz="1867" dirty="0" smtClean="0">
                <a:solidFill>
                  <a:prstClr val="white"/>
                </a:solidFill>
              </a:rPr>
              <a:t> </a:t>
            </a:r>
            <a:r>
              <a:rPr lang="ru-RU" sz="1867" dirty="0">
                <a:solidFill>
                  <a:prstClr val="white"/>
                </a:solidFill>
              </a:rPr>
              <a:t>система координат </a:t>
            </a:r>
            <a:endParaRPr lang="ru-RU" sz="1867" dirty="0">
              <a:solidFill>
                <a:prstClr val="white"/>
              </a:solidFill>
              <a:latin typeface="Gerber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4368" y="4895576"/>
            <a:ext cx="2808000" cy="57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ru-RU" sz="1867" dirty="0" err="1" smtClean="0">
                <a:solidFill>
                  <a:prstClr val="white"/>
                </a:solidFill>
              </a:rPr>
              <a:t>Екліптична</a:t>
            </a:r>
            <a:r>
              <a:rPr lang="ru-RU" sz="1867" dirty="0" smtClean="0">
                <a:solidFill>
                  <a:prstClr val="white"/>
                </a:solidFill>
              </a:rPr>
              <a:t> </a:t>
            </a:r>
            <a:r>
              <a:rPr lang="ru-RU" sz="1867" dirty="0">
                <a:solidFill>
                  <a:prstClr val="white"/>
                </a:solidFill>
              </a:rPr>
              <a:t>система координат</a:t>
            </a:r>
            <a:endParaRPr lang="ru-RU" sz="1867" dirty="0">
              <a:solidFill>
                <a:prstClr val="white"/>
              </a:solidFill>
              <a:latin typeface="Gerber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02368" y="4895576"/>
            <a:ext cx="2808000" cy="57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ru-RU" sz="1867" dirty="0" err="1" smtClean="0">
                <a:solidFill>
                  <a:prstClr val="white"/>
                </a:solidFill>
                <a:latin typeface="Gerbera"/>
              </a:rPr>
              <a:t>Галактична</a:t>
            </a:r>
            <a:r>
              <a:rPr lang="ru-RU" sz="1867" dirty="0" smtClean="0">
                <a:solidFill>
                  <a:prstClr val="white"/>
                </a:solidFill>
                <a:latin typeface="Gerbera"/>
              </a:rPr>
              <a:t> </a:t>
            </a:r>
            <a:r>
              <a:rPr lang="ru-RU" sz="1867" dirty="0">
                <a:solidFill>
                  <a:prstClr val="white"/>
                </a:solidFill>
                <a:latin typeface="Gerbera"/>
              </a:rPr>
              <a:t>система координат</a:t>
            </a:r>
          </a:p>
        </p:txBody>
      </p:sp>
      <p:sp>
        <p:nvSpPr>
          <p:cNvPr id="16" name="Овал 15"/>
          <p:cNvSpPr/>
          <p:nvPr/>
        </p:nvSpPr>
        <p:spPr>
          <a:xfrm>
            <a:off x="682368" y="2386013"/>
            <a:ext cx="2400000" cy="240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490368" y="2386013"/>
            <a:ext cx="2400000" cy="240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298368" y="2386013"/>
            <a:ext cx="2400000" cy="240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9106368" y="2386013"/>
            <a:ext cx="2400000" cy="240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endParaRPr lang="ru-RU" sz="2133" dirty="0">
              <a:solidFill>
                <a:srgbClr val="32285A"/>
              </a:solidFill>
              <a:latin typeface="Gerbera"/>
            </a:endParaRPr>
          </a:p>
        </p:txBody>
      </p:sp>
      <p:pic>
        <p:nvPicPr>
          <p:cNvPr id="21" name="Picture 2" descr="File:Третий астрономический треугольник.sv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" r="671"/>
          <a:stretch/>
        </p:blipFill>
        <p:spPr bwMode="auto">
          <a:xfrm>
            <a:off x="9106368" y="2386013"/>
            <a:ext cx="2400000" cy="240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File:Второй астрономический треугольник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369" y="2386013"/>
            <a:ext cx="2490567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File:Горизонтальная система координат.sv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8135" r="6559" b="7859"/>
          <a:stretch/>
        </p:blipFill>
        <p:spPr bwMode="auto">
          <a:xfrm>
            <a:off x="682368" y="2386015"/>
            <a:ext cx="2400000" cy="240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68" y="2458013"/>
            <a:ext cx="2261856" cy="2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306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Венера и Юпитер на утреннем неб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7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A069D35C-EC23-4A92-801C-A9A06692F05C}"/>
              </a:ext>
            </a:extLst>
          </p:cNvPr>
          <p:cNvGrpSpPr/>
          <p:nvPr/>
        </p:nvGrpSpPr>
        <p:grpSpPr>
          <a:xfrm>
            <a:off x="2" y="-11686"/>
            <a:ext cx="12191998" cy="812878"/>
            <a:chOff x="-1" y="-2"/>
            <a:chExt cx="12191998" cy="812878"/>
          </a:xfrm>
        </p:grpSpPr>
        <p:sp>
          <p:nvSpPr>
            <p:cNvPr id="20" name="Прямокутник: округлені верхні кути 10">
              <a:extLst>
                <a:ext uri="{FF2B5EF4-FFF2-40B4-BE49-F238E27FC236}">
                  <a16:creationId xmlns:a16="http://schemas.microsoft.com/office/drawing/2014/main" id="{7C23E6C0-1A3B-41F4-9599-819C3499608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3A329ACB-6591-4D37-9747-0C2A9864FCDF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Горизонтальна система координат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4" name="Місце для вмісту 3"/>
          <p:cNvSpPr txBox="1">
            <a:spLocks/>
          </p:cNvSpPr>
          <p:nvPr/>
        </p:nvSpPr>
        <p:spPr>
          <a:xfrm>
            <a:off x="166639" y="965465"/>
            <a:ext cx="11653402" cy="117330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икористовує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основу коло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дійсного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горизонту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оординатами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висота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 і азимут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Прямая соединительная линия 6"/>
          <p:cNvCxnSpPr/>
          <p:nvPr/>
        </p:nvCxnSpPr>
        <p:spPr>
          <a:xfrm>
            <a:off x="5168900" y="3238501"/>
            <a:ext cx="0" cy="1468967"/>
          </a:xfrm>
          <a:prstGeom prst="line">
            <a:avLst/>
          </a:prstGeom>
          <a:ln w="127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35458" y="3742267"/>
            <a:ext cx="31771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i="1" dirty="0">
                <a:solidFill>
                  <a:srgbClr val="FFFF00"/>
                </a:solidFill>
              </a:rPr>
              <a:t>h</a:t>
            </a:r>
            <a:endParaRPr lang="ru-RU" sz="1867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Місце для вмісту 3"/>
          <p:cNvSpPr txBox="1">
            <a:spLocks/>
          </p:cNvSpPr>
          <p:nvPr/>
        </p:nvSpPr>
        <p:spPr>
          <a:xfrm>
            <a:off x="6296003" y="5548486"/>
            <a:ext cx="5757588" cy="122281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Вимірюється в градусах, мінутах, секундах</a:t>
            </a:r>
            <a:endParaRPr lang="uk-UA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Місце для вмісту 3"/>
          <p:cNvSpPr txBox="1">
            <a:spLocks/>
          </p:cNvSpPr>
          <p:nvPr/>
        </p:nvSpPr>
        <p:spPr>
          <a:xfrm>
            <a:off x="6296003" y="4337277"/>
            <a:ext cx="5757588" cy="1100282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Кут між горизонтом і світилом</a:t>
            </a:r>
            <a:endParaRPr lang="uk-UA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Місце для вмісту 3"/>
          <p:cNvSpPr txBox="1">
            <a:spLocks/>
          </p:cNvSpPr>
          <p:nvPr/>
        </p:nvSpPr>
        <p:spPr>
          <a:xfrm>
            <a:off x="6278948" y="937035"/>
            <a:ext cx="5744444" cy="326230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ВИСОТА СВІТИЛА h 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кутова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справжнього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горизонту,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виміряна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вздовж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вертикального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2" y="-30341"/>
            <a:ext cx="12191998" cy="812878"/>
            <a:chOff x="-1" y="-2"/>
            <a:chExt cx="12191998" cy="812878"/>
          </a:xfrm>
        </p:grpSpPr>
        <p:sp>
          <p:nvSpPr>
            <p:cNvPr id="75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Горизонтальна система координат</a:t>
              </a:r>
            </a:p>
          </p:txBody>
        </p:sp>
      </p:grpSp>
      <p:sp>
        <p:nvSpPr>
          <p:cNvPr id="156" name="Полилиния 6"/>
          <p:cNvSpPr/>
          <p:nvPr/>
        </p:nvSpPr>
        <p:spPr>
          <a:xfrm>
            <a:off x="3213987" y="2145250"/>
            <a:ext cx="1257300" cy="2590800"/>
          </a:xfrm>
          <a:custGeom>
            <a:avLst/>
            <a:gdLst>
              <a:gd name="connsiteX0" fmla="*/ 0 w 942975"/>
              <a:gd name="connsiteY0" fmla="*/ 1300163 h 1943100"/>
              <a:gd name="connsiteX1" fmla="*/ 723900 w 942975"/>
              <a:gd name="connsiteY1" fmla="*/ 0 h 1943100"/>
              <a:gd name="connsiteX2" fmla="*/ 771525 w 942975"/>
              <a:gd name="connsiteY2" fmla="*/ 133350 h 1943100"/>
              <a:gd name="connsiteX3" fmla="*/ 828675 w 942975"/>
              <a:gd name="connsiteY3" fmla="*/ 347663 h 1943100"/>
              <a:gd name="connsiteX4" fmla="*/ 890587 w 942975"/>
              <a:gd name="connsiteY4" fmla="*/ 619125 h 1943100"/>
              <a:gd name="connsiteX5" fmla="*/ 914400 w 942975"/>
              <a:gd name="connsiteY5" fmla="*/ 833438 h 1943100"/>
              <a:gd name="connsiteX6" fmla="*/ 942975 w 942975"/>
              <a:gd name="connsiteY6" fmla="*/ 1104900 h 1943100"/>
              <a:gd name="connsiteX7" fmla="*/ 938212 w 942975"/>
              <a:gd name="connsiteY7" fmla="*/ 1466850 h 1943100"/>
              <a:gd name="connsiteX8" fmla="*/ 909637 w 942975"/>
              <a:gd name="connsiteY8" fmla="*/ 1819275 h 1943100"/>
              <a:gd name="connsiteX9" fmla="*/ 895350 w 942975"/>
              <a:gd name="connsiteY9" fmla="*/ 1943100 h 1943100"/>
              <a:gd name="connsiteX10" fmla="*/ 0 w 942975"/>
              <a:gd name="connsiteY10" fmla="*/ 1300163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2975" h="1943100">
                <a:moveTo>
                  <a:pt x="0" y="1300163"/>
                </a:moveTo>
                <a:lnTo>
                  <a:pt x="723900" y="0"/>
                </a:lnTo>
                <a:lnTo>
                  <a:pt x="771525" y="133350"/>
                </a:lnTo>
                <a:lnTo>
                  <a:pt x="828675" y="347663"/>
                </a:lnTo>
                <a:lnTo>
                  <a:pt x="890587" y="619125"/>
                </a:lnTo>
                <a:lnTo>
                  <a:pt x="914400" y="833438"/>
                </a:lnTo>
                <a:lnTo>
                  <a:pt x="942975" y="1104900"/>
                </a:lnTo>
                <a:cubicBezTo>
                  <a:pt x="941387" y="1225550"/>
                  <a:pt x="939800" y="1346200"/>
                  <a:pt x="938212" y="1466850"/>
                </a:cubicBezTo>
                <a:lnTo>
                  <a:pt x="909637" y="1819275"/>
                </a:lnTo>
                <a:lnTo>
                  <a:pt x="895350" y="1943100"/>
                </a:lnTo>
                <a:lnTo>
                  <a:pt x="0" y="1300163"/>
                </a:lnTo>
                <a:close/>
              </a:path>
            </a:pathLst>
          </a:cu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157" name="Группа 45"/>
          <p:cNvGrpSpPr/>
          <p:nvPr/>
        </p:nvGrpSpPr>
        <p:grpSpPr>
          <a:xfrm>
            <a:off x="1520479" y="1423890"/>
            <a:ext cx="3315297" cy="822960"/>
            <a:chOff x="4574229" y="2051050"/>
            <a:chExt cx="3997832" cy="1408320"/>
          </a:xfrm>
        </p:grpSpPr>
        <p:sp>
          <p:nvSpPr>
            <p:cNvPr id="158" name="Дуга 157"/>
            <p:cNvSpPr/>
            <p:nvPr/>
          </p:nvSpPr>
          <p:spPr>
            <a:xfrm rot="16200000" flipV="1">
              <a:off x="58715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59" name="Дуга 158"/>
            <p:cNvSpPr/>
            <p:nvPr/>
          </p:nvSpPr>
          <p:spPr>
            <a:xfrm rot="5400000">
              <a:off x="58720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160" name="Группа 4"/>
          <p:cNvGrpSpPr/>
          <p:nvPr/>
        </p:nvGrpSpPr>
        <p:grpSpPr>
          <a:xfrm>
            <a:off x="530907" y="2949583"/>
            <a:ext cx="5330443" cy="1877760"/>
            <a:chOff x="4574229" y="2051050"/>
            <a:chExt cx="3997832" cy="1408320"/>
          </a:xfrm>
        </p:grpSpPr>
        <p:sp>
          <p:nvSpPr>
            <p:cNvPr id="161" name="Дуга 160"/>
            <p:cNvSpPr/>
            <p:nvPr/>
          </p:nvSpPr>
          <p:spPr>
            <a:xfrm rot="16200000" flipV="1">
              <a:off x="58715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62" name="Дуга 161"/>
            <p:cNvSpPr/>
            <p:nvPr/>
          </p:nvSpPr>
          <p:spPr>
            <a:xfrm rot="5400000">
              <a:off x="58720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cxnSp>
        <p:nvCxnSpPr>
          <p:cNvPr id="163" name="Прямая соединительная линия 41"/>
          <p:cNvCxnSpPr/>
          <p:nvPr/>
        </p:nvCxnSpPr>
        <p:spPr>
          <a:xfrm flipV="1">
            <a:off x="2695402" y="2958050"/>
            <a:ext cx="1032933" cy="1854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Дуга 163"/>
          <p:cNvSpPr/>
          <p:nvPr/>
        </p:nvSpPr>
        <p:spPr>
          <a:xfrm>
            <a:off x="1986905" y="1205451"/>
            <a:ext cx="2478395" cy="5384800"/>
          </a:xfrm>
          <a:prstGeom prst="arc">
            <a:avLst>
              <a:gd name="adj1" fmla="val 16176114"/>
              <a:gd name="adj2" fmla="val 535844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65" name="Прямая соединительная линия 61"/>
          <p:cNvCxnSpPr/>
          <p:nvPr/>
        </p:nvCxnSpPr>
        <p:spPr>
          <a:xfrm>
            <a:off x="3219143" y="1192621"/>
            <a:ext cx="0" cy="53844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единительная линия 64"/>
          <p:cNvCxnSpPr/>
          <p:nvPr/>
        </p:nvCxnSpPr>
        <p:spPr>
          <a:xfrm>
            <a:off x="523118" y="3878651"/>
            <a:ext cx="53435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Овал 166"/>
          <p:cNvSpPr/>
          <p:nvPr/>
        </p:nvSpPr>
        <p:spPr>
          <a:xfrm>
            <a:off x="508302" y="1194868"/>
            <a:ext cx="5376333" cy="537633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8" name="Овал 167"/>
          <p:cNvSpPr/>
          <p:nvPr/>
        </p:nvSpPr>
        <p:spPr>
          <a:xfrm>
            <a:off x="3148518" y="381731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9" name="Овал 168"/>
          <p:cNvSpPr/>
          <p:nvPr/>
        </p:nvSpPr>
        <p:spPr>
          <a:xfrm>
            <a:off x="3156985" y="651818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0" name="Овал 169"/>
          <p:cNvSpPr/>
          <p:nvPr/>
        </p:nvSpPr>
        <p:spPr>
          <a:xfrm>
            <a:off x="3148518" y="111221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1" name="TextBox 170"/>
          <p:cNvSpPr txBox="1"/>
          <p:nvPr/>
        </p:nvSpPr>
        <p:spPr>
          <a:xfrm>
            <a:off x="3026338" y="791245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i="1" dirty="0"/>
              <a:t>Z</a:t>
            </a:r>
            <a:endParaRPr lang="ru-RU" sz="1867" i="1" dirty="0"/>
          </a:p>
        </p:txBody>
      </p:sp>
      <p:sp>
        <p:nvSpPr>
          <p:cNvPr id="172" name="TextBox 171"/>
          <p:cNvSpPr txBox="1"/>
          <p:nvPr/>
        </p:nvSpPr>
        <p:spPr>
          <a:xfrm>
            <a:off x="3006018" y="6581386"/>
            <a:ext cx="3834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i="1" dirty="0"/>
              <a:t>Z’</a:t>
            </a:r>
            <a:endParaRPr lang="ru-RU" sz="1867" i="1" dirty="0"/>
          </a:p>
        </p:txBody>
      </p:sp>
      <p:sp>
        <p:nvSpPr>
          <p:cNvPr id="173" name="TextBox 172"/>
          <p:cNvSpPr txBox="1"/>
          <p:nvPr/>
        </p:nvSpPr>
        <p:spPr>
          <a:xfrm>
            <a:off x="2778659" y="3532222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O</a:t>
            </a:r>
            <a:endParaRPr lang="ru-RU" sz="1867" i="1" dirty="0"/>
          </a:p>
        </p:txBody>
      </p:sp>
      <p:sp>
        <p:nvSpPr>
          <p:cNvPr id="174" name="Овал 173"/>
          <p:cNvSpPr/>
          <p:nvPr/>
        </p:nvSpPr>
        <p:spPr>
          <a:xfrm>
            <a:off x="456118" y="382578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5" name="Овал 174"/>
          <p:cNvSpPr/>
          <p:nvPr/>
        </p:nvSpPr>
        <p:spPr>
          <a:xfrm>
            <a:off x="5823985" y="381731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6" name="TextBox 175"/>
          <p:cNvSpPr txBox="1"/>
          <p:nvPr/>
        </p:nvSpPr>
        <p:spPr>
          <a:xfrm>
            <a:off x="5902586" y="3677849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S</a:t>
            </a:r>
            <a:endParaRPr lang="ru-RU" sz="1867" i="1" dirty="0"/>
          </a:p>
        </p:txBody>
      </p:sp>
      <p:sp>
        <p:nvSpPr>
          <p:cNvPr id="177" name="TextBox 176"/>
          <p:cNvSpPr txBox="1"/>
          <p:nvPr/>
        </p:nvSpPr>
        <p:spPr>
          <a:xfrm>
            <a:off x="-1794" y="3677849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N</a:t>
            </a:r>
            <a:endParaRPr lang="ru-RU" sz="1867" i="1" dirty="0"/>
          </a:p>
        </p:txBody>
      </p:sp>
      <p:sp>
        <p:nvSpPr>
          <p:cNvPr id="178" name="Овал 177"/>
          <p:cNvSpPr/>
          <p:nvPr/>
        </p:nvSpPr>
        <p:spPr>
          <a:xfrm>
            <a:off x="3664985" y="289021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9" name="Овал 178"/>
          <p:cNvSpPr/>
          <p:nvPr/>
        </p:nvSpPr>
        <p:spPr>
          <a:xfrm>
            <a:off x="2632051" y="4748647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80" name="TextBox 179"/>
          <p:cNvSpPr txBox="1"/>
          <p:nvPr/>
        </p:nvSpPr>
        <p:spPr>
          <a:xfrm>
            <a:off x="2187259" y="4758983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i="1" dirty="0"/>
              <a:t>W</a:t>
            </a:r>
            <a:endParaRPr lang="ru-RU" sz="1867" i="1" dirty="0"/>
          </a:p>
        </p:txBody>
      </p:sp>
      <p:sp>
        <p:nvSpPr>
          <p:cNvPr id="181" name="TextBox 180"/>
          <p:cNvSpPr txBox="1"/>
          <p:nvPr/>
        </p:nvSpPr>
        <p:spPr>
          <a:xfrm>
            <a:off x="3290148" y="2581217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i="1" dirty="0"/>
              <a:t>E</a:t>
            </a:r>
            <a:endParaRPr lang="ru-RU" sz="1867" i="1" dirty="0"/>
          </a:p>
        </p:txBody>
      </p:sp>
      <p:sp>
        <p:nvSpPr>
          <p:cNvPr id="182" name="TextBox 181"/>
          <p:cNvSpPr txBox="1"/>
          <p:nvPr/>
        </p:nvSpPr>
        <p:spPr>
          <a:xfrm>
            <a:off x="4189871" y="1676985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i="1" dirty="0"/>
              <a:t>М</a:t>
            </a:r>
          </a:p>
        </p:txBody>
      </p:sp>
      <p:sp>
        <p:nvSpPr>
          <p:cNvPr id="183" name="Полилиния 5"/>
          <p:cNvSpPr/>
          <p:nvPr/>
        </p:nvSpPr>
        <p:spPr>
          <a:xfrm>
            <a:off x="4202470" y="2240502"/>
            <a:ext cx="262185" cy="2482849"/>
          </a:xfrm>
          <a:custGeom>
            <a:avLst/>
            <a:gdLst>
              <a:gd name="connsiteX0" fmla="*/ 147638 w 196639"/>
              <a:gd name="connsiteY0" fmla="*/ 1862137 h 1862137"/>
              <a:gd name="connsiteX1" fmla="*/ 176213 w 196639"/>
              <a:gd name="connsiteY1" fmla="*/ 1633537 h 1862137"/>
              <a:gd name="connsiteX2" fmla="*/ 190500 w 196639"/>
              <a:gd name="connsiteY2" fmla="*/ 1385887 h 1862137"/>
              <a:gd name="connsiteX3" fmla="*/ 195263 w 196639"/>
              <a:gd name="connsiteY3" fmla="*/ 1085850 h 1862137"/>
              <a:gd name="connsiteX4" fmla="*/ 166688 w 196639"/>
              <a:gd name="connsiteY4" fmla="*/ 762000 h 1862137"/>
              <a:gd name="connsiteX5" fmla="*/ 123825 w 196639"/>
              <a:gd name="connsiteY5" fmla="*/ 476250 h 1862137"/>
              <a:gd name="connsiteX6" fmla="*/ 66675 w 196639"/>
              <a:gd name="connsiteY6" fmla="*/ 233362 h 1862137"/>
              <a:gd name="connsiteX7" fmla="*/ 0 w 196639"/>
              <a:gd name="connsiteY7" fmla="*/ 0 h 186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639" h="1862137">
                <a:moveTo>
                  <a:pt x="147638" y="1862137"/>
                </a:moveTo>
                <a:cubicBezTo>
                  <a:pt x="158353" y="1787524"/>
                  <a:pt x="169069" y="1712912"/>
                  <a:pt x="176213" y="1633537"/>
                </a:cubicBezTo>
                <a:cubicBezTo>
                  <a:pt x="183357" y="1554162"/>
                  <a:pt x="187325" y="1477168"/>
                  <a:pt x="190500" y="1385887"/>
                </a:cubicBezTo>
                <a:cubicBezTo>
                  <a:pt x="193675" y="1294606"/>
                  <a:pt x="199232" y="1189831"/>
                  <a:pt x="195263" y="1085850"/>
                </a:cubicBezTo>
                <a:cubicBezTo>
                  <a:pt x="191294" y="981869"/>
                  <a:pt x="178594" y="863600"/>
                  <a:pt x="166688" y="762000"/>
                </a:cubicBezTo>
                <a:cubicBezTo>
                  <a:pt x="154782" y="660400"/>
                  <a:pt x="140494" y="564356"/>
                  <a:pt x="123825" y="476250"/>
                </a:cubicBezTo>
                <a:cubicBezTo>
                  <a:pt x="107156" y="388144"/>
                  <a:pt x="87312" y="312737"/>
                  <a:pt x="66675" y="233362"/>
                </a:cubicBezTo>
                <a:cubicBezTo>
                  <a:pt x="46038" y="153987"/>
                  <a:pt x="23019" y="76993"/>
                  <a:pt x="0" y="0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84" name="TextBox 183"/>
          <p:cNvSpPr txBox="1"/>
          <p:nvPr/>
        </p:nvSpPr>
        <p:spPr>
          <a:xfrm>
            <a:off x="4413842" y="322051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h</a:t>
            </a:r>
            <a:endParaRPr lang="ru-RU" sz="2400" i="1" dirty="0"/>
          </a:p>
        </p:txBody>
      </p:sp>
      <p:sp>
        <p:nvSpPr>
          <p:cNvPr id="185" name="Овал 184"/>
          <p:cNvSpPr/>
          <p:nvPr/>
        </p:nvSpPr>
        <p:spPr>
          <a:xfrm>
            <a:off x="4104557" y="2081751"/>
            <a:ext cx="153671" cy="15367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F8712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257996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156" grpId="0" animBg="1"/>
      <p:bldP spid="183" grpId="0" animBg="1"/>
      <p:bldP spid="1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Місце для вмісту 3"/>
          <p:cNvSpPr txBox="1">
            <a:spLocks/>
          </p:cNvSpPr>
          <p:nvPr/>
        </p:nvSpPr>
        <p:spPr>
          <a:xfrm>
            <a:off x="6261260" y="2081751"/>
            <a:ext cx="5744444" cy="326230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Висота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межах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 до +90°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зеніту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перебуває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видимій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2" y="-3749"/>
            <a:ext cx="12191998" cy="812878"/>
            <a:chOff x="-1" y="-2"/>
            <a:chExt cx="12191998" cy="812878"/>
          </a:xfrm>
        </p:grpSpPr>
        <p:sp>
          <p:nvSpPr>
            <p:cNvPr id="75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Горизонтальна система координат</a:t>
              </a:r>
            </a:p>
          </p:txBody>
        </p:sp>
      </p:grpSp>
      <p:sp>
        <p:nvSpPr>
          <p:cNvPr id="156" name="Полилиния 6"/>
          <p:cNvSpPr/>
          <p:nvPr/>
        </p:nvSpPr>
        <p:spPr>
          <a:xfrm>
            <a:off x="3213987" y="2145250"/>
            <a:ext cx="1257300" cy="2590800"/>
          </a:xfrm>
          <a:custGeom>
            <a:avLst/>
            <a:gdLst>
              <a:gd name="connsiteX0" fmla="*/ 0 w 942975"/>
              <a:gd name="connsiteY0" fmla="*/ 1300163 h 1943100"/>
              <a:gd name="connsiteX1" fmla="*/ 723900 w 942975"/>
              <a:gd name="connsiteY1" fmla="*/ 0 h 1943100"/>
              <a:gd name="connsiteX2" fmla="*/ 771525 w 942975"/>
              <a:gd name="connsiteY2" fmla="*/ 133350 h 1943100"/>
              <a:gd name="connsiteX3" fmla="*/ 828675 w 942975"/>
              <a:gd name="connsiteY3" fmla="*/ 347663 h 1943100"/>
              <a:gd name="connsiteX4" fmla="*/ 890587 w 942975"/>
              <a:gd name="connsiteY4" fmla="*/ 619125 h 1943100"/>
              <a:gd name="connsiteX5" fmla="*/ 914400 w 942975"/>
              <a:gd name="connsiteY5" fmla="*/ 833438 h 1943100"/>
              <a:gd name="connsiteX6" fmla="*/ 942975 w 942975"/>
              <a:gd name="connsiteY6" fmla="*/ 1104900 h 1943100"/>
              <a:gd name="connsiteX7" fmla="*/ 938212 w 942975"/>
              <a:gd name="connsiteY7" fmla="*/ 1466850 h 1943100"/>
              <a:gd name="connsiteX8" fmla="*/ 909637 w 942975"/>
              <a:gd name="connsiteY8" fmla="*/ 1819275 h 1943100"/>
              <a:gd name="connsiteX9" fmla="*/ 895350 w 942975"/>
              <a:gd name="connsiteY9" fmla="*/ 1943100 h 1943100"/>
              <a:gd name="connsiteX10" fmla="*/ 0 w 942975"/>
              <a:gd name="connsiteY10" fmla="*/ 1300163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2975" h="1943100">
                <a:moveTo>
                  <a:pt x="0" y="1300163"/>
                </a:moveTo>
                <a:lnTo>
                  <a:pt x="723900" y="0"/>
                </a:lnTo>
                <a:lnTo>
                  <a:pt x="771525" y="133350"/>
                </a:lnTo>
                <a:lnTo>
                  <a:pt x="828675" y="347663"/>
                </a:lnTo>
                <a:lnTo>
                  <a:pt x="890587" y="619125"/>
                </a:lnTo>
                <a:lnTo>
                  <a:pt x="914400" y="833438"/>
                </a:lnTo>
                <a:lnTo>
                  <a:pt x="942975" y="1104900"/>
                </a:lnTo>
                <a:cubicBezTo>
                  <a:pt x="941387" y="1225550"/>
                  <a:pt x="939800" y="1346200"/>
                  <a:pt x="938212" y="1466850"/>
                </a:cubicBezTo>
                <a:lnTo>
                  <a:pt x="909637" y="1819275"/>
                </a:lnTo>
                <a:lnTo>
                  <a:pt x="895350" y="1943100"/>
                </a:lnTo>
                <a:lnTo>
                  <a:pt x="0" y="1300163"/>
                </a:lnTo>
                <a:close/>
              </a:path>
            </a:pathLst>
          </a:cu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157" name="Группа 45"/>
          <p:cNvGrpSpPr/>
          <p:nvPr/>
        </p:nvGrpSpPr>
        <p:grpSpPr>
          <a:xfrm>
            <a:off x="1520479" y="1423890"/>
            <a:ext cx="3315297" cy="822960"/>
            <a:chOff x="4574229" y="2051050"/>
            <a:chExt cx="3997832" cy="1408320"/>
          </a:xfrm>
        </p:grpSpPr>
        <p:sp>
          <p:nvSpPr>
            <p:cNvPr id="158" name="Дуга 157"/>
            <p:cNvSpPr/>
            <p:nvPr/>
          </p:nvSpPr>
          <p:spPr>
            <a:xfrm rot="16200000" flipV="1">
              <a:off x="58715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59" name="Дуга 158"/>
            <p:cNvSpPr/>
            <p:nvPr/>
          </p:nvSpPr>
          <p:spPr>
            <a:xfrm rot="5400000">
              <a:off x="58720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160" name="Группа 4"/>
          <p:cNvGrpSpPr/>
          <p:nvPr/>
        </p:nvGrpSpPr>
        <p:grpSpPr>
          <a:xfrm>
            <a:off x="530907" y="2949583"/>
            <a:ext cx="5330443" cy="1877760"/>
            <a:chOff x="4574229" y="2051050"/>
            <a:chExt cx="3997832" cy="1408320"/>
          </a:xfrm>
        </p:grpSpPr>
        <p:sp>
          <p:nvSpPr>
            <p:cNvPr id="161" name="Дуга 160"/>
            <p:cNvSpPr/>
            <p:nvPr/>
          </p:nvSpPr>
          <p:spPr>
            <a:xfrm rot="16200000" flipV="1">
              <a:off x="58715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62" name="Дуга 161"/>
            <p:cNvSpPr/>
            <p:nvPr/>
          </p:nvSpPr>
          <p:spPr>
            <a:xfrm rot="5400000">
              <a:off x="58720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cxnSp>
        <p:nvCxnSpPr>
          <p:cNvPr id="163" name="Прямая соединительная линия 41"/>
          <p:cNvCxnSpPr/>
          <p:nvPr/>
        </p:nvCxnSpPr>
        <p:spPr>
          <a:xfrm flipV="1">
            <a:off x="2695402" y="2958050"/>
            <a:ext cx="1032933" cy="1854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Дуга 163"/>
          <p:cNvSpPr/>
          <p:nvPr/>
        </p:nvSpPr>
        <p:spPr>
          <a:xfrm>
            <a:off x="1986905" y="1205451"/>
            <a:ext cx="2478395" cy="5384800"/>
          </a:xfrm>
          <a:prstGeom prst="arc">
            <a:avLst>
              <a:gd name="adj1" fmla="val 16176114"/>
              <a:gd name="adj2" fmla="val 535844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65" name="Прямая соединительная линия 61"/>
          <p:cNvCxnSpPr/>
          <p:nvPr/>
        </p:nvCxnSpPr>
        <p:spPr>
          <a:xfrm>
            <a:off x="3219143" y="1192621"/>
            <a:ext cx="0" cy="53844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единительная линия 64"/>
          <p:cNvCxnSpPr/>
          <p:nvPr/>
        </p:nvCxnSpPr>
        <p:spPr>
          <a:xfrm>
            <a:off x="523118" y="3878651"/>
            <a:ext cx="53435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Овал 166"/>
          <p:cNvSpPr/>
          <p:nvPr/>
        </p:nvSpPr>
        <p:spPr>
          <a:xfrm>
            <a:off x="508302" y="1194868"/>
            <a:ext cx="5376333" cy="537633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8" name="Овал 167"/>
          <p:cNvSpPr/>
          <p:nvPr/>
        </p:nvSpPr>
        <p:spPr>
          <a:xfrm>
            <a:off x="3148518" y="381731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9" name="Овал 168"/>
          <p:cNvSpPr/>
          <p:nvPr/>
        </p:nvSpPr>
        <p:spPr>
          <a:xfrm>
            <a:off x="3156985" y="651818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0" name="Овал 169"/>
          <p:cNvSpPr/>
          <p:nvPr/>
        </p:nvSpPr>
        <p:spPr>
          <a:xfrm>
            <a:off x="3148518" y="111221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1" name="TextBox 170"/>
          <p:cNvSpPr txBox="1"/>
          <p:nvPr/>
        </p:nvSpPr>
        <p:spPr>
          <a:xfrm>
            <a:off x="3026338" y="791245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i="1" dirty="0"/>
              <a:t>Z</a:t>
            </a:r>
            <a:endParaRPr lang="ru-RU" sz="1867" i="1" dirty="0"/>
          </a:p>
        </p:txBody>
      </p:sp>
      <p:sp>
        <p:nvSpPr>
          <p:cNvPr id="172" name="TextBox 171"/>
          <p:cNvSpPr txBox="1"/>
          <p:nvPr/>
        </p:nvSpPr>
        <p:spPr>
          <a:xfrm>
            <a:off x="3006018" y="6581386"/>
            <a:ext cx="3834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i="1" dirty="0"/>
              <a:t>Z’</a:t>
            </a:r>
            <a:endParaRPr lang="ru-RU" sz="1867" i="1" dirty="0"/>
          </a:p>
        </p:txBody>
      </p:sp>
      <p:sp>
        <p:nvSpPr>
          <p:cNvPr id="173" name="TextBox 172"/>
          <p:cNvSpPr txBox="1"/>
          <p:nvPr/>
        </p:nvSpPr>
        <p:spPr>
          <a:xfrm>
            <a:off x="2778659" y="3532222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O</a:t>
            </a:r>
            <a:endParaRPr lang="ru-RU" sz="1867" i="1" dirty="0"/>
          </a:p>
        </p:txBody>
      </p:sp>
      <p:sp>
        <p:nvSpPr>
          <p:cNvPr id="174" name="Овал 173"/>
          <p:cNvSpPr/>
          <p:nvPr/>
        </p:nvSpPr>
        <p:spPr>
          <a:xfrm>
            <a:off x="456118" y="382578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5" name="Овал 174"/>
          <p:cNvSpPr/>
          <p:nvPr/>
        </p:nvSpPr>
        <p:spPr>
          <a:xfrm>
            <a:off x="5823985" y="381731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6" name="TextBox 175"/>
          <p:cNvSpPr txBox="1"/>
          <p:nvPr/>
        </p:nvSpPr>
        <p:spPr>
          <a:xfrm>
            <a:off x="5902586" y="3677849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S</a:t>
            </a:r>
            <a:endParaRPr lang="ru-RU" sz="1867" i="1" dirty="0"/>
          </a:p>
        </p:txBody>
      </p:sp>
      <p:sp>
        <p:nvSpPr>
          <p:cNvPr id="177" name="TextBox 176"/>
          <p:cNvSpPr txBox="1"/>
          <p:nvPr/>
        </p:nvSpPr>
        <p:spPr>
          <a:xfrm>
            <a:off x="-1794" y="3677849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N</a:t>
            </a:r>
            <a:endParaRPr lang="ru-RU" sz="1867" i="1" dirty="0"/>
          </a:p>
        </p:txBody>
      </p:sp>
      <p:sp>
        <p:nvSpPr>
          <p:cNvPr id="178" name="Овал 177"/>
          <p:cNvSpPr/>
          <p:nvPr/>
        </p:nvSpPr>
        <p:spPr>
          <a:xfrm>
            <a:off x="3664985" y="289021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9" name="Овал 178"/>
          <p:cNvSpPr/>
          <p:nvPr/>
        </p:nvSpPr>
        <p:spPr>
          <a:xfrm>
            <a:off x="2632051" y="4748647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80" name="TextBox 179"/>
          <p:cNvSpPr txBox="1"/>
          <p:nvPr/>
        </p:nvSpPr>
        <p:spPr>
          <a:xfrm>
            <a:off x="2187259" y="4758983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i="1" dirty="0"/>
              <a:t>W</a:t>
            </a:r>
            <a:endParaRPr lang="ru-RU" sz="1867" i="1" dirty="0"/>
          </a:p>
        </p:txBody>
      </p:sp>
      <p:sp>
        <p:nvSpPr>
          <p:cNvPr id="181" name="TextBox 180"/>
          <p:cNvSpPr txBox="1"/>
          <p:nvPr/>
        </p:nvSpPr>
        <p:spPr>
          <a:xfrm>
            <a:off x="3290148" y="2581217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i="1" dirty="0"/>
              <a:t>E</a:t>
            </a:r>
            <a:endParaRPr lang="ru-RU" sz="1867" i="1" dirty="0"/>
          </a:p>
        </p:txBody>
      </p:sp>
      <p:sp>
        <p:nvSpPr>
          <p:cNvPr id="182" name="TextBox 181"/>
          <p:cNvSpPr txBox="1"/>
          <p:nvPr/>
        </p:nvSpPr>
        <p:spPr>
          <a:xfrm>
            <a:off x="4189871" y="1676985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i="1" dirty="0"/>
              <a:t>М</a:t>
            </a:r>
          </a:p>
        </p:txBody>
      </p:sp>
      <p:sp>
        <p:nvSpPr>
          <p:cNvPr id="183" name="Полилиния 5"/>
          <p:cNvSpPr/>
          <p:nvPr/>
        </p:nvSpPr>
        <p:spPr>
          <a:xfrm>
            <a:off x="4202470" y="2240502"/>
            <a:ext cx="262185" cy="2482849"/>
          </a:xfrm>
          <a:custGeom>
            <a:avLst/>
            <a:gdLst>
              <a:gd name="connsiteX0" fmla="*/ 147638 w 196639"/>
              <a:gd name="connsiteY0" fmla="*/ 1862137 h 1862137"/>
              <a:gd name="connsiteX1" fmla="*/ 176213 w 196639"/>
              <a:gd name="connsiteY1" fmla="*/ 1633537 h 1862137"/>
              <a:gd name="connsiteX2" fmla="*/ 190500 w 196639"/>
              <a:gd name="connsiteY2" fmla="*/ 1385887 h 1862137"/>
              <a:gd name="connsiteX3" fmla="*/ 195263 w 196639"/>
              <a:gd name="connsiteY3" fmla="*/ 1085850 h 1862137"/>
              <a:gd name="connsiteX4" fmla="*/ 166688 w 196639"/>
              <a:gd name="connsiteY4" fmla="*/ 762000 h 1862137"/>
              <a:gd name="connsiteX5" fmla="*/ 123825 w 196639"/>
              <a:gd name="connsiteY5" fmla="*/ 476250 h 1862137"/>
              <a:gd name="connsiteX6" fmla="*/ 66675 w 196639"/>
              <a:gd name="connsiteY6" fmla="*/ 233362 h 1862137"/>
              <a:gd name="connsiteX7" fmla="*/ 0 w 196639"/>
              <a:gd name="connsiteY7" fmla="*/ 0 h 186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639" h="1862137">
                <a:moveTo>
                  <a:pt x="147638" y="1862137"/>
                </a:moveTo>
                <a:cubicBezTo>
                  <a:pt x="158353" y="1787524"/>
                  <a:pt x="169069" y="1712912"/>
                  <a:pt x="176213" y="1633537"/>
                </a:cubicBezTo>
                <a:cubicBezTo>
                  <a:pt x="183357" y="1554162"/>
                  <a:pt x="187325" y="1477168"/>
                  <a:pt x="190500" y="1385887"/>
                </a:cubicBezTo>
                <a:cubicBezTo>
                  <a:pt x="193675" y="1294606"/>
                  <a:pt x="199232" y="1189831"/>
                  <a:pt x="195263" y="1085850"/>
                </a:cubicBezTo>
                <a:cubicBezTo>
                  <a:pt x="191294" y="981869"/>
                  <a:pt x="178594" y="863600"/>
                  <a:pt x="166688" y="762000"/>
                </a:cubicBezTo>
                <a:cubicBezTo>
                  <a:pt x="154782" y="660400"/>
                  <a:pt x="140494" y="564356"/>
                  <a:pt x="123825" y="476250"/>
                </a:cubicBezTo>
                <a:cubicBezTo>
                  <a:pt x="107156" y="388144"/>
                  <a:pt x="87312" y="312737"/>
                  <a:pt x="66675" y="233362"/>
                </a:cubicBezTo>
                <a:cubicBezTo>
                  <a:pt x="46038" y="153987"/>
                  <a:pt x="23019" y="76993"/>
                  <a:pt x="0" y="0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84" name="TextBox 183"/>
          <p:cNvSpPr txBox="1"/>
          <p:nvPr/>
        </p:nvSpPr>
        <p:spPr>
          <a:xfrm>
            <a:off x="4413842" y="322051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h</a:t>
            </a:r>
            <a:endParaRPr lang="ru-RU" sz="2400" i="1" dirty="0"/>
          </a:p>
        </p:txBody>
      </p:sp>
      <p:sp>
        <p:nvSpPr>
          <p:cNvPr id="185" name="Овал 184"/>
          <p:cNvSpPr/>
          <p:nvPr/>
        </p:nvSpPr>
        <p:spPr>
          <a:xfrm>
            <a:off x="4104557" y="2081751"/>
            <a:ext cx="153671" cy="15367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F8712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28370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Місце для вмісту 3"/>
          <p:cNvSpPr txBox="1">
            <a:spLocks/>
          </p:cNvSpPr>
          <p:nvPr/>
        </p:nvSpPr>
        <p:spPr>
          <a:xfrm>
            <a:off x="6280923" y="2487801"/>
            <a:ext cx="5744444" cy="27817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Висота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межах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 до -90° до надира,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світило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пербуває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горизонтом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2" y="-3749"/>
            <a:ext cx="12191998" cy="812878"/>
            <a:chOff x="-1" y="-2"/>
            <a:chExt cx="12191998" cy="812878"/>
          </a:xfrm>
        </p:grpSpPr>
        <p:sp>
          <p:nvSpPr>
            <p:cNvPr id="75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Горизонтальна система координат</a:t>
              </a:r>
            </a:p>
          </p:txBody>
        </p:sp>
      </p:grpSp>
      <p:grpSp>
        <p:nvGrpSpPr>
          <p:cNvPr id="95" name="Группа 45"/>
          <p:cNvGrpSpPr/>
          <p:nvPr/>
        </p:nvGrpSpPr>
        <p:grpSpPr>
          <a:xfrm>
            <a:off x="1231229" y="5297598"/>
            <a:ext cx="3886199" cy="822960"/>
            <a:chOff x="4574229" y="2051050"/>
            <a:chExt cx="3997832" cy="1408320"/>
          </a:xfrm>
        </p:grpSpPr>
        <p:sp>
          <p:nvSpPr>
            <p:cNvPr id="96" name="Дуга 95"/>
            <p:cNvSpPr/>
            <p:nvPr/>
          </p:nvSpPr>
          <p:spPr>
            <a:xfrm rot="16200000" flipV="1">
              <a:off x="58715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97" name="Дуга 96"/>
            <p:cNvSpPr/>
            <p:nvPr/>
          </p:nvSpPr>
          <p:spPr>
            <a:xfrm rot="5400000">
              <a:off x="58720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98" name="Группа 4"/>
          <p:cNvGrpSpPr/>
          <p:nvPr/>
        </p:nvGrpSpPr>
        <p:grpSpPr>
          <a:xfrm>
            <a:off x="527233" y="2949583"/>
            <a:ext cx="5330443" cy="1877760"/>
            <a:chOff x="4574229" y="2051050"/>
            <a:chExt cx="3997832" cy="1408320"/>
          </a:xfrm>
        </p:grpSpPr>
        <p:sp>
          <p:nvSpPr>
            <p:cNvPr id="99" name="Дуга 98"/>
            <p:cNvSpPr/>
            <p:nvPr/>
          </p:nvSpPr>
          <p:spPr>
            <a:xfrm rot="16200000" flipV="1">
              <a:off x="58715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00" name="Дуга 99"/>
            <p:cNvSpPr/>
            <p:nvPr/>
          </p:nvSpPr>
          <p:spPr>
            <a:xfrm rot="5400000">
              <a:off x="58720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cxnSp>
        <p:nvCxnSpPr>
          <p:cNvPr id="101" name="Прямая соединительная линия 41"/>
          <p:cNvCxnSpPr/>
          <p:nvPr/>
        </p:nvCxnSpPr>
        <p:spPr>
          <a:xfrm flipV="1">
            <a:off x="2691728" y="2958050"/>
            <a:ext cx="1032933" cy="1854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Дуга 101"/>
          <p:cNvSpPr/>
          <p:nvPr/>
        </p:nvSpPr>
        <p:spPr>
          <a:xfrm>
            <a:off x="1983231" y="1205451"/>
            <a:ext cx="2478395" cy="5384800"/>
          </a:xfrm>
          <a:prstGeom prst="arc">
            <a:avLst>
              <a:gd name="adj1" fmla="val 16176114"/>
              <a:gd name="adj2" fmla="val 535844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03" name="Прямая соединительная линия 61"/>
          <p:cNvCxnSpPr/>
          <p:nvPr/>
        </p:nvCxnSpPr>
        <p:spPr>
          <a:xfrm>
            <a:off x="3215469" y="1192621"/>
            <a:ext cx="0" cy="53844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64"/>
          <p:cNvCxnSpPr/>
          <p:nvPr/>
        </p:nvCxnSpPr>
        <p:spPr>
          <a:xfrm>
            <a:off x="519444" y="3878651"/>
            <a:ext cx="53435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Овал 104"/>
          <p:cNvSpPr/>
          <p:nvPr/>
        </p:nvSpPr>
        <p:spPr>
          <a:xfrm>
            <a:off x="527233" y="1220480"/>
            <a:ext cx="5371679" cy="537633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6" name="Овал 105"/>
          <p:cNvSpPr/>
          <p:nvPr/>
        </p:nvSpPr>
        <p:spPr>
          <a:xfrm>
            <a:off x="3144844" y="381731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7" name="Овал 106"/>
          <p:cNvSpPr/>
          <p:nvPr/>
        </p:nvSpPr>
        <p:spPr>
          <a:xfrm>
            <a:off x="3153311" y="651818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8" name="Овал 107"/>
          <p:cNvSpPr/>
          <p:nvPr/>
        </p:nvSpPr>
        <p:spPr>
          <a:xfrm>
            <a:off x="3144844" y="111221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9" name="TextBox 108"/>
          <p:cNvSpPr txBox="1"/>
          <p:nvPr/>
        </p:nvSpPr>
        <p:spPr>
          <a:xfrm>
            <a:off x="3022664" y="791245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i="1" dirty="0"/>
              <a:t>Z</a:t>
            </a:r>
            <a:endParaRPr lang="ru-RU" sz="1867" i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3002344" y="6581386"/>
            <a:ext cx="3834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i="1" dirty="0"/>
              <a:t>Z’</a:t>
            </a:r>
            <a:endParaRPr lang="ru-RU" sz="1867" i="1" dirty="0"/>
          </a:p>
        </p:txBody>
      </p:sp>
      <p:sp>
        <p:nvSpPr>
          <p:cNvPr id="111" name="TextBox 110"/>
          <p:cNvSpPr txBox="1"/>
          <p:nvPr/>
        </p:nvSpPr>
        <p:spPr>
          <a:xfrm>
            <a:off x="2774985" y="3532222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O</a:t>
            </a:r>
            <a:endParaRPr lang="ru-RU" sz="1867" i="1" dirty="0"/>
          </a:p>
        </p:txBody>
      </p:sp>
      <p:sp>
        <p:nvSpPr>
          <p:cNvPr id="112" name="Овал 111"/>
          <p:cNvSpPr/>
          <p:nvPr/>
        </p:nvSpPr>
        <p:spPr>
          <a:xfrm>
            <a:off x="452444" y="382578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3" name="Овал 112"/>
          <p:cNvSpPr/>
          <p:nvPr/>
        </p:nvSpPr>
        <p:spPr>
          <a:xfrm>
            <a:off x="5820311" y="381731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4" name="TextBox 113"/>
          <p:cNvSpPr txBox="1"/>
          <p:nvPr/>
        </p:nvSpPr>
        <p:spPr>
          <a:xfrm>
            <a:off x="5898912" y="3677849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S</a:t>
            </a:r>
            <a:endParaRPr lang="ru-RU" sz="1867" i="1" dirty="0"/>
          </a:p>
        </p:txBody>
      </p:sp>
      <p:sp>
        <p:nvSpPr>
          <p:cNvPr id="115" name="TextBox 114"/>
          <p:cNvSpPr txBox="1"/>
          <p:nvPr/>
        </p:nvSpPr>
        <p:spPr>
          <a:xfrm>
            <a:off x="-5468" y="3677849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N</a:t>
            </a:r>
            <a:endParaRPr lang="ru-RU" sz="1867" i="1" dirty="0"/>
          </a:p>
        </p:txBody>
      </p:sp>
      <p:sp>
        <p:nvSpPr>
          <p:cNvPr id="116" name="Овал 115"/>
          <p:cNvSpPr/>
          <p:nvPr/>
        </p:nvSpPr>
        <p:spPr>
          <a:xfrm>
            <a:off x="3661311" y="289021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7" name="Овал 116"/>
          <p:cNvSpPr/>
          <p:nvPr/>
        </p:nvSpPr>
        <p:spPr>
          <a:xfrm>
            <a:off x="2628377" y="4748647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8" name="TextBox 117"/>
          <p:cNvSpPr txBox="1"/>
          <p:nvPr/>
        </p:nvSpPr>
        <p:spPr>
          <a:xfrm>
            <a:off x="2183585" y="4758983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i="1" dirty="0"/>
              <a:t>W</a:t>
            </a:r>
            <a:endParaRPr lang="ru-RU" sz="1867" i="1" dirty="0"/>
          </a:p>
        </p:txBody>
      </p:sp>
      <p:sp>
        <p:nvSpPr>
          <p:cNvPr id="119" name="TextBox 118"/>
          <p:cNvSpPr txBox="1"/>
          <p:nvPr/>
        </p:nvSpPr>
        <p:spPr>
          <a:xfrm>
            <a:off x="3286474" y="2581217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i="1" dirty="0"/>
              <a:t>E</a:t>
            </a:r>
            <a:endParaRPr lang="ru-RU" sz="1867" i="1" dirty="0"/>
          </a:p>
        </p:txBody>
      </p:sp>
      <p:sp>
        <p:nvSpPr>
          <p:cNvPr id="120" name="TextBox 119"/>
          <p:cNvSpPr txBox="1"/>
          <p:nvPr/>
        </p:nvSpPr>
        <p:spPr>
          <a:xfrm>
            <a:off x="3457480" y="5698943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i="1" dirty="0"/>
              <a:t>М</a:t>
            </a:r>
          </a:p>
        </p:txBody>
      </p:sp>
      <p:sp>
        <p:nvSpPr>
          <p:cNvPr id="121" name="Полилиния 2"/>
          <p:cNvSpPr/>
          <p:nvPr/>
        </p:nvSpPr>
        <p:spPr>
          <a:xfrm>
            <a:off x="3978661" y="4727583"/>
            <a:ext cx="414867" cy="1278467"/>
          </a:xfrm>
          <a:custGeom>
            <a:avLst/>
            <a:gdLst>
              <a:gd name="connsiteX0" fmla="*/ 311150 w 311150"/>
              <a:gd name="connsiteY0" fmla="*/ 0 h 952500"/>
              <a:gd name="connsiteX1" fmla="*/ 279400 w 311150"/>
              <a:gd name="connsiteY1" fmla="*/ 215900 h 952500"/>
              <a:gd name="connsiteX2" fmla="*/ 190500 w 311150"/>
              <a:gd name="connsiteY2" fmla="*/ 546100 h 952500"/>
              <a:gd name="connsiteX3" fmla="*/ 95250 w 311150"/>
              <a:gd name="connsiteY3" fmla="*/ 800100 h 952500"/>
              <a:gd name="connsiteX4" fmla="*/ 0 w 311150"/>
              <a:gd name="connsiteY4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150" h="952500">
                <a:moveTo>
                  <a:pt x="311150" y="0"/>
                </a:moveTo>
                <a:cubicBezTo>
                  <a:pt x="305329" y="62441"/>
                  <a:pt x="299508" y="124883"/>
                  <a:pt x="279400" y="215900"/>
                </a:cubicBezTo>
                <a:cubicBezTo>
                  <a:pt x="259292" y="306917"/>
                  <a:pt x="221192" y="448733"/>
                  <a:pt x="190500" y="546100"/>
                </a:cubicBezTo>
                <a:cubicBezTo>
                  <a:pt x="159808" y="643467"/>
                  <a:pt x="127000" y="732367"/>
                  <a:pt x="95250" y="800100"/>
                </a:cubicBezTo>
                <a:cubicBezTo>
                  <a:pt x="63500" y="867833"/>
                  <a:pt x="31750" y="910166"/>
                  <a:pt x="0" y="952500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2" name="TextBox 121"/>
          <p:cNvSpPr txBox="1"/>
          <p:nvPr/>
        </p:nvSpPr>
        <p:spPr>
          <a:xfrm>
            <a:off x="4256016" y="497224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h</a:t>
            </a:r>
            <a:endParaRPr lang="ru-RU" sz="2400" i="1" dirty="0"/>
          </a:p>
        </p:txBody>
      </p:sp>
      <p:sp>
        <p:nvSpPr>
          <p:cNvPr id="123" name="Овал 122"/>
          <p:cNvSpPr/>
          <p:nvPr/>
        </p:nvSpPr>
        <p:spPr>
          <a:xfrm>
            <a:off x="3865110" y="5995993"/>
            <a:ext cx="153671" cy="15367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F8712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24582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838199" y="1950140"/>
            <a:ext cx="10515600" cy="118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uk-UA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таке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сфера?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5" y="3920737"/>
            <a:ext cx="11858729" cy="1800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НЕБЕСНА СФЕРА – уявна сфера довільного радіуса, на яку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спроектовані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так, як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бачить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спостерігач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" name="Прямокутник 2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21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Місце для вмісту 3"/>
          <p:cNvSpPr txBox="1">
            <a:spLocks/>
          </p:cNvSpPr>
          <p:nvPr/>
        </p:nvSpPr>
        <p:spPr>
          <a:xfrm>
            <a:off x="6272456" y="1143708"/>
            <a:ext cx="5744444" cy="218490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ЗЕНІТНА ВІДСТАНЬ</a:t>
            </a:r>
            <a:r>
              <a:rPr lang="en-US" sz="3600" dirty="0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довжина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дуги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Вертикального кола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зеніту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світила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-5466" y="3539"/>
            <a:ext cx="12191998" cy="812878"/>
            <a:chOff x="-1" y="-2"/>
            <a:chExt cx="12191998" cy="812878"/>
          </a:xfrm>
        </p:grpSpPr>
        <p:sp>
          <p:nvSpPr>
            <p:cNvPr id="75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Горизонтальна система координат</a:t>
              </a:r>
            </a:p>
          </p:txBody>
        </p:sp>
      </p:grpSp>
      <p:sp>
        <p:nvSpPr>
          <p:cNvPr id="69" name="Полилиния 3"/>
          <p:cNvSpPr/>
          <p:nvPr/>
        </p:nvSpPr>
        <p:spPr>
          <a:xfrm>
            <a:off x="3208197" y="1185498"/>
            <a:ext cx="973667" cy="2709333"/>
          </a:xfrm>
          <a:custGeom>
            <a:avLst/>
            <a:gdLst>
              <a:gd name="connsiteX0" fmla="*/ 0 w 730250"/>
              <a:gd name="connsiteY0" fmla="*/ 0 h 2032000"/>
              <a:gd name="connsiteX1" fmla="*/ 133350 w 730250"/>
              <a:gd name="connsiteY1" fmla="*/ 31750 h 2032000"/>
              <a:gd name="connsiteX2" fmla="*/ 285750 w 730250"/>
              <a:gd name="connsiteY2" fmla="*/ 95250 h 2032000"/>
              <a:gd name="connsiteX3" fmla="*/ 425450 w 730250"/>
              <a:gd name="connsiteY3" fmla="*/ 215900 h 2032000"/>
              <a:gd name="connsiteX4" fmla="*/ 533400 w 730250"/>
              <a:gd name="connsiteY4" fmla="*/ 355600 h 2032000"/>
              <a:gd name="connsiteX5" fmla="*/ 641350 w 730250"/>
              <a:gd name="connsiteY5" fmla="*/ 552450 h 2032000"/>
              <a:gd name="connsiteX6" fmla="*/ 730250 w 730250"/>
              <a:gd name="connsiteY6" fmla="*/ 742950 h 2032000"/>
              <a:gd name="connsiteX7" fmla="*/ 6350 w 730250"/>
              <a:gd name="connsiteY7" fmla="*/ 2032000 h 2032000"/>
              <a:gd name="connsiteX8" fmla="*/ 0 w 730250"/>
              <a:gd name="connsiteY8" fmla="*/ 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250" h="2032000">
                <a:moveTo>
                  <a:pt x="0" y="0"/>
                </a:moveTo>
                <a:lnTo>
                  <a:pt x="133350" y="31750"/>
                </a:lnTo>
                <a:lnTo>
                  <a:pt x="285750" y="95250"/>
                </a:lnTo>
                <a:lnTo>
                  <a:pt x="425450" y="215900"/>
                </a:lnTo>
                <a:lnTo>
                  <a:pt x="533400" y="355600"/>
                </a:lnTo>
                <a:lnTo>
                  <a:pt x="641350" y="552450"/>
                </a:lnTo>
                <a:lnTo>
                  <a:pt x="730250" y="742950"/>
                </a:lnTo>
                <a:lnTo>
                  <a:pt x="6350" y="2032000"/>
                </a:lnTo>
                <a:cubicBezTo>
                  <a:pt x="4233" y="1354667"/>
                  <a:pt x="2117" y="677333"/>
                  <a:pt x="0" y="0"/>
                </a:cubicBezTo>
                <a:close/>
              </a:path>
            </a:pathLst>
          </a:cu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1" name="Полилиния 6"/>
          <p:cNvSpPr/>
          <p:nvPr/>
        </p:nvSpPr>
        <p:spPr>
          <a:xfrm>
            <a:off x="3210315" y="2150698"/>
            <a:ext cx="1257300" cy="2590800"/>
          </a:xfrm>
          <a:custGeom>
            <a:avLst/>
            <a:gdLst>
              <a:gd name="connsiteX0" fmla="*/ 0 w 942975"/>
              <a:gd name="connsiteY0" fmla="*/ 1300163 h 1943100"/>
              <a:gd name="connsiteX1" fmla="*/ 723900 w 942975"/>
              <a:gd name="connsiteY1" fmla="*/ 0 h 1943100"/>
              <a:gd name="connsiteX2" fmla="*/ 771525 w 942975"/>
              <a:gd name="connsiteY2" fmla="*/ 133350 h 1943100"/>
              <a:gd name="connsiteX3" fmla="*/ 828675 w 942975"/>
              <a:gd name="connsiteY3" fmla="*/ 347663 h 1943100"/>
              <a:gd name="connsiteX4" fmla="*/ 890587 w 942975"/>
              <a:gd name="connsiteY4" fmla="*/ 619125 h 1943100"/>
              <a:gd name="connsiteX5" fmla="*/ 914400 w 942975"/>
              <a:gd name="connsiteY5" fmla="*/ 833438 h 1943100"/>
              <a:gd name="connsiteX6" fmla="*/ 942975 w 942975"/>
              <a:gd name="connsiteY6" fmla="*/ 1104900 h 1943100"/>
              <a:gd name="connsiteX7" fmla="*/ 938212 w 942975"/>
              <a:gd name="connsiteY7" fmla="*/ 1466850 h 1943100"/>
              <a:gd name="connsiteX8" fmla="*/ 909637 w 942975"/>
              <a:gd name="connsiteY8" fmla="*/ 1819275 h 1943100"/>
              <a:gd name="connsiteX9" fmla="*/ 895350 w 942975"/>
              <a:gd name="connsiteY9" fmla="*/ 1943100 h 1943100"/>
              <a:gd name="connsiteX10" fmla="*/ 0 w 942975"/>
              <a:gd name="connsiteY10" fmla="*/ 1300163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2975" h="1943100">
                <a:moveTo>
                  <a:pt x="0" y="1300163"/>
                </a:moveTo>
                <a:lnTo>
                  <a:pt x="723900" y="0"/>
                </a:lnTo>
                <a:lnTo>
                  <a:pt x="771525" y="133350"/>
                </a:lnTo>
                <a:lnTo>
                  <a:pt x="828675" y="347663"/>
                </a:lnTo>
                <a:lnTo>
                  <a:pt x="890587" y="619125"/>
                </a:lnTo>
                <a:lnTo>
                  <a:pt x="914400" y="833438"/>
                </a:lnTo>
                <a:lnTo>
                  <a:pt x="942975" y="1104900"/>
                </a:lnTo>
                <a:cubicBezTo>
                  <a:pt x="941387" y="1225550"/>
                  <a:pt x="939800" y="1346200"/>
                  <a:pt x="938212" y="1466850"/>
                </a:cubicBezTo>
                <a:lnTo>
                  <a:pt x="909637" y="1819275"/>
                </a:lnTo>
                <a:lnTo>
                  <a:pt x="895350" y="1943100"/>
                </a:lnTo>
                <a:lnTo>
                  <a:pt x="0" y="1300163"/>
                </a:lnTo>
                <a:close/>
              </a:path>
            </a:pathLst>
          </a:cu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72" name="Группа 45"/>
          <p:cNvGrpSpPr/>
          <p:nvPr/>
        </p:nvGrpSpPr>
        <p:grpSpPr>
          <a:xfrm>
            <a:off x="1516807" y="1429338"/>
            <a:ext cx="3315297" cy="822960"/>
            <a:chOff x="4574229" y="2051050"/>
            <a:chExt cx="3997832" cy="1408320"/>
          </a:xfrm>
        </p:grpSpPr>
        <p:sp>
          <p:nvSpPr>
            <p:cNvPr id="73" name="Дуга 72"/>
            <p:cNvSpPr/>
            <p:nvPr/>
          </p:nvSpPr>
          <p:spPr>
            <a:xfrm rot="16200000" flipV="1">
              <a:off x="58715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4" name="Дуга 73"/>
            <p:cNvSpPr/>
            <p:nvPr/>
          </p:nvSpPr>
          <p:spPr>
            <a:xfrm rot="5400000">
              <a:off x="58720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77" name="Группа 4"/>
          <p:cNvGrpSpPr/>
          <p:nvPr/>
        </p:nvGrpSpPr>
        <p:grpSpPr>
          <a:xfrm>
            <a:off x="527235" y="2955031"/>
            <a:ext cx="5330443" cy="1877760"/>
            <a:chOff x="4574229" y="2051050"/>
            <a:chExt cx="3997832" cy="1408320"/>
          </a:xfrm>
        </p:grpSpPr>
        <p:sp>
          <p:nvSpPr>
            <p:cNvPr id="78" name="Дуга 77"/>
            <p:cNvSpPr/>
            <p:nvPr/>
          </p:nvSpPr>
          <p:spPr>
            <a:xfrm rot="16200000" flipV="1">
              <a:off x="58715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9" name="Дуга 78"/>
            <p:cNvSpPr/>
            <p:nvPr/>
          </p:nvSpPr>
          <p:spPr>
            <a:xfrm rot="5400000">
              <a:off x="58720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cxnSp>
        <p:nvCxnSpPr>
          <p:cNvPr id="80" name="Прямая соединительная линия 41"/>
          <p:cNvCxnSpPr/>
          <p:nvPr/>
        </p:nvCxnSpPr>
        <p:spPr>
          <a:xfrm flipV="1">
            <a:off x="2691730" y="2963498"/>
            <a:ext cx="1032933" cy="1854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Дуга 80"/>
          <p:cNvSpPr/>
          <p:nvPr/>
        </p:nvSpPr>
        <p:spPr>
          <a:xfrm>
            <a:off x="1983233" y="1210899"/>
            <a:ext cx="2478395" cy="5384800"/>
          </a:xfrm>
          <a:prstGeom prst="arc">
            <a:avLst>
              <a:gd name="adj1" fmla="val 16176114"/>
              <a:gd name="adj2" fmla="val 535844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82" name="Прямая соединительная линия 61"/>
          <p:cNvCxnSpPr/>
          <p:nvPr/>
        </p:nvCxnSpPr>
        <p:spPr>
          <a:xfrm>
            <a:off x="3215471" y="1198069"/>
            <a:ext cx="0" cy="53844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64"/>
          <p:cNvCxnSpPr/>
          <p:nvPr/>
        </p:nvCxnSpPr>
        <p:spPr>
          <a:xfrm>
            <a:off x="519446" y="3884099"/>
            <a:ext cx="53435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Овал 83"/>
          <p:cNvSpPr/>
          <p:nvPr/>
        </p:nvSpPr>
        <p:spPr>
          <a:xfrm>
            <a:off x="534263" y="1202302"/>
            <a:ext cx="5376333" cy="537633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5" name="Овал 84"/>
          <p:cNvSpPr/>
          <p:nvPr/>
        </p:nvSpPr>
        <p:spPr>
          <a:xfrm>
            <a:off x="3144846" y="3822762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6" name="Овал 85"/>
          <p:cNvSpPr/>
          <p:nvPr/>
        </p:nvSpPr>
        <p:spPr>
          <a:xfrm>
            <a:off x="3153313" y="6523629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7" name="TextBox 86"/>
          <p:cNvSpPr txBox="1"/>
          <p:nvPr/>
        </p:nvSpPr>
        <p:spPr>
          <a:xfrm>
            <a:off x="3022666" y="796693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i="1" dirty="0"/>
              <a:t>Z</a:t>
            </a:r>
            <a:endParaRPr lang="ru-RU" sz="1867" i="1" dirty="0"/>
          </a:p>
        </p:txBody>
      </p:sp>
      <p:sp>
        <p:nvSpPr>
          <p:cNvPr id="88" name="TextBox 87"/>
          <p:cNvSpPr txBox="1"/>
          <p:nvPr/>
        </p:nvSpPr>
        <p:spPr>
          <a:xfrm>
            <a:off x="3002346" y="6586834"/>
            <a:ext cx="3834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i="1" dirty="0"/>
              <a:t>Z’</a:t>
            </a:r>
            <a:endParaRPr lang="ru-RU" sz="1867" i="1" dirty="0"/>
          </a:p>
        </p:txBody>
      </p:sp>
      <p:sp>
        <p:nvSpPr>
          <p:cNvPr id="89" name="TextBox 88"/>
          <p:cNvSpPr txBox="1"/>
          <p:nvPr/>
        </p:nvSpPr>
        <p:spPr>
          <a:xfrm>
            <a:off x="2774987" y="3537670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O</a:t>
            </a:r>
            <a:endParaRPr lang="ru-RU" sz="1867" i="1" dirty="0"/>
          </a:p>
        </p:txBody>
      </p:sp>
      <p:sp>
        <p:nvSpPr>
          <p:cNvPr id="90" name="Овал 89"/>
          <p:cNvSpPr/>
          <p:nvPr/>
        </p:nvSpPr>
        <p:spPr>
          <a:xfrm>
            <a:off x="452446" y="3831229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1" name="Овал 90"/>
          <p:cNvSpPr/>
          <p:nvPr/>
        </p:nvSpPr>
        <p:spPr>
          <a:xfrm>
            <a:off x="5820313" y="3822762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2" name="TextBox 91"/>
          <p:cNvSpPr txBox="1"/>
          <p:nvPr/>
        </p:nvSpPr>
        <p:spPr>
          <a:xfrm>
            <a:off x="-5466" y="3683297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N</a:t>
            </a:r>
            <a:endParaRPr lang="ru-RU" sz="1867" i="1" dirty="0"/>
          </a:p>
        </p:txBody>
      </p:sp>
      <p:sp>
        <p:nvSpPr>
          <p:cNvPr id="93" name="Овал 92"/>
          <p:cNvSpPr/>
          <p:nvPr/>
        </p:nvSpPr>
        <p:spPr>
          <a:xfrm>
            <a:off x="3661313" y="2895662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4" name="Овал 93"/>
          <p:cNvSpPr/>
          <p:nvPr/>
        </p:nvSpPr>
        <p:spPr>
          <a:xfrm>
            <a:off x="2628379" y="4754095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4" name="TextBox 123"/>
          <p:cNvSpPr txBox="1"/>
          <p:nvPr/>
        </p:nvSpPr>
        <p:spPr>
          <a:xfrm>
            <a:off x="2183587" y="4764431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i="1" dirty="0"/>
              <a:t>W</a:t>
            </a:r>
            <a:endParaRPr lang="ru-RU" sz="1867" i="1" dirty="0"/>
          </a:p>
        </p:txBody>
      </p:sp>
      <p:sp>
        <p:nvSpPr>
          <p:cNvPr id="125" name="TextBox 124"/>
          <p:cNvSpPr txBox="1"/>
          <p:nvPr/>
        </p:nvSpPr>
        <p:spPr>
          <a:xfrm>
            <a:off x="3286476" y="2586665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i="1" dirty="0"/>
              <a:t>E</a:t>
            </a:r>
            <a:endParaRPr lang="ru-RU" sz="1867" i="1" dirty="0"/>
          </a:p>
        </p:txBody>
      </p:sp>
      <p:sp>
        <p:nvSpPr>
          <p:cNvPr id="126" name="TextBox 125"/>
          <p:cNvSpPr txBox="1"/>
          <p:nvPr/>
        </p:nvSpPr>
        <p:spPr>
          <a:xfrm>
            <a:off x="4186199" y="1682433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i="1" dirty="0"/>
              <a:t>М</a:t>
            </a:r>
          </a:p>
        </p:txBody>
      </p:sp>
      <p:sp>
        <p:nvSpPr>
          <p:cNvPr id="127" name="Полилиния 5"/>
          <p:cNvSpPr/>
          <p:nvPr/>
        </p:nvSpPr>
        <p:spPr>
          <a:xfrm>
            <a:off x="4198798" y="2245950"/>
            <a:ext cx="262185" cy="2482849"/>
          </a:xfrm>
          <a:custGeom>
            <a:avLst/>
            <a:gdLst>
              <a:gd name="connsiteX0" fmla="*/ 147638 w 196639"/>
              <a:gd name="connsiteY0" fmla="*/ 1862137 h 1862137"/>
              <a:gd name="connsiteX1" fmla="*/ 176213 w 196639"/>
              <a:gd name="connsiteY1" fmla="*/ 1633537 h 1862137"/>
              <a:gd name="connsiteX2" fmla="*/ 190500 w 196639"/>
              <a:gd name="connsiteY2" fmla="*/ 1385887 h 1862137"/>
              <a:gd name="connsiteX3" fmla="*/ 195263 w 196639"/>
              <a:gd name="connsiteY3" fmla="*/ 1085850 h 1862137"/>
              <a:gd name="connsiteX4" fmla="*/ 166688 w 196639"/>
              <a:gd name="connsiteY4" fmla="*/ 762000 h 1862137"/>
              <a:gd name="connsiteX5" fmla="*/ 123825 w 196639"/>
              <a:gd name="connsiteY5" fmla="*/ 476250 h 1862137"/>
              <a:gd name="connsiteX6" fmla="*/ 66675 w 196639"/>
              <a:gd name="connsiteY6" fmla="*/ 233362 h 1862137"/>
              <a:gd name="connsiteX7" fmla="*/ 0 w 196639"/>
              <a:gd name="connsiteY7" fmla="*/ 0 h 186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639" h="1862137">
                <a:moveTo>
                  <a:pt x="147638" y="1862137"/>
                </a:moveTo>
                <a:cubicBezTo>
                  <a:pt x="158353" y="1787524"/>
                  <a:pt x="169069" y="1712912"/>
                  <a:pt x="176213" y="1633537"/>
                </a:cubicBezTo>
                <a:cubicBezTo>
                  <a:pt x="183357" y="1554162"/>
                  <a:pt x="187325" y="1477168"/>
                  <a:pt x="190500" y="1385887"/>
                </a:cubicBezTo>
                <a:cubicBezTo>
                  <a:pt x="193675" y="1294606"/>
                  <a:pt x="199232" y="1189831"/>
                  <a:pt x="195263" y="1085850"/>
                </a:cubicBezTo>
                <a:cubicBezTo>
                  <a:pt x="191294" y="981869"/>
                  <a:pt x="178594" y="863600"/>
                  <a:pt x="166688" y="762000"/>
                </a:cubicBezTo>
                <a:cubicBezTo>
                  <a:pt x="154782" y="660400"/>
                  <a:pt x="140494" y="564356"/>
                  <a:pt x="123825" y="476250"/>
                </a:cubicBezTo>
                <a:cubicBezTo>
                  <a:pt x="107156" y="388144"/>
                  <a:pt x="87312" y="312737"/>
                  <a:pt x="66675" y="233362"/>
                </a:cubicBezTo>
                <a:cubicBezTo>
                  <a:pt x="46038" y="153987"/>
                  <a:pt x="23019" y="76993"/>
                  <a:pt x="0" y="0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8" name="Дуга 127"/>
          <p:cNvSpPr/>
          <p:nvPr/>
        </p:nvSpPr>
        <p:spPr>
          <a:xfrm>
            <a:off x="1975034" y="1198069"/>
            <a:ext cx="2478395" cy="5384800"/>
          </a:xfrm>
          <a:prstGeom prst="arc">
            <a:avLst>
              <a:gd name="adj1" fmla="val 16176114"/>
              <a:gd name="adj2" fmla="val 17832078"/>
            </a:avLst>
          </a:prstGeom>
          <a:noFill/>
          <a:ln w="190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9" name="Овал 128"/>
          <p:cNvSpPr/>
          <p:nvPr/>
        </p:nvSpPr>
        <p:spPr>
          <a:xfrm>
            <a:off x="3144846" y="1117662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0" name="TextBox 129"/>
          <p:cNvSpPr txBox="1"/>
          <p:nvPr/>
        </p:nvSpPr>
        <p:spPr>
          <a:xfrm>
            <a:off x="4410170" y="322596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h</a:t>
            </a:r>
            <a:endParaRPr lang="ru-RU" sz="2400" i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3501726" y="143605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z</a:t>
            </a:r>
            <a:endParaRPr lang="ru-RU" sz="2400" i="1" dirty="0"/>
          </a:p>
        </p:txBody>
      </p:sp>
      <p:sp>
        <p:nvSpPr>
          <p:cNvPr id="132" name="Овал 131"/>
          <p:cNvSpPr/>
          <p:nvPr/>
        </p:nvSpPr>
        <p:spPr>
          <a:xfrm>
            <a:off x="4100885" y="2087199"/>
            <a:ext cx="153671" cy="15367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F8712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Місце для вмісту 3"/>
              <p:cNvSpPr txBox="1">
                <a:spLocks/>
              </p:cNvSpPr>
              <p:nvPr/>
            </p:nvSpPr>
            <p:spPr>
              <a:xfrm>
                <a:off x="7726723" y="5454313"/>
                <a:ext cx="2907732" cy="1033817"/>
              </a:xfrm>
              <a:prstGeom prst="roundRect">
                <a:avLst/>
              </a:prstGeom>
              <a:solidFill>
                <a:srgbClr val="5568B5"/>
              </a:solidFill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𝑧</m:t>
                      </m:r>
                      <m:r>
                        <a:rPr lang="en-US" sz="36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h</m:t>
                      </m:r>
                      <m:r>
                        <a:rPr lang="en-US" sz="36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=90°</m:t>
                      </m:r>
                    </m:oMath>
                  </m:oMathPara>
                </a14:m>
                <a:endParaRPr lang="uk-UA" sz="3600" dirty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3" name="Місце для вмісту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723" y="5454313"/>
                <a:ext cx="2907732" cy="103381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Місце для вмісту 3"/>
          <p:cNvSpPr txBox="1">
            <a:spLocks/>
          </p:cNvSpPr>
          <p:nvPr/>
        </p:nvSpPr>
        <p:spPr>
          <a:xfrm>
            <a:off x="6301795" y="3627212"/>
            <a:ext cx="5757588" cy="1564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Вона відраховується в межах від 0 до +180°  до надира</a:t>
            </a:r>
            <a:endParaRPr lang="uk-UA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890588" y="3647434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S</a:t>
            </a:r>
            <a:endParaRPr lang="ru-RU" sz="1867" i="1" dirty="0"/>
          </a:p>
        </p:txBody>
      </p:sp>
    </p:spTree>
    <p:extLst>
      <p:ext uri="{BB962C8B-B14F-4D97-AF65-F5344CB8AC3E}">
        <p14:creationId xmlns:p14="http://schemas.microsoft.com/office/powerpoint/2010/main" val="177613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128" grpId="0" animBg="1"/>
      <p:bldP spid="131" grpId="0"/>
      <p:bldP spid="133" grpId="0" animBg="1"/>
      <p:bldP spid="1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Місце для вмісту 3"/>
          <p:cNvSpPr txBox="1">
            <a:spLocks/>
          </p:cNvSpPr>
          <p:nvPr/>
        </p:nvSpPr>
        <p:spPr>
          <a:xfrm>
            <a:off x="6232330" y="1075126"/>
            <a:ext cx="5744444" cy="545495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АЗИМУТ СВІТИЛА А 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кутова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відстань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вимірювана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вздовж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справжнього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горизон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-ту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точки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півдня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точки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перетину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горизонту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вертикальним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колом,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проходить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через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2" y="-23855"/>
            <a:ext cx="12191998" cy="812878"/>
            <a:chOff x="-1" y="-2"/>
            <a:chExt cx="12191998" cy="812878"/>
          </a:xfrm>
        </p:grpSpPr>
        <p:sp>
          <p:nvSpPr>
            <p:cNvPr id="75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Горизонтальна система координат</a:t>
              </a:r>
            </a:p>
          </p:txBody>
        </p:sp>
      </p:grpSp>
      <p:sp>
        <p:nvSpPr>
          <p:cNvPr id="44" name="Круговая 44"/>
          <p:cNvSpPr/>
          <p:nvPr/>
        </p:nvSpPr>
        <p:spPr>
          <a:xfrm rot="5400000">
            <a:off x="2267311" y="1207167"/>
            <a:ext cx="1870280" cy="5339492"/>
          </a:xfrm>
          <a:prstGeom prst="pie">
            <a:avLst>
              <a:gd name="adj1" fmla="val 16185905"/>
              <a:gd name="adj2" fmla="val 18268066"/>
            </a:avLst>
          </a:prstGeom>
          <a:solidFill>
            <a:srgbClr val="FF0000">
              <a:alpha val="20000"/>
            </a:srgbClr>
          </a:solidFill>
          <a:ln w="1905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5" name="Полилиния 3"/>
          <p:cNvSpPr/>
          <p:nvPr/>
        </p:nvSpPr>
        <p:spPr>
          <a:xfrm>
            <a:off x="3213665" y="1165340"/>
            <a:ext cx="973667" cy="2709333"/>
          </a:xfrm>
          <a:custGeom>
            <a:avLst/>
            <a:gdLst>
              <a:gd name="connsiteX0" fmla="*/ 0 w 730250"/>
              <a:gd name="connsiteY0" fmla="*/ 0 h 2032000"/>
              <a:gd name="connsiteX1" fmla="*/ 133350 w 730250"/>
              <a:gd name="connsiteY1" fmla="*/ 31750 h 2032000"/>
              <a:gd name="connsiteX2" fmla="*/ 285750 w 730250"/>
              <a:gd name="connsiteY2" fmla="*/ 95250 h 2032000"/>
              <a:gd name="connsiteX3" fmla="*/ 425450 w 730250"/>
              <a:gd name="connsiteY3" fmla="*/ 215900 h 2032000"/>
              <a:gd name="connsiteX4" fmla="*/ 533400 w 730250"/>
              <a:gd name="connsiteY4" fmla="*/ 355600 h 2032000"/>
              <a:gd name="connsiteX5" fmla="*/ 641350 w 730250"/>
              <a:gd name="connsiteY5" fmla="*/ 552450 h 2032000"/>
              <a:gd name="connsiteX6" fmla="*/ 730250 w 730250"/>
              <a:gd name="connsiteY6" fmla="*/ 742950 h 2032000"/>
              <a:gd name="connsiteX7" fmla="*/ 6350 w 730250"/>
              <a:gd name="connsiteY7" fmla="*/ 2032000 h 2032000"/>
              <a:gd name="connsiteX8" fmla="*/ 0 w 730250"/>
              <a:gd name="connsiteY8" fmla="*/ 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250" h="2032000">
                <a:moveTo>
                  <a:pt x="0" y="0"/>
                </a:moveTo>
                <a:lnTo>
                  <a:pt x="133350" y="31750"/>
                </a:lnTo>
                <a:lnTo>
                  <a:pt x="285750" y="95250"/>
                </a:lnTo>
                <a:lnTo>
                  <a:pt x="425450" y="215900"/>
                </a:lnTo>
                <a:lnTo>
                  <a:pt x="533400" y="355600"/>
                </a:lnTo>
                <a:lnTo>
                  <a:pt x="641350" y="552450"/>
                </a:lnTo>
                <a:lnTo>
                  <a:pt x="730250" y="742950"/>
                </a:lnTo>
                <a:lnTo>
                  <a:pt x="6350" y="2032000"/>
                </a:lnTo>
                <a:cubicBezTo>
                  <a:pt x="4233" y="1354667"/>
                  <a:pt x="2117" y="677333"/>
                  <a:pt x="0" y="0"/>
                </a:cubicBezTo>
                <a:close/>
              </a:path>
            </a:pathLst>
          </a:cu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6" name="Полилиния 6"/>
          <p:cNvSpPr/>
          <p:nvPr/>
        </p:nvSpPr>
        <p:spPr>
          <a:xfrm>
            <a:off x="3215783" y="2130540"/>
            <a:ext cx="1257300" cy="2590800"/>
          </a:xfrm>
          <a:custGeom>
            <a:avLst/>
            <a:gdLst>
              <a:gd name="connsiteX0" fmla="*/ 0 w 942975"/>
              <a:gd name="connsiteY0" fmla="*/ 1300163 h 1943100"/>
              <a:gd name="connsiteX1" fmla="*/ 723900 w 942975"/>
              <a:gd name="connsiteY1" fmla="*/ 0 h 1943100"/>
              <a:gd name="connsiteX2" fmla="*/ 771525 w 942975"/>
              <a:gd name="connsiteY2" fmla="*/ 133350 h 1943100"/>
              <a:gd name="connsiteX3" fmla="*/ 828675 w 942975"/>
              <a:gd name="connsiteY3" fmla="*/ 347663 h 1943100"/>
              <a:gd name="connsiteX4" fmla="*/ 890587 w 942975"/>
              <a:gd name="connsiteY4" fmla="*/ 619125 h 1943100"/>
              <a:gd name="connsiteX5" fmla="*/ 914400 w 942975"/>
              <a:gd name="connsiteY5" fmla="*/ 833438 h 1943100"/>
              <a:gd name="connsiteX6" fmla="*/ 942975 w 942975"/>
              <a:gd name="connsiteY6" fmla="*/ 1104900 h 1943100"/>
              <a:gd name="connsiteX7" fmla="*/ 938212 w 942975"/>
              <a:gd name="connsiteY7" fmla="*/ 1466850 h 1943100"/>
              <a:gd name="connsiteX8" fmla="*/ 909637 w 942975"/>
              <a:gd name="connsiteY8" fmla="*/ 1819275 h 1943100"/>
              <a:gd name="connsiteX9" fmla="*/ 895350 w 942975"/>
              <a:gd name="connsiteY9" fmla="*/ 1943100 h 1943100"/>
              <a:gd name="connsiteX10" fmla="*/ 0 w 942975"/>
              <a:gd name="connsiteY10" fmla="*/ 1300163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2975" h="1943100">
                <a:moveTo>
                  <a:pt x="0" y="1300163"/>
                </a:moveTo>
                <a:lnTo>
                  <a:pt x="723900" y="0"/>
                </a:lnTo>
                <a:lnTo>
                  <a:pt x="771525" y="133350"/>
                </a:lnTo>
                <a:lnTo>
                  <a:pt x="828675" y="347663"/>
                </a:lnTo>
                <a:lnTo>
                  <a:pt x="890587" y="619125"/>
                </a:lnTo>
                <a:lnTo>
                  <a:pt x="914400" y="833438"/>
                </a:lnTo>
                <a:lnTo>
                  <a:pt x="942975" y="1104900"/>
                </a:lnTo>
                <a:cubicBezTo>
                  <a:pt x="941387" y="1225550"/>
                  <a:pt x="939800" y="1346200"/>
                  <a:pt x="938212" y="1466850"/>
                </a:cubicBezTo>
                <a:lnTo>
                  <a:pt x="909637" y="1819275"/>
                </a:lnTo>
                <a:lnTo>
                  <a:pt x="895350" y="1943100"/>
                </a:lnTo>
                <a:lnTo>
                  <a:pt x="0" y="1300163"/>
                </a:lnTo>
                <a:close/>
              </a:path>
            </a:pathLst>
          </a:cu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47" name="Группа 45"/>
          <p:cNvGrpSpPr/>
          <p:nvPr/>
        </p:nvGrpSpPr>
        <p:grpSpPr>
          <a:xfrm>
            <a:off x="1522275" y="1409180"/>
            <a:ext cx="3315297" cy="822960"/>
            <a:chOff x="4574229" y="2051050"/>
            <a:chExt cx="3997832" cy="1408320"/>
          </a:xfrm>
        </p:grpSpPr>
        <p:sp>
          <p:nvSpPr>
            <p:cNvPr id="48" name="Дуга 47"/>
            <p:cNvSpPr/>
            <p:nvPr/>
          </p:nvSpPr>
          <p:spPr>
            <a:xfrm rot="16200000" flipV="1">
              <a:off x="58715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9" name="Дуга 48"/>
            <p:cNvSpPr/>
            <p:nvPr/>
          </p:nvSpPr>
          <p:spPr>
            <a:xfrm rot="5400000">
              <a:off x="58720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50" name="Группа 4"/>
          <p:cNvGrpSpPr/>
          <p:nvPr/>
        </p:nvGrpSpPr>
        <p:grpSpPr>
          <a:xfrm>
            <a:off x="532703" y="2934873"/>
            <a:ext cx="5330443" cy="1877760"/>
            <a:chOff x="4574229" y="2051050"/>
            <a:chExt cx="3997832" cy="1408320"/>
          </a:xfrm>
        </p:grpSpPr>
        <p:sp>
          <p:nvSpPr>
            <p:cNvPr id="51" name="Дуга 50"/>
            <p:cNvSpPr/>
            <p:nvPr/>
          </p:nvSpPr>
          <p:spPr>
            <a:xfrm rot="16200000" flipV="1">
              <a:off x="58715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52" name="Дуга 51"/>
            <p:cNvSpPr/>
            <p:nvPr/>
          </p:nvSpPr>
          <p:spPr>
            <a:xfrm rot="5400000">
              <a:off x="58720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cxnSp>
        <p:nvCxnSpPr>
          <p:cNvPr id="53" name="Прямая соединительная линия 41"/>
          <p:cNvCxnSpPr/>
          <p:nvPr/>
        </p:nvCxnSpPr>
        <p:spPr>
          <a:xfrm flipV="1">
            <a:off x="2697198" y="2943340"/>
            <a:ext cx="1032933" cy="1854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Дуга 53"/>
          <p:cNvSpPr/>
          <p:nvPr/>
        </p:nvSpPr>
        <p:spPr>
          <a:xfrm>
            <a:off x="1988701" y="1190741"/>
            <a:ext cx="2478395" cy="5384800"/>
          </a:xfrm>
          <a:prstGeom prst="arc">
            <a:avLst>
              <a:gd name="adj1" fmla="val 16176114"/>
              <a:gd name="adj2" fmla="val 535844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55" name="Прямая соединительная линия 61"/>
          <p:cNvCxnSpPr/>
          <p:nvPr/>
        </p:nvCxnSpPr>
        <p:spPr>
          <a:xfrm>
            <a:off x="3220939" y="1177911"/>
            <a:ext cx="0" cy="53844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64"/>
          <p:cNvCxnSpPr/>
          <p:nvPr/>
        </p:nvCxnSpPr>
        <p:spPr>
          <a:xfrm>
            <a:off x="524914" y="3863941"/>
            <a:ext cx="53435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524914" y="1156192"/>
            <a:ext cx="5363158" cy="542836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8" name="Овал 57"/>
          <p:cNvSpPr/>
          <p:nvPr/>
        </p:nvSpPr>
        <p:spPr>
          <a:xfrm>
            <a:off x="3150314" y="380260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9" name="Овал 58"/>
          <p:cNvSpPr/>
          <p:nvPr/>
        </p:nvSpPr>
        <p:spPr>
          <a:xfrm>
            <a:off x="3158781" y="650347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0" name="TextBox 59"/>
          <p:cNvSpPr txBox="1"/>
          <p:nvPr/>
        </p:nvSpPr>
        <p:spPr>
          <a:xfrm>
            <a:off x="3028134" y="776535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i="1" dirty="0"/>
              <a:t>Z</a:t>
            </a:r>
            <a:endParaRPr lang="ru-RU" sz="1867" i="1" dirty="0"/>
          </a:p>
        </p:txBody>
      </p:sp>
      <p:sp>
        <p:nvSpPr>
          <p:cNvPr id="62" name="TextBox 61"/>
          <p:cNvSpPr txBox="1"/>
          <p:nvPr/>
        </p:nvSpPr>
        <p:spPr>
          <a:xfrm>
            <a:off x="3007814" y="6566676"/>
            <a:ext cx="3834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i="1" dirty="0"/>
              <a:t>Z’</a:t>
            </a:r>
            <a:endParaRPr lang="ru-RU" sz="1867" i="1" dirty="0"/>
          </a:p>
        </p:txBody>
      </p:sp>
      <p:sp>
        <p:nvSpPr>
          <p:cNvPr id="63" name="TextBox 62"/>
          <p:cNvSpPr txBox="1"/>
          <p:nvPr/>
        </p:nvSpPr>
        <p:spPr>
          <a:xfrm>
            <a:off x="2780455" y="3517512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O</a:t>
            </a:r>
            <a:endParaRPr lang="ru-RU" sz="1867" i="1" dirty="0"/>
          </a:p>
        </p:txBody>
      </p:sp>
      <p:sp>
        <p:nvSpPr>
          <p:cNvPr id="65" name="Овал 64"/>
          <p:cNvSpPr/>
          <p:nvPr/>
        </p:nvSpPr>
        <p:spPr>
          <a:xfrm>
            <a:off x="457914" y="381107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6" name="Овал 65"/>
          <p:cNvSpPr/>
          <p:nvPr/>
        </p:nvSpPr>
        <p:spPr>
          <a:xfrm>
            <a:off x="5825781" y="380260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7" name="TextBox 66"/>
          <p:cNvSpPr txBox="1"/>
          <p:nvPr/>
        </p:nvSpPr>
        <p:spPr>
          <a:xfrm>
            <a:off x="5904382" y="3663139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S</a:t>
            </a:r>
            <a:endParaRPr lang="ru-RU" sz="1867" i="1" dirty="0"/>
          </a:p>
        </p:txBody>
      </p:sp>
      <p:sp>
        <p:nvSpPr>
          <p:cNvPr id="68" name="TextBox 67"/>
          <p:cNvSpPr txBox="1"/>
          <p:nvPr/>
        </p:nvSpPr>
        <p:spPr>
          <a:xfrm>
            <a:off x="2" y="3663139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N</a:t>
            </a:r>
            <a:endParaRPr lang="ru-RU" sz="1867" i="1" dirty="0"/>
          </a:p>
        </p:txBody>
      </p:sp>
      <p:sp>
        <p:nvSpPr>
          <p:cNvPr id="69" name="Овал 68"/>
          <p:cNvSpPr/>
          <p:nvPr/>
        </p:nvSpPr>
        <p:spPr>
          <a:xfrm>
            <a:off x="3666781" y="287550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1" name="Овал 70"/>
          <p:cNvSpPr/>
          <p:nvPr/>
        </p:nvSpPr>
        <p:spPr>
          <a:xfrm>
            <a:off x="2633847" y="4733937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2" name="TextBox 71"/>
          <p:cNvSpPr txBox="1"/>
          <p:nvPr/>
        </p:nvSpPr>
        <p:spPr>
          <a:xfrm>
            <a:off x="2189055" y="4744273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i="1" dirty="0"/>
              <a:t>W</a:t>
            </a:r>
            <a:endParaRPr lang="ru-RU" sz="1867" i="1" dirty="0"/>
          </a:p>
        </p:txBody>
      </p:sp>
      <p:sp>
        <p:nvSpPr>
          <p:cNvPr id="73" name="TextBox 72"/>
          <p:cNvSpPr txBox="1"/>
          <p:nvPr/>
        </p:nvSpPr>
        <p:spPr>
          <a:xfrm>
            <a:off x="3291944" y="2566507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i="1" dirty="0"/>
              <a:t>E</a:t>
            </a:r>
            <a:endParaRPr lang="ru-RU" sz="1867" i="1" dirty="0"/>
          </a:p>
        </p:txBody>
      </p:sp>
      <p:sp>
        <p:nvSpPr>
          <p:cNvPr id="74" name="TextBox 73"/>
          <p:cNvSpPr txBox="1"/>
          <p:nvPr/>
        </p:nvSpPr>
        <p:spPr>
          <a:xfrm>
            <a:off x="4191667" y="1662275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i="1" dirty="0"/>
              <a:t>М</a:t>
            </a:r>
          </a:p>
        </p:txBody>
      </p:sp>
      <p:sp>
        <p:nvSpPr>
          <p:cNvPr id="77" name="Полилиния 5"/>
          <p:cNvSpPr/>
          <p:nvPr/>
        </p:nvSpPr>
        <p:spPr>
          <a:xfrm>
            <a:off x="4204266" y="2225792"/>
            <a:ext cx="262185" cy="2482849"/>
          </a:xfrm>
          <a:custGeom>
            <a:avLst/>
            <a:gdLst>
              <a:gd name="connsiteX0" fmla="*/ 147638 w 196639"/>
              <a:gd name="connsiteY0" fmla="*/ 1862137 h 1862137"/>
              <a:gd name="connsiteX1" fmla="*/ 176213 w 196639"/>
              <a:gd name="connsiteY1" fmla="*/ 1633537 h 1862137"/>
              <a:gd name="connsiteX2" fmla="*/ 190500 w 196639"/>
              <a:gd name="connsiteY2" fmla="*/ 1385887 h 1862137"/>
              <a:gd name="connsiteX3" fmla="*/ 195263 w 196639"/>
              <a:gd name="connsiteY3" fmla="*/ 1085850 h 1862137"/>
              <a:gd name="connsiteX4" fmla="*/ 166688 w 196639"/>
              <a:gd name="connsiteY4" fmla="*/ 762000 h 1862137"/>
              <a:gd name="connsiteX5" fmla="*/ 123825 w 196639"/>
              <a:gd name="connsiteY5" fmla="*/ 476250 h 1862137"/>
              <a:gd name="connsiteX6" fmla="*/ 66675 w 196639"/>
              <a:gd name="connsiteY6" fmla="*/ 233362 h 1862137"/>
              <a:gd name="connsiteX7" fmla="*/ 0 w 196639"/>
              <a:gd name="connsiteY7" fmla="*/ 0 h 186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639" h="1862137">
                <a:moveTo>
                  <a:pt x="147638" y="1862137"/>
                </a:moveTo>
                <a:cubicBezTo>
                  <a:pt x="158353" y="1787524"/>
                  <a:pt x="169069" y="1712912"/>
                  <a:pt x="176213" y="1633537"/>
                </a:cubicBezTo>
                <a:cubicBezTo>
                  <a:pt x="183357" y="1554162"/>
                  <a:pt x="187325" y="1477168"/>
                  <a:pt x="190500" y="1385887"/>
                </a:cubicBezTo>
                <a:cubicBezTo>
                  <a:pt x="193675" y="1294606"/>
                  <a:pt x="199232" y="1189831"/>
                  <a:pt x="195263" y="1085850"/>
                </a:cubicBezTo>
                <a:cubicBezTo>
                  <a:pt x="191294" y="981869"/>
                  <a:pt x="178594" y="863600"/>
                  <a:pt x="166688" y="762000"/>
                </a:cubicBezTo>
                <a:cubicBezTo>
                  <a:pt x="154782" y="660400"/>
                  <a:pt x="140494" y="564356"/>
                  <a:pt x="123825" y="476250"/>
                </a:cubicBezTo>
                <a:cubicBezTo>
                  <a:pt x="107156" y="388144"/>
                  <a:pt x="87312" y="312737"/>
                  <a:pt x="66675" y="233362"/>
                </a:cubicBezTo>
                <a:cubicBezTo>
                  <a:pt x="46038" y="153987"/>
                  <a:pt x="23019" y="76993"/>
                  <a:pt x="0" y="0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8" name="Дуга 77"/>
          <p:cNvSpPr/>
          <p:nvPr/>
        </p:nvSpPr>
        <p:spPr>
          <a:xfrm>
            <a:off x="1980502" y="1177911"/>
            <a:ext cx="2478395" cy="5384800"/>
          </a:xfrm>
          <a:prstGeom prst="arc">
            <a:avLst>
              <a:gd name="adj1" fmla="val 16176114"/>
              <a:gd name="adj2" fmla="val 17832078"/>
            </a:avLst>
          </a:prstGeom>
          <a:noFill/>
          <a:ln w="190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9" name="Овал 78"/>
          <p:cNvSpPr/>
          <p:nvPr/>
        </p:nvSpPr>
        <p:spPr>
          <a:xfrm>
            <a:off x="3150314" y="109750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0" name="TextBox 79"/>
          <p:cNvSpPr txBox="1"/>
          <p:nvPr/>
        </p:nvSpPr>
        <p:spPr>
          <a:xfrm>
            <a:off x="4415638" y="320580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h</a:t>
            </a:r>
            <a:endParaRPr lang="ru-RU" sz="2400" i="1" dirty="0"/>
          </a:p>
        </p:txBody>
      </p:sp>
      <p:sp>
        <p:nvSpPr>
          <p:cNvPr id="81" name="TextBox 80"/>
          <p:cNvSpPr txBox="1"/>
          <p:nvPr/>
        </p:nvSpPr>
        <p:spPr>
          <a:xfrm>
            <a:off x="3507194" y="141589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z</a:t>
            </a:r>
            <a:endParaRPr lang="ru-RU" sz="2400" i="1" dirty="0"/>
          </a:p>
        </p:txBody>
      </p:sp>
      <p:sp>
        <p:nvSpPr>
          <p:cNvPr id="82" name="Овал 81"/>
          <p:cNvSpPr/>
          <p:nvPr/>
        </p:nvSpPr>
        <p:spPr>
          <a:xfrm>
            <a:off x="4106353" y="2067041"/>
            <a:ext cx="153671" cy="15367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F8712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3" name="Дуга 82"/>
          <p:cNvSpPr/>
          <p:nvPr/>
        </p:nvSpPr>
        <p:spPr>
          <a:xfrm rot="5400000">
            <a:off x="2267311" y="1207167"/>
            <a:ext cx="1870280" cy="5339492"/>
          </a:xfrm>
          <a:prstGeom prst="arc">
            <a:avLst>
              <a:gd name="adj1" fmla="val 16266923"/>
              <a:gd name="adj2" fmla="val 18194679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4" name="TextBox 83"/>
          <p:cNvSpPr txBox="1"/>
          <p:nvPr/>
        </p:nvSpPr>
        <p:spPr>
          <a:xfrm>
            <a:off x="5237993" y="4391317"/>
            <a:ext cx="51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A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7587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8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2" y="-23855"/>
            <a:ext cx="12191998" cy="812878"/>
            <a:chOff x="-1" y="-2"/>
            <a:chExt cx="12191998" cy="812878"/>
          </a:xfrm>
        </p:grpSpPr>
        <p:sp>
          <p:nvSpPr>
            <p:cNvPr id="75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Горизонтальна система координат</a:t>
              </a:r>
            </a:p>
          </p:txBody>
        </p:sp>
      </p:grpSp>
      <p:sp>
        <p:nvSpPr>
          <p:cNvPr id="44" name="Круговая 44"/>
          <p:cNvSpPr/>
          <p:nvPr/>
        </p:nvSpPr>
        <p:spPr>
          <a:xfrm rot="5400000">
            <a:off x="2267311" y="1207167"/>
            <a:ext cx="1870280" cy="5339492"/>
          </a:xfrm>
          <a:prstGeom prst="pie">
            <a:avLst>
              <a:gd name="adj1" fmla="val 16185905"/>
              <a:gd name="adj2" fmla="val 18268066"/>
            </a:avLst>
          </a:prstGeom>
          <a:solidFill>
            <a:srgbClr val="FF0000">
              <a:alpha val="20000"/>
            </a:srgbClr>
          </a:solidFill>
          <a:ln w="1905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5" name="Полилиния 3"/>
          <p:cNvSpPr/>
          <p:nvPr/>
        </p:nvSpPr>
        <p:spPr>
          <a:xfrm>
            <a:off x="3213665" y="1165340"/>
            <a:ext cx="973667" cy="2709333"/>
          </a:xfrm>
          <a:custGeom>
            <a:avLst/>
            <a:gdLst>
              <a:gd name="connsiteX0" fmla="*/ 0 w 730250"/>
              <a:gd name="connsiteY0" fmla="*/ 0 h 2032000"/>
              <a:gd name="connsiteX1" fmla="*/ 133350 w 730250"/>
              <a:gd name="connsiteY1" fmla="*/ 31750 h 2032000"/>
              <a:gd name="connsiteX2" fmla="*/ 285750 w 730250"/>
              <a:gd name="connsiteY2" fmla="*/ 95250 h 2032000"/>
              <a:gd name="connsiteX3" fmla="*/ 425450 w 730250"/>
              <a:gd name="connsiteY3" fmla="*/ 215900 h 2032000"/>
              <a:gd name="connsiteX4" fmla="*/ 533400 w 730250"/>
              <a:gd name="connsiteY4" fmla="*/ 355600 h 2032000"/>
              <a:gd name="connsiteX5" fmla="*/ 641350 w 730250"/>
              <a:gd name="connsiteY5" fmla="*/ 552450 h 2032000"/>
              <a:gd name="connsiteX6" fmla="*/ 730250 w 730250"/>
              <a:gd name="connsiteY6" fmla="*/ 742950 h 2032000"/>
              <a:gd name="connsiteX7" fmla="*/ 6350 w 730250"/>
              <a:gd name="connsiteY7" fmla="*/ 2032000 h 2032000"/>
              <a:gd name="connsiteX8" fmla="*/ 0 w 730250"/>
              <a:gd name="connsiteY8" fmla="*/ 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250" h="2032000">
                <a:moveTo>
                  <a:pt x="0" y="0"/>
                </a:moveTo>
                <a:lnTo>
                  <a:pt x="133350" y="31750"/>
                </a:lnTo>
                <a:lnTo>
                  <a:pt x="285750" y="95250"/>
                </a:lnTo>
                <a:lnTo>
                  <a:pt x="425450" y="215900"/>
                </a:lnTo>
                <a:lnTo>
                  <a:pt x="533400" y="355600"/>
                </a:lnTo>
                <a:lnTo>
                  <a:pt x="641350" y="552450"/>
                </a:lnTo>
                <a:lnTo>
                  <a:pt x="730250" y="742950"/>
                </a:lnTo>
                <a:lnTo>
                  <a:pt x="6350" y="2032000"/>
                </a:lnTo>
                <a:cubicBezTo>
                  <a:pt x="4233" y="1354667"/>
                  <a:pt x="2117" y="677333"/>
                  <a:pt x="0" y="0"/>
                </a:cubicBezTo>
                <a:close/>
              </a:path>
            </a:pathLst>
          </a:cu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6" name="Полилиния 6"/>
          <p:cNvSpPr/>
          <p:nvPr/>
        </p:nvSpPr>
        <p:spPr>
          <a:xfrm>
            <a:off x="3215783" y="2130540"/>
            <a:ext cx="1257300" cy="2590800"/>
          </a:xfrm>
          <a:custGeom>
            <a:avLst/>
            <a:gdLst>
              <a:gd name="connsiteX0" fmla="*/ 0 w 942975"/>
              <a:gd name="connsiteY0" fmla="*/ 1300163 h 1943100"/>
              <a:gd name="connsiteX1" fmla="*/ 723900 w 942975"/>
              <a:gd name="connsiteY1" fmla="*/ 0 h 1943100"/>
              <a:gd name="connsiteX2" fmla="*/ 771525 w 942975"/>
              <a:gd name="connsiteY2" fmla="*/ 133350 h 1943100"/>
              <a:gd name="connsiteX3" fmla="*/ 828675 w 942975"/>
              <a:gd name="connsiteY3" fmla="*/ 347663 h 1943100"/>
              <a:gd name="connsiteX4" fmla="*/ 890587 w 942975"/>
              <a:gd name="connsiteY4" fmla="*/ 619125 h 1943100"/>
              <a:gd name="connsiteX5" fmla="*/ 914400 w 942975"/>
              <a:gd name="connsiteY5" fmla="*/ 833438 h 1943100"/>
              <a:gd name="connsiteX6" fmla="*/ 942975 w 942975"/>
              <a:gd name="connsiteY6" fmla="*/ 1104900 h 1943100"/>
              <a:gd name="connsiteX7" fmla="*/ 938212 w 942975"/>
              <a:gd name="connsiteY7" fmla="*/ 1466850 h 1943100"/>
              <a:gd name="connsiteX8" fmla="*/ 909637 w 942975"/>
              <a:gd name="connsiteY8" fmla="*/ 1819275 h 1943100"/>
              <a:gd name="connsiteX9" fmla="*/ 895350 w 942975"/>
              <a:gd name="connsiteY9" fmla="*/ 1943100 h 1943100"/>
              <a:gd name="connsiteX10" fmla="*/ 0 w 942975"/>
              <a:gd name="connsiteY10" fmla="*/ 1300163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2975" h="1943100">
                <a:moveTo>
                  <a:pt x="0" y="1300163"/>
                </a:moveTo>
                <a:lnTo>
                  <a:pt x="723900" y="0"/>
                </a:lnTo>
                <a:lnTo>
                  <a:pt x="771525" y="133350"/>
                </a:lnTo>
                <a:lnTo>
                  <a:pt x="828675" y="347663"/>
                </a:lnTo>
                <a:lnTo>
                  <a:pt x="890587" y="619125"/>
                </a:lnTo>
                <a:lnTo>
                  <a:pt x="914400" y="833438"/>
                </a:lnTo>
                <a:lnTo>
                  <a:pt x="942975" y="1104900"/>
                </a:lnTo>
                <a:cubicBezTo>
                  <a:pt x="941387" y="1225550"/>
                  <a:pt x="939800" y="1346200"/>
                  <a:pt x="938212" y="1466850"/>
                </a:cubicBezTo>
                <a:lnTo>
                  <a:pt x="909637" y="1819275"/>
                </a:lnTo>
                <a:lnTo>
                  <a:pt x="895350" y="1943100"/>
                </a:lnTo>
                <a:lnTo>
                  <a:pt x="0" y="1300163"/>
                </a:lnTo>
                <a:close/>
              </a:path>
            </a:pathLst>
          </a:cu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47" name="Группа 45"/>
          <p:cNvGrpSpPr/>
          <p:nvPr/>
        </p:nvGrpSpPr>
        <p:grpSpPr>
          <a:xfrm>
            <a:off x="1522275" y="1409180"/>
            <a:ext cx="3315297" cy="822960"/>
            <a:chOff x="4574229" y="2051050"/>
            <a:chExt cx="3997832" cy="1408320"/>
          </a:xfrm>
        </p:grpSpPr>
        <p:sp>
          <p:nvSpPr>
            <p:cNvPr id="48" name="Дуга 47"/>
            <p:cNvSpPr/>
            <p:nvPr/>
          </p:nvSpPr>
          <p:spPr>
            <a:xfrm rot="16200000" flipV="1">
              <a:off x="58715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9" name="Дуга 48"/>
            <p:cNvSpPr/>
            <p:nvPr/>
          </p:nvSpPr>
          <p:spPr>
            <a:xfrm rot="5400000">
              <a:off x="58720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50" name="Группа 4"/>
          <p:cNvGrpSpPr/>
          <p:nvPr/>
        </p:nvGrpSpPr>
        <p:grpSpPr>
          <a:xfrm>
            <a:off x="532703" y="2934873"/>
            <a:ext cx="5330443" cy="1877760"/>
            <a:chOff x="4574229" y="2051050"/>
            <a:chExt cx="3997832" cy="1408320"/>
          </a:xfrm>
        </p:grpSpPr>
        <p:sp>
          <p:nvSpPr>
            <p:cNvPr id="51" name="Дуга 50"/>
            <p:cNvSpPr/>
            <p:nvPr/>
          </p:nvSpPr>
          <p:spPr>
            <a:xfrm rot="16200000" flipV="1">
              <a:off x="58715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52" name="Дуга 51"/>
            <p:cNvSpPr/>
            <p:nvPr/>
          </p:nvSpPr>
          <p:spPr>
            <a:xfrm rot="5400000">
              <a:off x="58720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cxnSp>
        <p:nvCxnSpPr>
          <p:cNvPr id="53" name="Прямая соединительная линия 41"/>
          <p:cNvCxnSpPr/>
          <p:nvPr/>
        </p:nvCxnSpPr>
        <p:spPr>
          <a:xfrm flipV="1">
            <a:off x="2697198" y="2943340"/>
            <a:ext cx="1032933" cy="1854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Дуга 53"/>
          <p:cNvSpPr/>
          <p:nvPr/>
        </p:nvSpPr>
        <p:spPr>
          <a:xfrm>
            <a:off x="1988701" y="1190741"/>
            <a:ext cx="2478395" cy="5384800"/>
          </a:xfrm>
          <a:prstGeom prst="arc">
            <a:avLst>
              <a:gd name="adj1" fmla="val 16176114"/>
              <a:gd name="adj2" fmla="val 535844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55" name="Прямая соединительная линия 61"/>
          <p:cNvCxnSpPr/>
          <p:nvPr/>
        </p:nvCxnSpPr>
        <p:spPr>
          <a:xfrm>
            <a:off x="3220939" y="1177911"/>
            <a:ext cx="0" cy="53844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64"/>
          <p:cNvCxnSpPr/>
          <p:nvPr/>
        </p:nvCxnSpPr>
        <p:spPr>
          <a:xfrm>
            <a:off x="524914" y="3863941"/>
            <a:ext cx="53435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507935" y="1156192"/>
            <a:ext cx="5401546" cy="540228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8" name="Овал 57"/>
          <p:cNvSpPr/>
          <p:nvPr/>
        </p:nvSpPr>
        <p:spPr>
          <a:xfrm>
            <a:off x="3150314" y="380260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9" name="Овал 58"/>
          <p:cNvSpPr/>
          <p:nvPr/>
        </p:nvSpPr>
        <p:spPr>
          <a:xfrm>
            <a:off x="3158781" y="650347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0" name="TextBox 59"/>
          <p:cNvSpPr txBox="1"/>
          <p:nvPr/>
        </p:nvSpPr>
        <p:spPr>
          <a:xfrm>
            <a:off x="3028134" y="776535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i="1" dirty="0"/>
              <a:t>Z</a:t>
            </a:r>
            <a:endParaRPr lang="ru-RU" sz="1867" i="1" dirty="0"/>
          </a:p>
        </p:txBody>
      </p:sp>
      <p:sp>
        <p:nvSpPr>
          <p:cNvPr id="62" name="TextBox 61"/>
          <p:cNvSpPr txBox="1"/>
          <p:nvPr/>
        </p:nvSpPr>
        <p:spPr>
          <a:xfrm>
            <a:off x="3007814" y="6566676"/>
            <a:ext cx="3834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i="1" dirty="0"/>
              <a:t>Z’</a:t>
            </a:r>
            <a:endParaRPr lang="ru-RU" sz="1867" i="1" dirty="0"/>
          </a:p>
        </p:txBody>
      </p:sp>
      <p:sp>
        <p:nvSpPr>
          <p:cNvPr id="63" name="TextBox 62"/>
          <p:cNvSpPr txBox="1"/>
          <p:nvPr/>
        </p:nvSpPr>
        <p:spPr>
          <a:xfrm>
            <a:off x="2780455" y="3517512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O</a:t>
            </a:r>
            <a:endParaRPr lang="ru-RU" sz="1867" i="1" dirty="0"/>
          </a:p>
        </p:txBody>
      </p:sp>
      <p:sp>
        <p:nvSpPr>
          <p:cNvPr id="65" name="Овал 64"/>
          <p:cNvSpPr/>
          <p:nvPr/>
        </p:nvSpPr>
        <p:spPr>
          <a:xfrm>
            <a:off x="457914" y="381107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6" name="Овал 65"/>
          <p:cNvSpPr/>
          <p:nvPr/>
        </p:nvSpPr>
        <p:spPr>
          <a:xfrm>
            <a:off x="5825781" y="380260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7" name="TextBox 66"/>
          <p:cNvSpPr txBox="1"/>
          <p:nvPr/>
        </p:nvSpPr>
        <p:spPr>
          <a:xfrm>
            <a:off x="5904382" y="3663139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S</a:t>
            </a:r>
            <a:endParaRPr lang="ru-RU" sz="1867" i="1" dirty="0"/>
          </a:p>
        </p:txBody>
      </p:sp>
      <p:sp>
        <p:nvSpPr>
          <p:cNvPr id="68" name="TextBox 67"/>
          <p:cNvSpPr txBox="1"/>
          <p:nvPr/>
        </p:nvSpPr>
        <p:spPr>
          <a:xfrm>
            <a:off x="2" y="3663139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N</a:t>
            </a:r>
            <a:endParaRPr lang="ru-RU" sz="1867" i="1" dirty="0"/>
          </a:p>
        </p:txBody>
      </p:sp>
      <p:sp>
        <p:nvSpPr>
          <p:cNvPr id="69" name="Овал 68"/>
          <p:cNvSpPr/>
          <p:nvPr/>
        </p:nvSpPr>
        <p:spPr>
          <a:xfrm>
            <a:off x="3666781" y="287550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1" name="Овал 70"/>
          <p:cNvSpPr/>
          <p:nvPr/>
        </p:nvSpPr>
        <p:spPr>
          <a:xfrm>
            <a:off x="2633847" y="4733937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2" name="TextBox 71"/>
          <p:cNvSpPr txBox="1"/>
          <p:nvPr/>
        </p:nvSpPr>
        <p:spPr>
          <a:xfrm>
            <a:off x="2189055" y="4744273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i="1" dirty="0"/>
              <a:t>W</a:t>
            </a:r>
            <a:endParaRPr lang="ru-RU" sz="1867" i="1" dirty="0"/>
          </a:p>
        </p:txBody>
      </p:sp>
      <p:sp>
        <p:nvSpPr>
          <p:cNvPr id="73" name="TextBox 72"/>
          <p:cNvSpPr txBox="1"/>
          <p:nvPr/>
        </p:nvSpPr>
        <p:spPr>
          <a:xfrm>
            <a:off x="3291944" y="2566507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i="1" dirty="0"/>
              <a:t>E</a:t>
            </a:r>
            <a:endParaRPr lang="ru-RU" sz="1867" i="1" dirty="0"/>
          </a:p>
        </p:txBody>
      </p:sp>
      <p:sp>
        <p:nvSpPr>
          <p:cNvPr id="74" name="TextBox 73"/>
          <p:cNvSpPr txBox="1"/>
          <p:nvPr/>
        </p:nvSpPr>
        <p:spPr>
          <a:xfrm>
            <a:off x="4191667" y="1662275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i="1" dirty="0"/>
              <a:t>М</a:t>
            </a:r>
          </a:p>
        </p:txBody>
      </p:sp>
      <p:sp>
        <p:nvSpPr>
          <p:cNvPr id="77" name="Полилиния 5"/>
          <p:cNvSpPr/>
          <p:nvPr/>
        </p:nvSpPr>
        <p:spPr>
          <a:xfrm>
            <a:off x="4204266" y="2225792"/>
            <a:ext cx="262185" cy="2482849"/>
          </a:xfrm>
          <a:custGeom>
            <a:avLst/>
            <a:gdLst>
              <a:gd name="connsiteX0" fmla="*/ 147638 w 196639"/>
              <a:gd name="connsiteY0" fmla="*/ 1862137 h 1862137"/>
              <a:gd name="connsiteX1" fmla="*/ 176213 w 196639"/>
              <a:gd name="connsiteY1" fmla="*/ 1633537 h 1862137"/>
              <a:gd name="connsiteX2" fmla="*/ 190500 w 196639"/>
              <a:gd name="connsiteY2" fmla="*/ 1385887 h 1862137"/>
              <a:gd name="connsiteX3" fmla="*/ 195263 w 196639"/>
              <a:gd name="connsiteY3" fmla="*/ 1085850 h 1862137"/>
              <a:gd name="connsiteX4" fmla="*/ 166688 w 196639"/>
              <a:gd name="connsiteY4" fmla="*/ 762000 h 1862137"/>
              <a:gd name="connsiteX5" fmla="*/ 123825 w 196639"/>
              <a:gd name="connsiteY5" fmla="*/ 476250 h 1862137"/>
              <a:gd name="connsiteX6" fmla="*/ 66675 w 196639"/>
              <a:gd name="connsiteY6" fmla="*/ 233362 h 1862137"/>
              <a:gd name="connsiteX7" fmla="*/ 0 w 196639"/>
              <a:gd name="connsiteY7" fmla="*/ 0 h 186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639" h="1862137">
                <a:moveTo>
                  <a:pt x="147638" y="1862137"/>
                </a:moveTo>
                <a:cubicBezTo>
                  <a:pt x="158353" y="1787524"/>
                  <a:pt x="169069" y="1712912"/>
                  <a:pt x="176213" y="1633537"/>
                </a:cubicBezTo>
                <a:cubicBezTo>
                  <a:pt x="183357" y="1554162"/>
                  <a:pt x="187325" y="1477168"/>
                  <a:pt x="190500" y="1385887"/>
                </a:cubicBezTo>
                <a:cubicBezTo>
                  <a:pt x="193675" y="1294606"/>
                  <a:pt x="199232" y="1189831"/>
                  <a:pt x="195263" y="1085850"/>
                </a:cubicBezTo>
                <a:cubicBezTo>
                  <a:pt x="191294" y="981869"/>
                  <a:pt x="178594" y="863600"/>
                  <a:pt x="166688" y="762000"/>
                </a:cubicBezTo>
                <a:cubicBezTo>
                  <a:pt x="154782" y="660400"/>
                  <a:pt x="140494" y="564356"/>
                  <a:pt x="123825" y="476250"/>
                </a:cubicBezTo>
                <a:cubicBezTo>
                  <a:pt x="107156" y="388144"/>
                  <a:pt x="87312" y="312737"/>
                  <a:pt x="66675" y="233362"/>
                </a:cubicBezTo>
                <a:cubicBezTo>
                  <a:pt x="46038" y="153987"/>
                  <a:pt x="23019" y="76993"/>
                  <a:pt x="0" y="0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8" name="Дуга 77"/>
          <p:cNvSpPr/>
          <p:nvPr/>
        </p:nvSpPr>
        <p:spPr>
          <a:xfrm>
            <a:off x="1980502" y="1177911"/>
            <a:ext cx="2478395" cy="5384800"/>
          </a:xfrm>
          <a:prstGeom prst="arc">
            <a:avLst>
              <a:gd name="adj1" fmla="val 16176114"/>
              <a:gd name="adj2" fmla="val 17832078"/>
            </a:avLst>
          </a:prstGeom>
          <a:noFill/>
          <a:ln w="190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9" name="Овал 78"/>
          <p:cNvSpPr/>
          <p:nvPr/>
        </p:nvSpPr>
        <p:spPr>
          <a:xfrm>
            <a:off x="3150314" y="109750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0" name="TextBox 79"/>
          <p:cNvSpPr txBox="1"/>
          <p:nvPr/>
        </p:nvSpPr>
        <p:spPr>
          <a:xfrm>
            <a:off x="4415638" y="320580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h</a:t>
            </a:r>
            <a:endParaRPr lang="ru-RU" sz="2400" i="1" dirty="0"/>
          </a:p>
        </p:txBody>
      </p:sp>
      <p:sp>
        <p:nvSpPr>
          <p:cNvPr id="81" name="TextBox 80"/>
          <p:cNvSpPr txBox="1"/>
          <p:nvPr/>
        </p:nvSpPr>
        <p:spPr>
          <a:xfrm>
            <a:off x="3507194" y="141589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z</a:t>
            </a:r>
            <a:endParaRPr lang="ru-RU" sz="2400" i="1" dirty="0"/>
          </a:p>
        </p:txBody>
      </p:sp>
      <p:sp>
        <p:nvSpPr>
          <p:cNvPr id="82" name="Овал 81"/>
          <p:cNvSpPr/>
          <p:nvPr/>
        </p:nvSpPr>
        <p:spPr>
          <a:xfrm>
            <a:off x="4106353" y="2067041"/>
            <a:ext cx="153671" cy="15367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F8712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3" name="Дуга 82"/>
          <p:cNvSpPr/>
          <p:nvPr/>
        </p:nvSpPr>
        <p:spPr>
          <a:xfrm rot="5400000">
            <a:off x="2267311" y="1207167"/>
            <a:ext cx="1870280" cy="5339492"/>
          </a:xfrm>
          <a:prstGeom prst="arc">
            <a:avLst>
              <a:gd name="adj1" fmla="val 16266923"/>
              <a:gd name="adj2" fmla="val 18194679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4" name="TextBox 83"/>
          <p:cNvSpPr txBox="1"/>
          <p:nvPr/>
        </p:nvSpPr>
        <p:spPr>
          <a:xfrm>
            <a:off x="5237993" y="4391317"/>
            <a:ext cx="51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A</a:t>
            </a:r>
            <a:endParaRPr lang="ru-RU" sz="2400" i="1" dirty="0"/>
          </a:p>
        </p:txBody>
      </p:sp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6262909" y="1378213"/>
            <a:ext cx="5744444" cy="190525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Азимут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відраховується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точки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півдня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межах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 до 360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Місце для вмісту 3"/>
          <p:cNvSpPr txBox="1">
            <a:spLocks/>
          </p:cNvSpPr>
          <p:nvPr/>
        </p:nvSpPr>
        <p:spPr>
          <a:xfrm>
            <a:off x="6280923" y="3674540"/>
            <a:ext cx="5757588" cy="282893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Горизонтальні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координати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вказують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положення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світила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небі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даний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момент </a:t>
            </a:r>
            <a:r>
              <a:rPr lang="ru-RU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часу</a:t>
            </a:r>
            <a:endParaRPr lang="ru-RU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2" y="-23855"/>
            <a:ext cx="12191998" cy="812878"/>
            <a:chOff x="-1" y="-2"/>
            <a:chExt cx="12191998" cy="812878"/>
          </a:xfrm>
        </p:grpSpPr>
        <p:sp>
          <p:nvSpPr>
            <p:cNvPr id="75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Горизонтальна система координат</a:t>
              </a:r>
            </a:p>
          </p:txBody>
        </p:sp>
      </p:grpSp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6280923" y="1368657"/>
            <a:ext cx="5744444" cy="166775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икористовується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топографічної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зйомки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у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навігації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Місце для вмісту 3"/>
          <p:cNvSpPr txBox="1">
            <a:spLocks/>
          </p:cNvSpPr>
          <p:nvPr/>
        </p:nvSpPr>
        <p:spPr>
          <a:xfrm>
            <a:off x="6267779" y="3432464"/>
            <a:ext cx="5757588" cy="282319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600" dirty="0" err="1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Недол</a:t>
            </a:r>
            <a:r>
              <a:rPr lang="uk-UA" sz="3600" dirty="0" err="1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ік</a:t>
            </a:r>
            <a:r>
              <a:rPr lang="uk-UA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висоти світил протягом доби змінюються, внаслідок обертання небесної сфери </a:t>
            </a:r>
            <a:endParaRPr lang="ru-RU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Дуга 42"/>
          <p:cNvSpPr/>
          <p:nvPr/>
        </p:nvSpPr>
        <p:spPr>
          <a:xfrm>
            <a:off x="2724494" y="1203230"/>
            <a:ext cx="1022897" cy="5384800"/>
          </a:xfrm>
          <a:prstGeom prst="arc">
            <a:avLst>
              <a:gd name="adj1" fmla="val 16176114"/>
              <a:gd name="adj2" fmla="val 535844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70" name="Группа 38"/>
          <p:cNvGrpSpPr/>
          <p:nvPr/>
        </p:nvGrpSpPr>
        <p:grpSpPr>
          <a:xfrm>
            <a:off x="1501132" y="1407597"/>
            <a:ext cx="3315297" cy="822960"/>
            <a:chOff x="4574229" y="2051050"/>
            <a:chExt cx="3997832" cy="1408320"/>
          </a:xfrm>
        </p:grpSpPr>
        <p:sp>
          <p:nvSpPr>
            <p:cNvPr id="85" name="Дуга 84"/>
            <p:cNvSpPr/>
            <p:nvPr/>
          </p:nvSpPr>
          <p:spPr>
            <a:xfrm rot="16200000" flipV="1">
              <a:off x="58715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86" name="Дуга 85"/>
            <p:cNvSpPr/>
            <p:nvPr/>
          </p:nvSpPr>
          <p:spPr>
            <a:xfrm rot="5400000">
              <a:off x="58720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87" name="Группа 42"/>
          <p:cNvGrpSpPr/>
          <p:nvPr/>
        </p:nvGrpSpPr>
        <p:grpSpPr>
          <a:xfrm>
            <a:off x="532703" y="2947362"/>
            <a:ext cx="5330443" cy="1877760"/>
            <a:chOff x="4574229" y="2051050"/>
            <a:chExt cx="3997832" cy="1408320"/>
          </a:xfrm>
        </p:grpSpPr>
        <p:sp>
          <p:nvSpPr>
            <p:cNvPr id="88" name="Дуга 87"/>
            <p:cNvSpPr/>
            <p:nvPr/>
          </p:nvSpPr>
          <p:spPr>
            <a:xfrm rot="16200000" flipV="1">
              <a:off x="58715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89" name="Дуга 88"/>
            <p:cNvSpPr/>
            <p:nvPr/>
          </p:nvSpPr>
          <p:spPr>
            <a:xfrm rot="5400000">
              <a:off x="58720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cxnSp>
        <p:nvCxnSpPr>
          <p:cNvPr id="90" name="Прямая соединительная линия 49"/>
          <p:cNvCxnSpPr/>
          <p:nvPr/>
        </p:nvCxnSpPr>
        <p:spPr>
          <a:xfrm flipV="1">
            <a:off x="2697198" y="2955829"/>
            <a:ext cx="1032933" cy="1854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Дуга 90"/>
          <p:cNvSpPr/>
          <p:nvPr/>
        </p:nvSpPr>
        <p:spPr>
          <a:xfrm>
            <a:off x="1988701" y="1203230"/>
            <a:ext cx="2478395" cy="5384800"/>
          </a:xfrm>
          <a:prstGeom prst="arc">
            <a:avLst>
              <a:gd name="adj1" fmla="val 16176114"/>
              <a:gd name="adj2" fmla="val 535844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92" name="Прямая соединительная линия 51"/>
          <p:cNvCxnSpPr/>
          <p:nvPr/>
        </p:nvCxnSpPr>
        <p:spPr>
          <a:xfrm>
            <a:off x="3220939" y="1190400"/>
            <a:ext cx="0" cy="53844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52"/>
          <p:cNvCxnSpPr/>
          <p:nvPr/>
        </p:nvCxnSpPr>
        <p:spPr>
          <a:xfrm>
            <a:off x="524914" y="3876430"/>
            <a:ext cx="53435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Овал 93"/>
          <p:cNvSpPr/>
          <p:nvPr/>
        </p:nvSpPr>
        <p:spPr>
          <a:xfrm>
            <a:off x="511739" y="1167247"/>
            <a:ext cx="5392642" cy="543205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5" name="Овал 94"/>
          <p:cNvSpPr/>
          <p:nvPr/>
        </p:nvSpPr>
        <p:spPr>
          <a:xfrm>
            <a:off x="3150314" y="3815093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6" name="Овал 95"/>
          <p:cNvSpPr/>
          <p:nvPr/>
        </p:nvSpPr>
        <p:spPr>
          <a:xfrm>
            <a:off x="3158781" y="651596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7" name="TextBox 96"/>
          <p:cNvSpPr txBox="1"/>
          <p:nvPr/>
        </p:nvSpPr>
        <p:spPr>
          <a:xfrm>
            <a:off x="3028134" y="789024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i="1" dirty="0"/>
              <a:t>Z</a:t>
            </a:r>
            <a:endParaRPr lang="ru-RU" sz="1867" i="1" dirty="0"/>
          </a:p>
        </p:txBody>
      </p:sp>
      <p:sp>
        <p:nvSpPr>
          <p:cNvPr id="98" name="TextBox 97"/>
          <p:cNvSpPr txBox="1"/>
          <p:nvPr/>
        </p:nvSpPr>
        <p:spPr>
          <a:xfrm>
            <a:off x="3007814" y="6579165"/>
            <a:ext cx="3834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i="1" dirty="0"/>
              <a:t>Z’</a:t>
            </a:r>
            <a:endParaRPr lang="ru-RU" sz="1867" i="1" dirty="0"/>
          </a:p>
        </p:txBody>
      </p:sp>
      <p:sp>
        <p:nvSpPr>
          <p:cNvPr id="99" name="TextBox 98"/>
          <p:cNvSpPr txBox="1"/>
          <p:nvPr/>
        </p:nvSpPr>
        <p:spPr>
          <a:xfrm>
            <a:off x="2780455" y="3530001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O</a:t>
            </a:r>
            <a:endParaRPr lang="ru-RU" sz="1867" i="1" dirty="0"/>
          </a:p>
        </p:txBody>
      </p:sp>
      <p:sp>
        <p:nvSpPr>
          <p:cNvPr id="100" name="Овал 99"/>
          <p:cNvSpPr/>
          <p:nvPr/>
        </p:nvSpPr>
        <p:spPr>
          <a:xfrm>
            <a:off x="457914" y="382356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1" name="Овал 100"/>
          <p:cNvSpPr/>
          <p:nvPr/>
        </p:nvSpPr>
        <p:spPr>
          <a:xfrm>
            <a:off x="5825781" y="3815093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2" name="TextBox 101"/>
          <p:cNvSpPr txBox="1"/>
          <p:nvPr/>
        </p:nvSpPr>
        <p:spPr>
          <a:xfrm>
            <a:off x="5904382" y="3675628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S</a:t>
            </a:r>
            <a:endParaRPr lang="ru-RU" sz="1867" i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2" y="3675628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/>
              <a:t>N</a:t>
            </a:r>
            <a:endParaRPr lang="ru-RU" sz="1867" i="1" dirty="0"/>
          </a:p>
        </p:txBody>
      </p:sp>
      <p:sp>
        <p:nvSpPr>
          <p:cNvPr id="104" name="Овал 103"/>
          <p:cNvSpPr/>
          <p:nvPr/>
        </p:nvSpPr>
        <p:spPr>
          <a:xfrm>
            <a:off x="3666781" y="2887993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5" name="Овал 104"/>
          <p:cNvSpPr/>
          <p:nvPr/>
        </p:nvSpPr>
        <p:spPr>
          <a:xfrm>
            <a:off x="2633847" y="4746426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6" name="TextBox 105"/>
          <p:cNvSpPr txBox="1"/>
          <p:nvPr/>
        </p:nvSpPr>
        <p:spPr>
          <a:xfrm>
            <a:off x="2189055" y="4756762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i="1" dirty="0"/>
              <a:t>W</a:t>
            </a:r>
            <a:endParaRPr lang="ru-RU" sz="1867" i="1" dirty="0"/>
          </a:p>
        </p:txBody>
      </p:sp>
      <p:sp>
        <p:nvSpPr>
          <p:cNvPr id="107" name="TextBox 106"/>
          <p:cNvSpPr txBox="1"/>
          <p:nvPr/>
        </p:nvSpPr>
        <p:spPr>
          <a:xfrm>
            <a:off x="3291944" y="2578996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i="1" dirty="0"/>
              <a:t>E</a:t>
            </a:r>
            <a:endParaRPr lang="ru-RU" sz="1867" i="1" dirty="0"/>
          </a:p>
        </p:txBody>
      </p:sp>
      <p:sp>
        <p:nvSpPr>
          <p:cNvPr id="108" name="TextBox 107"/>
          <p:cNvSpPr txBox="1"/>
          <p:nvPr/>
        </p:nvSpPr>
        <p:spPr>
          <a:xfrm>
            <a:off x="4191667" y="1674764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i="1" dirty="0"/>
              <a:t>М</a:t>
            </a:r>
          </a:p>
        </p:txBody>
      </p:sp>
      <p:sp>
        <p:nvSpPr>
          <p:cNvPr id="109" name="Полилиния 79"/>
          <p:cNvSpPr/>
          <p:nvPr/>
        </p:nvSpPr>
        <p:spPr>
          <a:xfrm>
            <a:off x="4204266" y="2238281"/>
            <a:ext cx="262185" cy="2482849"/>
          </a:xfrm>
          <a:custGeom>
            <a:avLst/>
            <a:gdLst>
              <a:gd name="connsiteX0" fmla="*/ 147638 w 196639"/>
              <a:gd name="connsiteY0" fmla="*/ 1862137 h 1862137"/>
              <a:gd name="connsiteX1" fmla="*/ 176213 w 196639"/>
              <a:gd name="connsiteY1" fmla="*/ 1633537 h 1862137"/>
              <a:gd name="connsiteX2" fmla="*/ 190500 w 196639"/>
              <a:gd name="connsiteY2" fmla="*/ 1385887 h 1862137"/>
              <a:gd name="connsiteX3" fmla="*/ 195263 w 196639"/>
              <a:gd name="connsiteY3" fmla="*/ 1085850 h 1862137"/>
              <a:gd name="connsiteX4" fmla="*/ 166688 w 196639"/>
              <a:gd name="connsiteY4" fmla="*/ 762000 h 1862137"/>
              <a:gd name="connsiteX5" fmla="*/ 123825 w 196639"/>
              <a:gd name="connsiteY5" fmla="*/ 476250 h 1862137"/>
              <a:gd name="connsiteX6" fmla="*/ 66675 w 196639"/>
              <a:gd name="connsiteY6" fmla="*/ 233362 h 1862137"/>
              <a:gd name="connsiteX7" fmla="*/ 0 w 196639"/>
              <a:gd name="connsiteY7" fmla="*/ 0 h 186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639" h="1862137">
                <a:moveTo>
                  <a:pt x="147638" y="1862137"/>
                </a:moveTo>
                <a:cubicBezTo>
                  <a:pt x="158353" y="1787524"/>
                  <a:pt x="169069" y="1712912"/>
                  <a:pt x="176213" y="1633537"/>
                </a:cubicBezTo>
                <a:cubicBezTo>
                  <a:pt x="183357" y="1554162"/>
                  <a:pt x="187325" y="1477168"/>
                  <a:pt x="190500" y="1385887"/>
                </a:cubicBezTo>
                <a:cubicBezTo>
                  <a:pt x="193675" y="1294606"/>
                  <a:pt x="199232" y="1189831"/>
                  <a:pt x="195263" y="1085850"/>
                </a:cubicBezTo>
                <a:cubicBezTo>
                  <a:pt x="191294" y="981869"/>
                  <a:pt x="178594" y="863600"/>
                  <a:pt x="166688" y="762000"/>
                </a:cubicBezTo>
                <a:cubicBezTo>
                  <a:pt x="154782" y="660400"/>
                  <a:pt x="140494" y="564356"/>
                  <a:pt x="123825" y="476250"/>
                </a:cubicBezTo>
                <a:cubicBezTo>
                  <a:pt x="107156" y="388144"/>
                  <a:pt x="87312" y="312737"/>
                  <a:pt x="66675" y="233362"/>
                </a:cubicBezTo>
                <a:cubicBezTo>
                  <a:pt x="46038" y="153987"/>
                  <a:pt x="23019" y="76993"/>
                  <a:pt x="0" y="0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0" name="Дуга 109"/>
          <p:cNvSpPr/>
          <p:nvPr/>
        </p:nvSpPr>
        <p:spPr>
          <a:xfrm>
            <a:off x="1980502" y="1190400"/>
            <a:ext cx="2478395" cy="5384800"/>
          </a:xfrm>
          <a:prstGeom prst="arc">
            <a:avLst>
              <a:gd name="adj1" fmla="val 16176114"/>
              <a:gd name="adj2" fmla="val 17832078"/>
            </a:avLst>
          </a:prstGeom>
          <a:noFill/>
          <a:ln w="190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1" name="Овал 110"/>
          <p:cNvSpPr/>
          <p:nvPr/>
        </p:nvSpPr>
        <p:spPr>
          <a:xfrm>
            <a:off x="3150314" y="1109993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2" name="TextBox 111"/>
          <p:cNvSpPr txBox="1"/>
          <p:nvPr/>
        </p:nvSpPr>
        <p:spPr>
          <a:xfrm>
            <a:off x="4415638" y="321829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h</a:t>
            </a:r>
            <a:endParaRPr lang="ru-RU" sz="2400" i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3507194" y="142838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z</a:t>
            </a:r>
            <a:endParaRPr lang="ru-RU" sz="2400" i="1" dirty="0"/>
          </a:p>
        </p:txBody>
      </p:sp>
      <p:sp>
        <p:nvSpPr>
          <p:cNvPr id="114" name="Дуга 113"/>
          <p:cNvSpPr/>
          <p:nvPr/>
        </p:nvSpPr>
        <p:spPr>
          <a:xfrm rot="5400000">
            <a:off x="2267311" y="1219656"/>
            <a:ext cx="1870280" cy="5339492"/>
          </a:xfrm>
          <a:prstGeom prst="arc">
            <a:avLst>
              <a:gd name="adj1" fmla="val 16266923"/>
              <a:gd name="adj2" fmla="val 18194679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5" name="Дуга 114"/>
          <p:cNvSpPr/>
          <p:nvPr/>
        </p:nvSpPr>
        <p:spPr>
          <a:xfrm rot="5400000">
            <a:off x="2267311" y="1215004"/>
            <a:ext cx="1870280" cy="5339492"/>
          </a:xfrm>
          <a:prstGeom prst="arc">
            <a:avLst>
              <a:gd name="adj1" fmla="val 16266923"/>
              <a:gd name="adj2" fmla="val 19723010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6" name="Дуга 115"/>
          <p:cNvSpPr/>
          <p:nvPr/>
        </p:nvSpPr>
        <p:spPr>
          <a:xfrm>
            <a:off x="2722679" y="1203230"/>
            <a:ext cx="1022897" cy="5384800"/>
          </a:xfrm>
          <a:prstGeom prst="arc">
            <a:avLst>
              <a:gd name="adj1" fmla="val 16176114"/>
              <a:gd name="adj2" fmla="val 16963665"/>
            </a:avLst>
          </a:prstGeom>
          <a:noFill/>
          <a:ln w="190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7" name="Дуга 116"/>
          <p:cNvSpPr/>
          <p:nvPr/>
        </p:nvSpPr>
        <p:spPr>
          <a:xfrm>
            <a:off x="2733216" y="1213814"/>
            <a:ext cx="1022897" cy="5384800"/>
          </a:xfrm>
          <a:prstGeom prst="arc">
            <a:avLst>
              <a:gd name="adj1" fmla="val 17050421"/>
              <a:gd name="adj2" fmla="val 3720275"/>
            </a:avLst>
          </a:prstGeom>
          <a:noFill/>
          <a:ln w="19050">
            <a:solidFill>
              <a:srgbClr val="00B050"/>
            </a:solidFill>
            <a:headEnd type="triangle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8" name="Дуга 117"/>
          <p:cNvSpPr/>
          <p:nvPr/>
        </p:nvSpPr>
        <p:spPr>
          <a:xfrm flipH="1">
            <a:off x="1325185" y="1203230"/>
            <a:ext cx="3789029" cy="5384800"/>
          </a:xfrm>
          <a:prstGeom prst="arc">
            <a:avLst>
              <a:gd name="adj1" fmla="val 16176357"/>
              <a:gd name="adj2" fmla="val 535844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9" name="Овал 118"/>
          <p:cNvSpPr/>
          <p:nvPr/>
        </p:nvSpPr>
        <p:spPr>
          <a:xfrm>
            <a:off x="4106353" y="2079530"/>
            <a:ext cx="153671" cy="15367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F8712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0" name="Дуга 119"/>
          <p:cNvSpPr/>
          <p:nvPr/>
        </p:nvSpPr>
        <p:spPr>
          <a:xfrm rot="5400000">
            <a:off x="2267311" y="1233440"/>
            <a:ext cx="1870280" cy="5339492"/>
          </a:xfrm>
          <a:prstGeom prst="arc">
            <a:avLst>
              <a:gd name="adj1" fmla="val 16266923"/>
              <a:gd name="adj2" fmla="val 4128409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1" name="Дуга 120"/>
          <p:cNvSpPr/>
          <p:nvPr/>
        </p:nvSpPr>
        <p:spPr>
          <a:xfrm flipH="1">
            <a:off x="1310951" y="1186565"/>
            <a:ext cx="3789029" cy="5416824"/>
          </a:xfrm>
          <a:prstGeom prst="arc">
            <a:avLst>
              <a:gd name="adj1" fmla="val 16176114"/>
              <a:gd name="adj2" fmla="val 18284793"/>
            </a:avLst>
          </a:prstGeom>
          <a:noFill/>
          <a:ln w="190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2" name="Дуга 121"/>
          <p:cNvSpPr/>
          <p:nvPr/>
        </p:nvSpPr>
        <p:spPr>
          <a:xfrm flipH="1">
            <a:off x="1315458" y="1218589"/>
            <a:ext cx="3789029" cy="5384800"/>
          </a:xfrm>
          <a:prstGeom prst="arc">
            <a:avLst>
              <a:gd name="adj1" fmla="val 18530892"/>
              <a:gd name="adj2" fmla="val 1194880"/>
            </a:avLst>
          </a:prstGeom>
          <a:noFill/>
          <a:ln w="19050">
            <a:solidFill>
              <a:srgbClr val="00B050"/>
            </a:solidFill>
            <a:headEnd type="triangle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6257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5679E-6 L -0.01979 0.00741 L -0.04895 0.01234 L -0.08402 0.01358 L -0.12812 0.01111 L -0.15729 0.00309 L -0.19131 -0.01111 " pathEditMode="relative" ptsTypes="AAAAAAA">
                                      <p:cBhvr>
                                        <p:cTn id="18" dur="7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75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75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61" grpId="0" animBg="1"/>
      <p:bldP spid="43" grpId="0" animBg="1"/>
      <p:bldP spid="43" grpId="1" animBg="1"/>
      <p:bldP spid="91" grpId="0" animBg="1"/>
      <p:bldP spid="109" grpId="0" animBg="1"/>
      <p:bldP spid="110" grpId="0" animBg="1"/>
      <p:bldP spid="113" grpId="0"/>
      <p:bldP spid="114" grpId="0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8877" y="-213563"/>
            <a:ext cx="12191998" cy="812878"/>
            <a:chOff x="-1" y="-2"/>
            <a:chExt cx="12191998" cy="812878"/>
          </a:xfrm>
        </p:grpSpPr>
        <p:sp>
          <p:nvSpPr>
            <p:cNvPr id="75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Екваторіальна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система координат</a:t>
              </a:r>
            </a:p>
          </p:txBody>
        </p:sp>
      </p:grpSp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6280923" y="1683515"/>
            <a:ext cx="5744444" cy="394582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Використовує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основу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площину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небесного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екватора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коло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схилень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яке проходить через точку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весняного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рівнодення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 початок координат)</a:t>
            </a:r>
          </a:p>
        </p:txBody>
      </p:sp>
      <p:cxnSp>
        <p:nvCxnSpPr>
          <p:cNvPr id="65" name="Прямая соединительная линия 49"/>
          <p:cNvCxnSpPr/>
          <p:nvPr/>
        </p:nvCxnSpPr>
        <p:spPr>
          <a:xfrm rot="20459709">
            <a:off x="445199" y="3722811"/>
            <a:ext cx="5343525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Дуга 65"/>
          <p:cNvSpPr/>
          <p:nvPr/>
        </p:nvSpPr>
        <p:spPr>
          <a:xfrm rot="15059709" flipV="1">
            <a:off x="2088473" y="1052683"/>
            <a:ext cx="2046861" cy="5340236"/>
          </a:xfrm>
          <a:prstGeom prst="arc">
            <a:avLst>
              <a:gd name="adj1" fmla="val 16200000"/>
              <a:gd name="adj2" fmla="val 5383616"/>
            </a:avLst>
          </a:prstGeom>
          <a:noFill/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67" name="Дуга 66"/>
          <p:cNvSpPr/>
          <p:nvPr/>
        </p:nvSpPr>
        <p:spPr>
          <a:xfrm rot="4259709">
            <a:off x="2097768" y="1061870"/>
            <a:ext cx="2046861" cy="5329767"/>
          </a:xfrm>
          <a:prstGeom prst="arc">
            <a:avLst>
              <a:gd name="adj1" fmla="val 16200000"/>
              <a:gd name="adj2" fmla="val 5392123"/>
            </a:avLst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cxnSp>
        <p:nvCxnSpPr>
          <p:cNvPr id="68" name="Прямая соединительная линия 52"/>
          <p:cNvCxnSpPr/>
          <p:nvPr/>
        </p:nvCxnSpPr>
        <p:spPr>
          <a:xfrm>
            <a:off x="1599417" y="1492673"/>
            <a:ext cx="3073400" cy="44323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Овал 68"/>
          <p:cNvSpPr/>
          <p:nvPr/>
        </p:nvSpPr>
        <p:spPr>
          <a:xfrm>
            <a:off x="419704" y="1024890"/>
            <a:ext cx="5376333" cy="537633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1527453" y="1420603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3085320" y="3638869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4596108" y="584706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74" name="Овал 73"/>
          <p:cNvSpPr/>
          <p:nvPr/>
        </p:nvSpPr>
        <p:spPr>
          <a:xfrm>
            <a:off x="5588066" y="2766803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500869" y="4532103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78" name="4-конечная звезда 67"/>
          <p:cNvSpPr/>
          <p:nvPr/>
        </p:nvSpPr>
        <p:spPr>
          <a:xfrm>
            <a:off x="3432052" y="1428593"/>
            <a:ext cx="329168" cy="329168"/>
          </a:xfrm>
          <a:prstGeom prst="star4">
            <a:avLst>
              <a:gd name="adj" fmla="val 165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32285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75513" y="4661194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/>
                </a:solidFill>
                <a:latin typeface="Gerbera"/>
              </a:rPr>
              <a:t>Q’</a:t>
            </a:r>
            <a:endParaRPr lang="ru-RU" sz="1867" i="1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662812" y="2255040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/>
                </a:solidFill>
                <a:latin typeface="Gerbera"/>
              </a:rPr>
              <a:t>Q</a:t>
            </a:r>
            <a:endParaRPr lang="ru-RU" sz="1867" i="1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112347" y="1039021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/>
                </a:solidFill>
                <a:latin typeface="Gerbera"/>
              </a:rPr>
              <a:t>P</a:t>
            </a:r>
            <a:r>
              <a:rPr lang="en-US" sz="1867" i="1" baseline="-25000" dirty="0">
                <a:solidFill>
                  <a:prstClr val="black"/>
                </a:solidFill>
                <a:latin typeface="Gerbera"/>
              </a:rPr>
              <a:t>N</a:t>
            </a:r>
            <a:endParaRPr lang="ru-RU" sz="1867" i="1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639281" y="5888306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/>
                </a:solidFill>
                <a:latin typeface="Gerbera"/>
              </a:rPr>
              <a:t>P</a:t>
            </a:r>
            <a:r>
              <a:rPr lang="en-US" sz="1867" i="1" baseline="-25000" dirty="0">
                <a:solidFill>
                  <a:prstClr val="black"/>
                </a:solidFill>
                <a:latin typeface="Gerbera"/>
              </a:rPr>
              <a:t>S</a:t>
            </a:r>
            <a:endParaRPr lang="ru-RU" sz="1867" i="1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495327" y="3459611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/>
                </a:solidFill>
                <a:latin typeface="Gerbera"/>
              </a:rPr>
              <a:t>O</a:t>
            </a:r>
            <a:endParaRPr lang="ru-RU" sz="1867" i="1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761221" y="1275323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867" i="1" dirty="0">
                <a:solidFill>
                  <a:prstClr val="black"/>
                </a:solidFill>
                <a:latin typeface="Gerbera"/>
              </a:rPr>
              <a:t>М</a:t>
            </a:r>
          </a:p>
        </p:txBody>
      </p: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-8875" y="4801"/>
            <a:ext cx="12191998" cy="812878"/>
            <a:chOff x="-1" y="-2"/>
            <a:chExt cx="12191998" cy="812878"/>
          </a:xfrm>
        </p:grpSpPr>
        <p:sp>
          <p:nvSpPr>
            <p:cNvPr id="27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" name="Прямокутник 27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Екваторіальна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система координат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1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66" grpId="0" animBg="1"/>
      <p:bldP spid="67" grpId="0" animBg="1"/>
      <p:bldP spid="74" grpId="0" animBg="1"/>
      <p:bldP spid="77" grpId="0" animBg="1"/>
      <p:bldP spid="79" grpId="0"/>
      <p:bldP spid="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0" y="3330"/>
            <a:ext cx="12191998" cy="812878"/>
            <a:chOff x="-1" y="-2"/>
            <a:chExt cx="12191998" cy="812878"/>
          </a:xfrm>
        </p:grpSpPr>
        <p:sp>
          <p:nvSpPr>
            <p:cNvPr id="75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Екваторіальна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система координат</a:t>
              </a:r>
            </a:p>
          </p:txBody>
        </p:sp>
      </p:grpSp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6301762" y="1959475"/>
            <a:ext cx="5744444" cy="225304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СХИЛЕННЯ </a:t>
            </a:r>
            <a:r>
              <a:rPr lang="el-GR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3600" dirty="0" smtClean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кут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небесного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екватора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уздовж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кола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схилень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світила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Місце для вмісту 3"/>
              <p:cNvSpPr txBox="1">
                <a:spLocks/>
              </p:cNvSpPr>
              <p:nvPr/>
            </p:nvSpPr>
            <p:spPr>
              <a:xfrm>
                <a:off x="7170019" y="4896344"/>
                <a:ext cx="4003180" cy="714024"/>
              </a:xfrm>
              <a:prstGeom prst="roundRect">
                <a:avLst/>
              </a:prstGeom>
              <a:solidFill>
                <a:srgbClr val="689F38"/>
              </a:solidFill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−90</m:t>
                      </m:r>
                      <m:r>
                        <a:rPr lang="ru-RU" sz="3600" b="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°≤</m:t>
                      </m:r>
                      <m:r>
                        <m:rPr>
                          <m:sty m:val="p"/>
                        </m:rPr>
                        <a:rPr lang="ru-RU" sz="3600" b="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ru-RU" sz="3600" b="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≤+90°</m:t>
                      </m:r>
                    </m:oMath>
                  </m:oMathPara>
                </a14:m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Місце для вмісту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019" y="4896344"/>
                <a:ext cx="4003180" cy="71402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5" name="Прямая соединительная линия 37"/>
          <p:cNvCxnSpPr/>
          <p:nvPr/>
        </p:nvCxnSpPr>
        <p:spPr>
          <a:xfrm flipV="1">
            <a:off x="3097600" y="3697960"/>
            <a:ext cx="68205" cy="11110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Круговая 29"/>
          <p:cNvSpPr/>
          <p:nvPr/>
        </p:nvSpPr>
        <p:spPr>
          <a:xfrm rot="19814736">
            <a:off x="1337732" y="1024749"/>
            <a:ext cx="3679183" cy="5374720"/>
          </a:xfrm>
          <a:prstGeom prst="pie">
            <a:avLst>
              <a:gd name="adj1" fmla="val 18717624"/>
              <a:gd name="adj2" fmla="val 1980340"/>
            </a:avLst>
          </a:prstGeom>
          <a:solidFill>
            <a:srgbClr val="32285A">
              <a:alpha val="20000"/>
            </a:srgbClr>
          </a:solidFill>
          <a:ln w="19050">
            <a:noFill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8712B"/>
              </a:solidFill>
            </a:endParaRPr>
          </a:p>
        </p:txBody>
      </p:sp>
      <p:cxnSp>
        <p:nvCxnSpPr>
          <p:cNvPr id="107" name="Прямая соединительная линия 27"/>
          <p:cNvCxnSpPr/>
          <p:nvPr/>
        </p:nvCxnSpPr>
        <p:spPr>
          <a:xfrm flipV="1">
            <a:off x="3178879" y="1596721"/>
            <a:ext cx="450427" cy="2114976"/>
          </a:xfrm>
          <a:prstGeom prst="line">
            <a:avLst/>
          </a:prstGeom>
          <a:ln w="127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30"/>
          <p:cNvCxnSpPr/>
          <p:nvPr/>
        </p:nvCxnSpPr>
        <p:spPr>
          <a:xfrm>
            <a:off x="3172106" y="3720161"/>
            <a:ext cx="1971040" cy="101600"/>
          </a:xfrm>
          <a:prstGeom prst="line">
            <a:avLst/>
          </a:prstGeom>
          <a:ln w="127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49"/>
          <p:cNvCxnSpPr/>
          <p:nvPr/>
        </p:nvCxnSpPr>
        <p:spPr>
          <a:xfrm rot="20459709">
            <a:off x="465948" y="3720180"/>
            <a:ext cx="5343525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Дуга 109"/>
          <p:cNvSpPr/>
          <p:nvPr/>
        </p:nvSpPr>
        <p:spPr>
          <a:xfrm rot="15059709" flipV="1">
            <a:off x="2109222" y="1050052"/>
            <a:ext cx="2046861" cy="5340236"/>
          </a:xfrm>
          <a:prstGeom prst="arc">
            <a:avLst>
              <a:gd name="adj1" fmla="val 16200000"/>
              <a:gd name="adj2" fmla="val 5383616"/>
            </a:avLst>
          </a:prstGeom>
          <a:noFill/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1" name="Дуга 110"/>
          <p:cNvSpPr/>
          <p:nvPr/>
        </p:nvSpPr>
        <p:spPr>
          <a:xfrm rot="4259709">
            <a:off x="2118517" y="1059239"/>
            <a:ext cx="2046861" cy="5329767"/>
          </a:xfrm>
          <a:prstGeom prst="arc">
            <a:avLst>
              <a:gd name="adj1" fmla="val 16200000"/>
              <a:gd name="adj2" fmla="val 5392123"/>
            </a:avLst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12" name="Прямая соединительная линия 52"/>
          <p:cNvCxnSpPr/>
          <p:nvPr/>
        </p:nvCxnSpPr>
        <p:spPr>
          <a:xfrm>
            <a:off x="1620166" y="1490042"/>
            <a:ext cx="3073400" cy="44323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Дуга 112"/>
          <p:cNvSpPr/>
          <p:nvPr/>
        </p:nvSpPr>
        <p:spPr>
          <a:xfrm rot="19814736">
            <a:off x="1155657" y="1070325"/>
            <a:ext cx="3862848" cy="5374720"/>
          </a:xfrm>
          <a:prstGeom prst="arc">
            <a:avLst>
              <a:gd name="adj1" fmla="val 16058292"/>
              <a:gd name="adj2" fmla="val 5281722"/>
            </a:avLst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4" name="Овал 113"/>
          <p:cNvSpPr/>
          <p:nvPr/>
        </p:nvSpPr>
        <p:spPr>
          <a:xfrm>
            <a:off x="440453" y="1022259"/>
            <a:ext cx="5376333" cy="537633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5" name="Овал 114"/>
          <p:cNvSpPr/>
          <p:nvPr/>
        </p:nvSpPr>
        <p:spPr>
          <a:xfrm>
            <a:off x="1548202" y="1417972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6" name="Овал 115"/>
          <p:cNvSpPr/>
          <p:nvPr/>
        </p:nvSpPr>
        <p:spPr>
          <a:xfrm>
            <a:off x="3106069" y="3636238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7" name="Овал 116"/>
          <p:cNvSpPr/>
          <p:nvPr/>
        </p:nvSpPr>
        <p:spPr>
          <a:xfrm>
            <a:off x="4616857" y="5844433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8" name="Овал 117"/>
          <p:cNvSpPr/>
          <p:nvPr/>
        </p:nvSpPr>
        <p:spPr>
          <a:xfrm>
            <a:off x="5608815" y="2764172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9" name="Овал 118"/>
          <p:cNvSpPr/>
          <p:nvPr/>
        </p:nvSpPr>
        <p:spPr>
          <a:xfrm>
            <a:off x="521618" y="4529472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0" name="TextBox 119"/>
          <p:cNvSpPr txBox="1"/>
          <p:nvPr/>
        </p:nvSpPr>
        <p:spPr>
          <a:xfrm>
            <a:off x="196262" y="4658563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>
                <a:latin typeface="Gerbera"/>
              </a:rPr>
              <a:t>Q’</a:t>
            </a:r>
            <a:endParaRPr lang="ru-RU" sz="1867" i="1" dirty="0">
              <a:latin typeface="Gerbera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651040" y="2432518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>
                <a:latin typeface="Gerbera"/>
              </a:rPr>
              <a:t>Q</a:t>
            </a:r>
            <a:endParaRPr lang="ru-RU" sz="1867" i="1" dirty="0">
              <a:latin typeface="Gerbera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133096" y="1036390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>
                <a:latin typeface="Gerbera"/>
              </a:rPr>
              <a:t>P</a:t>
            </a:r>
            <a:r>
              <a:rPr lang="en-US" sz="1867" i="1" baseline="-25000" dirty="0">
                <a:latin typeface="Gerbera"/>
              </a:rPr>
              <a:t>N</a:t>
            </a:r>
            <a:endParaRPr lang="ru-RU" sz="1867" i="1" dirty="0">
              <a:latin typeface="Gerbera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4660030" y="5885674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>
                <a:latin typeface="Gerbera"/>
              </a:rPr>
              <a:t>P</a:t>
            </a:r>
            <a:r>
              <a:rPr lang="en-US" sz="1867" i="1" baseline="-25000" dirty="0">
                <a:latin typeface="Gerbera"/>
              </a:rPr>
              <a:t>S</a:t>
            </a:r>
            <a:endParaRPr lang="ru-RU" sz="1867" i="1" dirty="0">
              <a:latin typeface="Gerbera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2516076" y="3456980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i="1" dirty="0">
                <a:latin typeface="Gerbera"/>
              </a:rPr>
              <a:t>O</a:t>
            </a:r>
            <a:endParaRPr lang="ru-RU" sz="1867" i="1" dirty="0">
              <a:latin typeface="Gerbera"/>
            </a:endParaRPr>
          </a:p>
        </p:txBody>
      </p:sp>
      <p:sp>
        <p:nvSpPr>
          <p:cNvPr id="125" name="Дуга 124"/>
          <p:cNvSpPr/>
          <p:nvPr/>
        </p:nvSpPr>
        <p:spPr>
          <a:xfrm rot="19814736">
            <a:off x="1155655" y="1070325"/>
            <a:ext cx="3862848" cy="5374720"/>
          </a:xfrm>
          <a:prstGeom prst="arc">
            <a:avLst>
              <a:gd name="adj1" fmla="val 18935396"/>
              <a:gd name="adj2" fmla="val 1882958"/>
            </a:avLst>
          </a:prstGeom>
          <a:noFill/>
          <a:ln w="19050">
            <a:solidFill>
              <a:srgbClr val="F8712B"/>
            </a:solidFill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8712B"/>
              </a:solidFill>
            </a:endParaRPr>
          </a:p>
        </p:txBody>
      </p:sp>
      <p:sp>
        <p:nvSpPr>
          <p:cNvPr id="126" name="4-конечная звезда 67"/>
          <p:cNvSpPr/>
          <p:nvPr/>
        </p:nvSpPr>
        <p:spPr>
          <a:xfrm>
            <a:off x="3452801" y="1425962"/>
            <a:ext cx="329168" cy="329168"/>
          </a:xfrm>
          <a:prstGeom prst="star4">
            <a:avLst>
              <a:gd name="adj" fmla="val 165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32285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7" name="TextBox 126"/>
          <p:cNvSpPr txBox="1"/>
          <p:nvPr/>
        </p:nvSpPr>
        <p:spPr>
          <a:xfrm>
            <a:off x="3781970" y="1272692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i="1" dirty="0">
                <a:latin typeface="Gerbera"/>
              </a:rPr>
              <a:t>М</a:t>
            </a:r>
          </a:p>
        </p:txBody>
      </p:sp>
      <p:sp>
        <p:nvSpPr>
          <p:cNvPr id="128" name="4-конечная звезда 31"/>
          <p:cNvSpPr/>
          <p:nvPr/>
        </p:nvSpPr>
        <p:spPr>
          <a:xfrm>
            <a:off x="4986961" y="4921002"/>
            <a:ext cx="329168" cy="329168"/>
          </a:xfrm>
          <a:prstGeom prst="star4">
            <a:avLst>
              <a:gd name="adj" fmla="val 165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32285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9" name="TextBox 128"/>
          <p:cNvSpPr txBox="1"/>
          <p:nvPr/>
        </p:nvSpPr>
        <p:spPr>
          <a:xfrm>
            <a:off x="4472420" y="4859172"/>
            <a:ext cx="5934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i="1" dirty="0"/>
              <a:t>М</a:t>
            </a:r>
            <a:r>
              <a:rPr lang="ru-RU" sz="1867" baseline="-25000" dirty="0"/>
              <a:t>1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4090355" y="2403528"/>
            <a:ext cx="5696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 smtClean="0">
                <a:latin typeface="Gerbera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l-GR" sz="2133" dirty="0" smtClean="0">
                <a:latin typeface="Gerbera"/>
                <a:cs typeface="Times New Roman" panose="02020603050405020304" pitchFamily="18" charset="0"/>
                <a:sym typeface="Wingdings" panose="05000000000000000000" pitchFamily="2" charset="2"/>
              </a:rPr>
              <a:t>δ</a:t>
            </a:r>
            <a:endParaRPr lang="ru-RU" sz="2133" dirty="0">
              <a:latin typeface="Gerbera"/>
            </a:endParaRPr>
          </a:p>
        </p:txBody>
      </p:sp>
      <p:sp>
        <p:nvSpPr>
          <p:cNvPr id="132" name="Дуга 131"/>
          <p:cNvSpPr/>
          <p:nvPr/>
        </p:nvSpPr>
        <p:spPr>
          <a:xfrm rot="19814736">
            <a:off x="1155655" y="1070324"/>
            <a:ext cx="3862848" cy="5374720"/>
          </a:xfrm>
          <a:prstGeom prst="arc">
            <a:avLst>
              <a:gd name="adj1" fmla="val 1891408"/>
              <a:gd name="adj2" fmla="val 3614745"/>
            </a:avLst>
          </a:prstGeom>
          <a:noFill/>
          <a:ln w="19050">
            <a:solidFill>
              <a:srgbClr val="EB008C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8712B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634772" y="4212412"/>
            <a:ext cx="63713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133" dirty="0" smtClean="0">
                <a:latin typeface="Gerbera"/>
                <a:cs typeface="Times New Roman" panose="02020603050405020304" pitchFamily="18" charset="0"/>
                <a:sym typeface="Wingdings" panose="05000000000000000000" pitchFamily="2" charset="2"/>
              </a:rPr>
              <a:t>−</a:t>
            </a:r>
            <a:r>
              <a:rPr lang="en-US" sz="2133" dirty="0" smtClean="0">
                <a:latin typeface="Gerber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l-GR" sz="2133" dirty="0" smtClean="0">
                <a:latin typeface="Gerbera"/>
                <a:cs typeface="Times New Roman" panose="02020603050405020304" pitchFamily="18" charset="0"/>
                <a:sym typeface="Wingdings" panose="05000000000000000000" pitchFamily="2" charset="2"/>
              </a:rPr>
              <a:t>δ</a:t>
            </a:r>
            <a:endParaRPr lang="ru-RU" sz="2133" dirty="0">
              <a:latin typeface="Gerbera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779866" y="4877045"/>
            <a:ext cx="50237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i="1" dirty="0">
                <a:sym typeface="Wingdings" panose="05000000000000000000" pitchFamily="2" charset="2"/>
              </a:rPr>
              <a:t></a:t>
            </a:r>
            <a:endParaRPr lang="ru-RU" sz="1867" i="1" dirty="0"/>
          </a:p>
        </p:txBody>
      </p:sp>
      <p:sp>
        <p:nvSpPr>
          <p:cNvPr id="135" name="Овал 134"/>
          <p:cNvSpPr/>
          <p:nvPr/>
        </p:nvSpPr>
        <p:spPr>
          <a:xfrm>
            <a:off x="3029869" y="4745372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18553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61" grpId="0" animBg="1"/>
      <p:bldP spid="106" grpId="0" animBg="1"/>
      <p:bldP spid="125" grpId="0" animBg="1"/>
      <p:bldP spid="128" grpId="0" animBg="1"/>
      <p:bldP spid="129" grpId="0"/>
      <p:bldP spid="130" grpId="0"/>
      <p:bldP spid="132" grpId="0" animBg="1"/>
      <p:bldP spid="133" grpId="0"/>
      <p:bldP spid="134" grpId="0"/>
      <p:bldP spid="1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6236054" y="1075939"/>
            <a:ext cx="5744444" cy="549111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ПРЯМЕ </a:t>
            </a:r>
            <a:r>
              <a:rPr lang="ru-RU" sz="3600" dirty="0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ПІДНЕСЕННЯ α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кут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точки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весняного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рівнодення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вздовж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екватора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годинникової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стрілки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сторони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північного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полюса.(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заходу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до кола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схилень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світила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7" name="Круговая 29"/>
          <p:cNvSpPr/>
          <p:nvPr/>
        </p:nvSpPr>
        <p:spPr>
          <a:xfrm rot="19814736">
            <a:off x="1354465" y="1010217"/>
            <a:ext cx="3679183" cy="5374720"/>
          </a:xfrm>
          <a:prstGeom prst="pie">
            <a:avLst>
              <a:gd name="adj1" fmla="val 18717624"/>
              <a:gd name="adj2" fmla="val 1980340"/>
            </a:avLst>
          </a:prstGeom>
          <a:solidFill>
            <a:srgbClr val="32285A">
              <a:alpha val="20000"/>
            </a:srgbClr>
          </a:solidFill>
          <a:ln w="19050">
            <a:noFill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8712B"/>
              </a:solidFill>
              <a:latin typeface="Gerbera"/>
            </a:endParaRPr>
          </a:p>
        </p:txBody>
      </p:sp>
      <p:sp>
        <p:nvSpPr>
          <p:cNvPr id="154" name="Дуга 153"/>
          <p:cNvSpPr/>
          <p:nvPr/>
        </p:nvSpPr>
        <p:spPr>
          <a:xfrm rot="19814736">
            <a:off x="1185116" y="1055793"/>
            <a:ext cx="3862848" cy="5374720"/>
          </a:xfrm>
          <a:prstGeom prst="arc">
            <a:avLst>
              <a:gd name="adj1" fmla="val 16034076"/>
              <a:gd name="adj2" fmla="val 4966724"/>
            </a:avLst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5667773" y="2417986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/>
                </a:solidFill>
                <a:latin typeface="Gerbera"/>
              </a:rPr>
              <a:t>Q</a:t>
            </a:r>
            <a:endParaRPr lang="ru-RU" sz="1867" i="1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166" name="Дуга 165"/>
          <p:cNvSpPr/>
          <p:nvPr/>
        </p:nvSpPr>
        <p:spPr>
          <a:xfrm rot="19814736">
            <a:off x="1174240" y="989716"/>
            <a:ext cx="3851547" cy="5415686"/>
          </a:xfrm>
          <a:prstGeom prst="arc">
            <a:avLst>
              <a:gd name="adj1" fmla="val 18958428"/>
              <a:gd name="adj2" fmla="val 1857790"/>
            </a:avLst>
          </a:prstGeom>
          <a:noFill/>
          <a:ln w="19050">
            <a:solidFill>
              <a:srgbClr val="F8712B"/>
            </a:solidFill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8712B"/>
              </a:solidFill>
              <a:latin typeface="Gerbera"/>
            </a:endParaRPr>
          </a:p>
        </p:txBody>
      </p:sp>
      <p:sp>
        <p:nvSpPr>
          <p:cNvPr id="173" name="Дуга 172"/>
          <p:cNvSpPr/>
          <p:nvPr/>
        </p:nvSpPr>
        <p:spPr>
          <a:xfrm rot="19814736">
            <a:off x="1184013" y="1055792"/>
            <a:ext cx="3862848" cy="5374720"/>
          </a:xfrm>
          <a:prstGeom prst="arc">
            <a:avLst>
              <a:gd name="adj1" fmla="val 1891408"/>
              <a:gd name="adj2" fmla="val 3614745"/>
            </a:avLst>
          </a:prstGeom>
          <a:noFill/>
          <a:ln w="19050">
            <a:solidFill>
              <a:srgbClr val="EB008C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8712B"/>
              </a:solidFill>
              <a:latin typeface="Gerbera"/>
            </a:endParaRPr>
          </a:p>
        </p:txBody>
      </p:sp>
      <p:sp>
        <p:nvSpPr>
          <p:cNvPr id="39" name="Круговая 41"/>
          <p:cNvSpPr/>
          <p:nvPr/>
        </p:nvSpPr>
        <p:spPr>
          <a:xfrm rot="4259709">
            <a:off x="2120928" y="1058837"/>
            <a:ext cx="2046861" cy="5329767"/>
          </a:xfrm>
          <a:prstGeom prst="pie">
            <a:avLst>
              <a:gd name="adj1" fmla="val 17481501"/>
              <a:gd name="adj2" fmla="val 1261287"/>
            </a:avLst>
          </a:prstGeom>
          <a:solidFill>
            <a:srgbClr val="FFC000">
              <a:alpha val="20000"/>
            </a:srgbClr>
          </a:solidFill>
          <a:ln w="19050">
            <a:noFill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cxnSp>
        <p:nvCxnSpPr>
          <p:cNvPr id="40" name="Прямая соединительная линия 37"/>
          <p:cNvCxnSpPr/>
          <p:nvPr/>
        </p:nvCxnSpPr>
        <p:spPr>
          <a:xfrm flipV="1">
            <a:off x="3100014" y="3697559"/>
            <a:ext cx="68205" cy="11110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27"/>
          <p:cNvCxnSpPr/>
          <p:nvPr/>
        </p:nvCxnSpPr>
        <p:spPr>
          <a:xfrm flipV="1">
            <a:off x="3181293" y="1596320"/>
            <a:ext cx="450427" cy="2114976"/>
          </a:xfrm>
          <a:prstGeom prst="line">
            <a:avLst/>
          </a:prstGeom>
          <a:ln w="127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30"/>
          <p:cNvCxnSpPr/>
          <p:nvPr/>
        </p:nvCxnSpPr>
        <p:spPr>
          <a:xfrm>
            <a:off x="3174520" y="3719760"/>
            <a:ext cx="1971040" cy="101600"/>
          </a:xfrm>
          <a:prstGeom prst="line">
            <a:avLst/>
          </a:prstGeom>
          <a:ln w="127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9"/>
          <p:cNvCxnSpPr/>
          <p:nvPr/>
        </p:nvCxnSpPr>
        <p:spPr>
          <a:xfrm rot="20459709">
            <a:off x="468362" y="3719779"/>
            <a:ext cx="5343525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Дуга 44"/>
          <p:cNvSpPr/>
          <p:nvPr/>
        </p:nvSpPr>
        <p:spPr>
          <a:xfrm rot="15059709" flipV="1">
            <a:off x="2111636" y="1049651"/>
            <a:ext cx="2046861" cy="5340236"/>
          </a:xfrm>
          <a:prstGeom prst="arc">
            <a:avLst>
              <a:gd name="adj1" fmla="val 16200000"/>
              <a:gd name="adj2" fmla="val 5383616"/>
            </a:avLst>
          </a:prstGeom>
          <a:noFill/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46" name="Дуга 45"/>
          <p:cNvSpPr/>
          <p:nvPr/>
        </p:nvSpPr>
        <p:spPr>
          <a:xfrm rot="4259709">
            <a:off x="2120931" y="1058838"/>
            <a:ext cx="2046861" cy="5329767"/>
          </a:xfrm>
          <a:prstGeom prst="arc">
            <a:avLst>
              <a:gd name="adj1" fmla="val 16200000"/>
              <a:gd name="adj2" fmla="val 5392123"/>
            </a:avLst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cxnSp>
        <p:nvCxnSpPr>
          <p:cNvPr id="47" name="Прямая соединительная линия 52"/>
          <p:cNvCxnSpPr/>
          <p:nvPr/>
        </p:nvCxnSpPr>
        <p:spPr>
          <a:xfrm>
            <a:off x="1622580" y="1489641"/>
            <a:ext cx="3073400" cy="44323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вал 47"/>
          <p:cNvSpPr/>
          <p:nvPr/>
        </p:nvSpPr>
        <p:spPr>
          <a:xfrm>
            <a:off x="445949" y="1009392"/>
            <a:ext cx="5376333" cy="537633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1550616" y="141757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3108483" y="3635837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4619271" y="5844032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5611229" y="276377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524032" y="452907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98676" y="4658162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/>
                </a:solidFill>
                <a:latin typeface="Gerbera"/>
              </a:rPr>
              <a:t>Q’</a:t>
            </a:r>
            <a:endParaRPr lang="ru-RU" sz="1867" i="1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35510" y="1035989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/>
                </a:solidFill>
                <a:latin typeface="Gerbera"/>
              </a:rPr>
              <a:t>P</a:t>
            </a:r>
            <a:r>
              <a:rPr lang="en-US" sz="1867" i="1" baseline="-25000" dirty="0">
                <a:solidFill>
                  <a:prstClr val="black"/>
                </a:solidFill>
                <a:latin typeface="Gerbera"/>
              </a:rPr>
              <a:t>N</a:t>
            </a:r>
            <a:endParaRPr lang="ru-RU" sz="1867" i="1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662444" y="5885274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/>
                </a:solidFill>
                <a:latin typeface="Gerbera"/>
              </a:rPr>
              <a:t>P</a:t>
            </a:r>
            <a:r>
              <a:rPr lang="en-US" sz="1867" i="1" baseline="-25000" dirty="0">
                <a:solidFill>
                  <a:prstClr val="black"/>
                </a:solidFill>
                <a:latin typeface="Gerbera"/>
              </a:rPr>
              <a:t>S</a:t>
            </a:r>
            <a:endParaRPr lang="ru-RU" sz="1867" i="1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518490" y="3456579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/>
                </a:solidFill>
                <a:latin typeface="Gerbera"/>
              </a:rPr>
              <a:t>O</a:t>
            </a:r>
            <a:endParaRPr lang="ru-RU" sz="1867" i="1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59" name="4-конечная звезда 67"/>
          <p:cNvSpPr/>
          <p:nvPr/>
        </p:nvSpPr>
        <p:spPr>
          <a:xfrm>
            <a:off x="3455215" y="1425561"/>
            <a:ext cx="329168" cy="329168"/>
          </a:xfrm>
          <a:prstGeom prst="star4">
            <a:avLst>
              <a:gd name="adj" fmla="val 165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32285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84384" y="1272291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867" i="1" dirty="0">
                <a:solidFill>
                  <a:prstClr val="black"/>
                </a:solidFill>
                <a:latin typeface="Gerbera"/>
              </a:rPr>
              <a:t>М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04680" y="2425544"/>
            <a:ext cx="5023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l-GR" sz="2133" dirty="0">
                <a:solidFill>
                  <a:prstClr val="black"/>
                </a:solidFill>
                <a:latin typeface="Gerbera"/>
                <a:cs typeface="Times New Roman" panose="02020603050405020304" pitchFamily="18" charset="0"/>
                <a:sym typeface="Wingdings" panose="05000000000000000000" pitchFamily="2" charset="2"/>
              </a:rPr>
              <a:t>δ</a:t>
            </a:r>
            <a:endParaRPr lang="ru-RU" sz="2133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782280" y="4876644"/>
            <a:ext cx="50237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867" i="1" dirty="0">
                <a:solidFill>
                  <a:prstClr val="black"/>
                </a:solidFill>
                <a:latin typeface="Gerbera"/>
                <a:sym typeface="Wingdings" panose="05000000000000000000" pitchFamily="2" charset="2"/>
              </a:rPr>
              <a:t></a:t>
            </a:r>
            <a:endParaRPr lang="ru-RU" sz="1867" i="1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65" name="Дуга 64"/>
          <p:cNvSpPr/>
          <p:nvPr/>
        </p:nvSpPr>
        <p:spPr>
          <a:xfrm rot="4259709">
            <a:off x="2170625" y="1014240"/>
            <a:ext cx="2046861" cy="5354455"/>
          </a:xfrm>
          <a:prstGeom prst="arc">
            <a:avLst>
              <a:gd name="adj1" fmla="val 17532883"/>
              <a:gd name="adj2" fmla="val 1288793"/>
            </a:avLst>
          </a:prstGeom>
          <a:noFill/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3032283" y="474497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53151" y="4320831"/>
            <a:ext cx="4972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l-GR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α</a:t>
            </a:r>
            <a:endParaRPr lang="ru-RU" sz="2133" dirty="0">
              <a:solidFill>
                <a:prstClr val="black"/>
              </a:solidFill>
              <a:latin typeface="Gerbera"/>
            </a:endParaRPr>
          </a:p>
        </p:txBody>
      </p: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2" y="4801"/>
            <a:ext cx="12191998" cy="812878"/>
            <a:chOff x="-1" y="-2"/>
            <a:chExt cx="12191998" cy="812878"/>
          </a:xfrm>
        </p:grpSpPr>
        <p:sp>
          <p:nvSpPr>
            <p:cNvPr id="61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8" name="Прямокутник 67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Екваторіальна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система координат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29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166" grpId="0" animBg="1"/>
      <p:bldP spid="173" grpId="0" animBg="1"/>
      <p:bldP spid="39" grpId="0" animBg="1"/>
      <p:bldP spid="65" grpId="0" animBg="1"/>
      <p:bldP spid="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6265356" y="1133562"/>
            <a:ext cx="5744444" cy="172170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годинах,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хвилинах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секундах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7" name="Круговая 29"/>
          <p:cNvSpPr/>
          <p:nvPr/>
        </p:nvSpPr>
        <p:spPr>
          <a:xfrm rot="19814736">
            <a:off x="1354465" y="1010217"/>
            <a:ext cx="3679183" cy="5374720"/>
          </a:xfrm>
          <a:prstGeom prst="pie">
            <a:avLst>
              <a:gd name="adj1" fmla="val 18717624"/>
              <a:gd name="adj2" fmla="val 1980340"/>
            </a:avLst>
          </a:prstGeom>
          <a:solidFill>
            <a:srgbClr val="32285A">
              <a:alpha val="20000"/>
            </a:srgbClr>
          </a:solidFill>
          <a:ln w="19050">
            <a:noFill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8712B"/>
              </a:solidFill>
              <a:latin typeface="Gerbera"/>
            </a:endParaRPr>
          </a:p>
        </p:txBody>
      </p:sp>
      <p:sp>
        <p:nvSpPr>
          <p:cNvPr id="154" name="Дуга 153"/>
          <p:cNvSpPr/>
          <p:nvPr/>
        </p:nvSpPr>
        <p:spPr>
          <a:xfrm rot="19814736">
            <a:off x="1172390" y="1055793"/>
            <a:ext cx="3862848" cy="5374720"/>
          </a:xfrm>
          <a:prstGeom prst="arc">
            <a:avLst>
              <a:gd name="adj1" fmla="val 16034076"/>
              <a:gd name="adj2" fmla="val 5281722"/>
            </a:avLst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5667773" y="2417986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/>
                </a:solidFill>
                <a:latin typeface="Gerbera"/>
              </a:rPr>
              <a:t>Q</a:t>
            </a:r>
            <a:endParaRPr lang="ru-RU" sz="1867" i="1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166" name="Дуга 165"/>
          <p:cNvSpPr/>
          <p:nvPr/>
        </p:nvSpPr>
        <p:spPr>
          <a:xfrm rot="19814736">
            <a:off x="1172388" y="1055793"/>
            <a:ext cx="3862848" cy="5374720"/>
          </a:xfrm>
          <a:prstGeom prst="arc">
            <a:avLst>
              <a:gd name="adj1" fmla="val 18935396"/>
              <a:gd name="adj2" fmla="val 1882958"/>
            </a:avLst>
          </a:prstGeom>
          <a:noFill/>
          <a:ln w="19050">
            <a:solidFill>
              <a:srgbClr val="F8712B"/>
            </a:solidFill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8712B"/>
              </a:solidFill>
              <a:latin typeface="Gerbera"/>
            </a:endParaRPr>
          </a:p>
        </p:txBody>
      </p:sp>
      <p:sp>
        <p:nvSpPr>
          <p:cNvPr id="173" name="Дуга 172"/>
          <p:cNvSpPr/>
          <p:nvPr/>
        </p:nvSpPr>
        <p:spPr>
          <a:xfrm rot="19814736">
            <a:off x="1172388" y="1055792"/>
            <a:ext cx="3862848" cy="5374720"/>
          </a:xfrm>
          <a:prstGeom prst="arc">
            <a:avLst>
              <a:gd name="adj1" fmla="val 1891408"/>
              <a:gd name="adj2" fmla="val 3614745"/>
            </a:avLst>
          </a:prstGeom>
          <a:noFill/>
          <a:ln w="19050">
            <a:solidFill>
              <a:srgbClr val="EB008C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srgbClr val="F8712B"/>
              </a:solidFill>
              <a:latin typeface="Gerbera"/>
            </a:endParaRPr>
          </a:p>
        </p:txBody>
      </p:sp>
      <p:sp>
        <p:nvSpPr>
          <p:cNvPr id="39" name="Круговая 41"/>
          <p:cNvSpPr/>
          <p:nvPr/>
        </p:nvSpPr>
        <p:spPr>
          <a:xfrm rot="4259709">
            <a:off x="2120928" y="1058837"/>
            <a:ext cx="2046861" cy="5329767"/>
          </a:xfrm>
          <a:prstGeom prst="pie">
            <a:avLst>
              <a:gd name="adj1" fmla="val 17481501"/>
              <a:gd name="adj2" fmla="val 1261287"/>
            </a:avLst>
          </a:prstGeom>
          <a:solidFill>
            <a:srgbClr val="FFC000">
              <a:alpha val="20000"/>
            </a:srgbClr>
          </a:solidFill>
          <a:ln w="19050">
            <a:noFill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cxnSp>
        <p:nvCxnSpPr>
          <p:cNvPr id="40" name="Прямая соединительная линия 37"/>
          <p:cNvCxnSpPr/>
          <p:nvPr/>
        </p:nvCxnSpPr>
        <p:spPr>
          <a:xfrm flipV="1">
            <a:off x="3100014" y="3697559"/>
            <a:ext cx="68205" cy="11110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27"/>
          <p:cNvCxnSpPr/>
          <p:nvPr/>
        </p:nvCxnSpPr>
        <p:spPr>
          <a:xfrm flipV="1">
            <a:off x="3181293" y="1596320"/>
            <a:ext cx="450427" cy="2114976"/>
          </a:xfrm>
          <a:prstGeom prst="line">
            <a:avLst/>
          </a:prstGeom>
          <a:ln w="127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30"/>
          <p:cNvCxnSpPr/>
          <p:nvPr/>
        </p:nvCxnSpPr>
        <p:spPr>
          <a:xfrm>
            <a:off x="3174520" y="3719760"/>
            <a:ext cx="1971040" cy="101600"/>
          </a:xfrm>
          <a:prstGeom prst="line">
            <a:avLst/>
          </a:prstGeom>
          <a:ln w="127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9"/>
          <p:cNvCxnSpPr/>
          <p:nvPr/>
        </p:nvCxnSpPr>
        <p:spPr>
          <a:xfrm rot="20459709">
            <a:off x="468362" y="3719779"/>
            <a:ext cx="5343525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Дуга 44"/>
          <p:cNvSpPr/>
          <p:nvPr/>
        </p:nvSpPr>
        <p:spPr>
          <a:xfrm rot="15059709" flipV="1">
            <a:off x="2111636" y="1049651"/>
            <a:ext cx="2046861" cy="5340236"/>
          </a:xfrm>
          <a:prstGeom prst="arc">
            <a:avLst>
              <a:gd name="adj1" fmla="val 16200000"/>
              <a:gd name="adj2" fmla="val 5383616"/>
            </a:avLst>
          </a:prstGeom>
          <a:noFill/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46" name="Дуга 45"/>
          <p:cNvSpPr/>
          <p:nvPr/>
        </p:nvSpPr>
        <p:spPr>
          <a:xfrm rot="4259709">
            <a:off x="2120931" y="1058838"/>
            <a:ext cx="2046861" cy="5329767"/>
          </a:xfrm>
          <a:prstGeom prst="arc">
            <a:avLst>
              <a:gd name="adj1" fmla="val 16200000"/>
              <a:gd name="adj2" fmla="val 5392123"/>
            </a:avLst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cxnSp>
        <p:nvCxnSpPr>
          <p:cNvPr id="47" name="Прямая соединительная линия 52"/>
          <p:cNvCxnSpPr/>
          <p:nvPr/>
        </p:nvCxnSpPr>
        <p:spPr>
          <a:xfrm>
            <a:off x="1622580" y="1489641"/>
            <a:ext cx="3073400" cy="44323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вал 47"/>
          <p:cNvSpPr/>
          <p:nvPr/>
        </p:nvSpPr>
        <p:spPr>
          <a:xfrm>
            <a:off x="445949" y="1009392"/>
            <a:ext cx="5376333" cy="537633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1550616" y="141757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3108483" y="3635837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4619271" y="5844032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5611229" y="276377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524032" y="452907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98676" y="4658162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/>
                </a:solidFill>
                <a:latin typeface="Gerbera"/>
              </a:rPr>
              <a:t>Q’</a:t>
            </a:r>
            <a:endParaRPr lang="ru-RU" sz="1867" i="1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35510" y="1035989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/>
                </a:solidFill>
                <a:latin typeface="Gerbera"/>
              </a:rPr>
              <a:t>P</a:t>
            </a:r>
            <a:r>
              <a:rPr lang="en-US" sz="1867" i="1" baseline="-25000" dirty="0">
                <a:solidFill>
                  <a:prstClr val="black"/>
                </a:solidFill>
                <a:latin typeface="Gerbera"/>
              </a:rPr>
              <a:t>N</a:t>
            </a:r>
            <a:endParaRPr lang="ru-RU" sz="1867" i="1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662444" y="5885274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/>
                </a:solidFill>
                <a:latin typeface="Gerbera"/>
              </a:rPr>
              <a:t>P</a:t>
            </a:r>
            <a:r>
              <a:rPr lang="en-US" sz="1867" i="1" baseline="-25000" dirty="0">
                <a:solidFill>
                  <a:prstClr val="black"/>
                </a:solidFill>
                <a:latin typeface="Gerbera"/>
              </a:rPr>
              <a:t>S</a:t>
            </a:r>
            <a:endParaRPr lang="ru-RU" sz="1867" i="1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518490" y="3456579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/>
                </a:solidFill>
                <a:latin typeface="Gerbera"/>
              </a:rPr>
              <a:t>O</a:t>
            </a:r>
            <a:endParaRPr lang="ru-RU" sz="1867" i="1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59" name="4-конечная звезда 67"/>
          <p:cNvSpPr/>
          <p:nvPr/>
        </p:nvSpPr>
        <p:spPr>
          <a:xfrm>
            <a:off x="3455215" y="1425561"/>
            <a:ext cx="329168" cy="329168"/>
          </a:xfrm>
          <a:prstGeom prst="star4">
            <a:avLst>
              <a:gd name="adj" fmla="val 165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32285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84384" y="1272291"/>
            <a:ext cx="5117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867" i="1" dirty="0">
                <a:solidFill>
                  <a:prstClr val="black"/>
                </a:solidFill>
                <a:latin typeface="Gerbera"/>
              </a:rPr>
              <a:t>М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04680" y="2425544"/>
            <a:ext cx="5023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l-GR" sz="2133" dirty="0">
                <a:solidFill>
                  <a:prstClr val="black"/>
                </a:solidFill>
                <a:latin typeface="Gerbera"/>
                <a:cs typeface="Times New Roman" panose="02020603050405020304" pitchFamily="18" charset="0"/>
                <a:sym typeface="Wingdings" panose="05000000000000000000" pitchFamily="2" charset="2"/>
              </a:rPr>
              <a:t>δ</a:t>
            </a:r>
            <a:endParaRPr lang="ru-RU" sz="2133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782280" y="4876644"/>
            <a:ext cx="50237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867" i="1" dirty="0">
                <a:solidFill>
                  <a:prstClr val="black"/>
                </a:solidFill>
                <a:latin typeface="Gerbera"/>
                <a:sym typeface="Wingdings" panose="05000000000000000000" pitchFamily="2" charset="2"/>
              </a:rPr>
              <a:t></a:t>
            </a:r>
            <a:endParaRPr lang="ru-RU" sz="1867" i="1" dirty="0">
              <a:solidFill>
                <a:prstClr val="black"/>
              </a:solidFill>
              <a:latin typeface="Gerbera"/>
            </a:endParaRPr>
          </a:p>
        </p:txBody>
      </p:sp>
      <p:sp>
        <p:nvSpPr>
          <p:cNvPr id="65" name="Дуга 64"/>
          <p:cNvSpPr/>
          <p:nvPr/>
        </p:nvSpPr>
        <p:spPr>
          <a:xfrm rot="4259709">
            <a:off x="2120931" y="1058838"/>
            <a:ext cx="2046861" cy="5329767"/>
          </a:xfrm>
          <a:prstGeom prst="arc">
            <a:avLst>
              <a:gd name="adj1" fmla="val 17532883"/>
              <a:gd name="adj2" fmla="val 1288793"/>
            </a:avLst>
          </a:prstGeom>
          <a:noFill/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3032283" y="474497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53151" y="4320831"/>
            <a:ext cx="4972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l-GR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α</a:t>
            </a:r>
            <a:endParaRPr lang="ru-RU" sz="2133" dirty="0">
              <a:solidFill>
                <a:prstClr val="black"/>
              </a:solidFill>
              <a:latin typeface="Gerber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Місце для вмісту 3"/>
              <p:cNvSpPr txBox="1">
                <a:spLocks/>
              </p:cNvSpPr>
              <p:nvPr/>
            </p:nvSpPr>
            <p:spPr>
              <a:xfrm>
                <a:off x="6268780" y="4580302"/>
                <a:ext cx="5757588" cy="1953261"/>
              </a:xfrm>
              <a:prstGeom prst="roundRect">
                <a:avLst/>
              </a:prstGeom>
              <a:solidFill>
                <a:srgbClr val="689F38"/>
              </a:solidFill>
              <a:ln>
                <a:noFill/>
              </a:ln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360</m:t>
                      </m:r>
                      <m:r>
                        <a:rPr lang="ru-RU" sz="3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</m:t>
                      </m:r>
                      <m:sSup>
                        <m:sSupPr>
                          <m:ctrlPr>
                            <a:rPr lang="ru-RU" sz="3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24</m:t>
                          </m:r>
                        </m:e>
                        <m:sup>
                          <m:r>
                            <a:rPr lang="en-US" sz="3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p>
                      </m:sSup>
                      <m:r>
                        <a:rPr lang="en-US" sz="3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1440</m:t>
                          </m:r>
                        </m:e>
                        <m:sup>
                          <m:r>
                            <a:rPr lang="en-US" sz="3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3600" dirty="0" smtClean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ru-RU" sz="3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</m:t>
                      </m:r>
                      <m:sSup>
                        <m:sSupPr>
                          <m:ctrlPr>
                            <a:rPr lang="ru-RU" sz="36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3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p>
                      </m:sSup>
                    </m:oMath>
                  </m:oMathPara>
                </a14:m>
                <a:endParaRPr lang="en-US" sz="3600" dirty="0" smtClean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3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3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3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3600" dirty="0" smtClean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3600" dirty="0" smtClean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en-US" sz="3600" dirty="0" smtClean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lang="ru-RU" sz="3600" dirty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Місце для вмісту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780" y="4580302"/>
                <a:ext cx="5757588" cy="195326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Місце для вмісту 3"/>
              <p:cNvSpPr txBox="1">
                <a:spLocks/>
              </p:cNvSpPr>
              <p:nvPr/>
            </p:nvSpPr>
            <p:spPr>
              <a:xfrm>
                <a:off x="6292858" y="3210374"/>
                <a:ext cx="5744444" cy="872066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 год≤</m:t>
                      </m:r>
                      <m:r>
                        <m:rPr>
                          <m:sty m:val="p"/>
                        </m:rPr>
                        <a:rPr lang="el-GR" sz="4000" b="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α</m:t>
                      </m:r>
                      <m:r>
                        <a:rPr lang="ru-RU" sz="4000" b="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≤24 год</m:t>
                      </m:r>
                    </m:oMath>
                  </m:oMathPara>
                </a14:m>
                <a:endParaRPr lang="uk-UA" sz="4000" dirty="0">
                  <a:solidFill>
                    <a:schemeClr val="bg1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Місце для вмісту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2858" y="3210374"/>
                <a:ext cx="5744444" cy="87206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2" y="4799"/>
            <a:ext cx="12191998" cy="812878"/>
            <a:chOff x="-1" y="-2"/>
            <a:chExt cx="12191998" cy="812878"/>
          </a:xfrm>
        </p:grpSpPr>
        <p:sp>
          <p:nvSpPr>
            <p:cNvPr id="55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1" name="Прямокутник 60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Екваторіальна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система координат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76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6" grpId="0" animBg="1"/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5997261" y="1272291"/>
            <a:ext cx="6028106" cy="270556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Координати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(δ, α)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залежать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майже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змінюються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протягом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року</a:t>
            </a:r>
          </a:p>
        </p:txBody>
      </p:sp>
      <p:sp>
        <p:nvSpPr>
          <p:cNvPr id="36" name="Місце для вмісту 3"/>
          <p:cNvSpPr txBox="1">
            <a:spLocks/>
          </p:cNvSpPr>
          <p:nvPr/>
        </p:nvSpPr>
        <p:spPr>
          <a:xfrm>
            <a:off x="6021071" y="4461122"/>
            <a:ext cx="6035037" cy="183723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</a:t>
            </a:r>
            <a:r>
              <a:rPr lang="ru-RU" sz="3600" dirty="0" err="1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адаються</a:t>
            </a:r>
            <a:r>
              <a:rPr lang="ru-RU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астрономічних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календарях, </a:t>
            </a:r>
            <a:r>
              <a:rPr lang="ru-RU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каталогах</a:t>
            </a:r>
            <a:endParaRPr lang="ru-RU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21" y="1077814"/>
            <a:ext cx="4849089" cy="5450825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2" y="4801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Екваторіальна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система координат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5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2040C72E-3CF4-4F4B-8FE4-790E690D0184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7" name="Прямокутник: округлені верхні кути 6">
              <a:extLst>
                <a:ext uri="{FF2B5EF4-FFF2-40B4-BE49-F238E27FC236}">
                  <a16:creationId xmlns:a16="http://schemas.microsoft.com/office/drawing/2014/main" id="{22F40100-8A11-4432-9060-363535154CAE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Прямокутник 7">
              <a:extLst>
                <a:ext uri="{FF2B5EF4-FFF2-40B4-BE49-F238E27FC236}">
                  <a16:creationId xmlns:a16="http://schemas.microsoft.com/office/drawing/2014/main" id="{0C3761CC-2E9A-4691-9C1F-01308EAFAC2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Екваторіальна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система координат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9" name="Picture 2" descr="Пов’язане зображенн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t="5749" r="2616" b="6328"/>
          <a:stretch/>
        </p:blipFill>
        <p:spPr bwMode="auto">
          <a:xfrm>
            <a:off x="0" y="838431"/>
            <a:ext cx="12192000" cy="565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3304498" y="1073958"/>
            <a:ext cx="5583000" cy="179393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КАРТА ЗОРЯНОГО НЕБА </a:t>
            </a:r>
            <a:r>
              <a:rPr lang="en-US" sz="36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sz="3600" b="1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проекці</a:t>
            </a:r>
            <a:r>
              <a:rPr lang="ru-RU" sz="36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</a:t>
            </a:r>
            <a:r>
              <a:rPr lang="ru-RU" sz="36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небесної</a:t>
            </a:r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сфери</a:t>
            </a:r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b="1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площину</a:t>
            </a:r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uk-UA" sz="4400" b="1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2056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51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838196" y="1090887"/>
            <a:ext cx="10515600" cy="118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Назвіть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точки і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небесної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сфери</a:t>
            </a:r>
            <a:endParaRPr lang="ru-RU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2" y="2556898"/>
            <a:ext cx="11858729" cy="120588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Точки: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полюси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зеніт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надир,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схід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захід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північ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південь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весняне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осіннє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рівнодення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" name="Прямокутник 2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2" y="4068371"/>
            <a:ext cx="11858729" cy="242888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Лінії</a:t>
            </a:r>
            <a:r>
              <a:rPr lang="ru-RU" sz="4000" b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прямовисна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вісь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світу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математичний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горизонт,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небесний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екватор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небесний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меридіан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полуденна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коло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схилень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екліптика</a:t>
            </a:r>
            <a:endParaRPr lang="uk-UA" sz="44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60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Картинки по запросу звездные тре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A3D9932F-56D2-4C10-A498-D893701A6B85}"/>
              </a:ext>
            </a:extLst>
          </p:cNvPr>
          <p:cNvGrpSpPr/>
          <p:nvPr/>
        </p:nvGrpSpPr>
        <p:grpSpPr>
          <a:xfrm>
            <a:off x="15997" y="-11454"/>
            <a:ext cx="12191998" cy="812878"/>
            <a:chOff x="-1" y="-2"/>
            <a:chExt cx="12191998" cy="812878"/>
          </a:xfrm>
        </p:grpSpPr>
        <p:sp>
          <p:nvSpPr>
            <p:cNvPr id="17" name="Прямокутник: округлені верхні кути 16">
              <a:extLst>
                <a:ext uri="{FF2B5EF4-FFF2-40B4-BE49-F238E27FC236}">
                  <a16:creationId xmlns:a16="http://schemas.microsoft.com/office/drawing/2014/main" id="{A8C2A451-094D-44BD-8E3F-1A08A2D219F1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" name="Прямокутник 17">
              <a:extLst>
                <a:ext uri="{FF2B5EF4-FFF2-40B4-BE49-F238E27FC236}">
                  <a16:creationId xmlns:a16="http://schemas.microsoft.com/office/drawing/2014/main" id="{764B4A53-D22B-4CDD-A8C0-8084D5A1A6E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Середні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широти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10" name="Прямая соединительная линия 6"/>
          <p:cNvCxnSpPr/>
          <p:nvPr/>
        </p:nvCxnSpPr>
        <p:spPr>
          <a:xfrm>
            <a:off x="1509572" y="415636"/>
            <a:ext cx="3092273" cy="1362364"/>
          </a:xfrm>
          <a:prstGeom prst="line">
            <a:avLst/>
          </a:prstGeom>
          <a:ln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4629554" y="1341967"/>
            <a:ext cx="3739943" cy="87206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Полярна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зірка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(α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Малої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Ведмедиці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Місце для вмісту 3"/>
          <p:cNvSpPr txBox="1">
            <a:spLocks/>
          </p:cNvSpPr>
          <p:nvPr/>
        </p:nvSpPr>
        <p:spPr>
          <a:xfrm>
            <a:off x="279227" y="5558844"/>
            <a:ext cx="3739943" cy="87206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Видиме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обертання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зоряного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неба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7873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st.gde-fon.com/wallpapers_original/428147_noch_zvezdnoe-nebo_doma_semka_krugi_1680x1050_www.Gde-Fon.co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2"/>
          <a:stretch/>
        </p:blipFill>
        <p:spPr bwMode="auto">
          <a:xfrm>
            <a:off x="-3" y="-40216"/>
            <a:ext cx="12192003" cy="689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A3D9932F-56D2-4C10-A498-D893701A6B85}"/>
              </a:ext>
            </a:extLst>
          </p:cNvPr>
          <p:cNvGrpSpPr/>
          <p:nvPr/>
        </p:nvGrpSpPr>
        <p:grpSpPr>
          <a:xfrm>
            <a:off x="2" y="-40215"/>
            <a:ext cx="12191998" cy="812878"/>
            <a:chOff x="-1" y="-2"/>
            <a:chExt cx="12191998" cy="812878"/>
          </a:xfrm>
        </p:grpSpPr>
        <p:sp>
          <p:nvSpPr>
            <p:cNvPr id="17" name="Прямокутник: округлені верхні кути 16">
              <a:extLst>
                <a:ext uri="{FF2B5EF4-FFF2-40B4-BE49-F238E27FC236}">
                  <a16:creationId xmlns:a16="http://schemas.microsoft.com/office/drawing/2014/main" id="{A8C2A451-094D-44BD-8E3F-1A08A2D219F1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" name="Прямокутник 17">
              <a:extLst>
                <a:ext uri="{FF2B5EF4-FFF2-40B4-BE49-F238E27FC236}">
                  <a16:creationId xmlns:a16="http://schemas.microsoft.com/office/drawing/2014/main" id="{764B4A53-D22B-4CDD-A8C0-8084D5A1A6E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Тропіки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10" name="Прямая соединительная линия 6"/>
          <p:cNvCxnSpPr/>
          <p:nvPr/>
        </p:nvCxnSpPr>
        <p:spPr>
          <a:xfrm>
            <a:off x="2299280" y="2452968"/>
            <a:ext cx="3921411" cy="955924"/>
          </a:xfrm>
          <a:prstGeom prst="line">
            <a:avLst/>
          </a:prstGeom>
          <a:ln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279227" y="1555512"/>
            <a:ext cx="3739943" cy="87206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Полярна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зірка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(α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Малої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Ведмедиці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Місце для вмісту 3"/>
          <p:cNvSpPr txBox="1">
            <a:spLocks/>
          </p:cNvSpPr>
          <p:nvPr/>
        </p:nvSpPr>
        <p:spPr>
          <a:xfrm>
            <a:off x="279227" y="5558844"/>
            <a:ext cx="3739943" cy="87206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Видиме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обертання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зоряного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неба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774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2.bp.blogspot.com/_gQzQGcsqnFs/TG1TugkgIcI/AAAAAAAAAj0/EtyYdSy_Z14/s1600/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 b="6667"/>
          <a:stretch/>
        </p:blipFill>
        <p:spPr bwMode="auto">
          <a:xfrm>
            <a:off x="-3" y="1"/>
            <a:ext cx="12192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A3D9932F-56D2-4C10-A498-D893701A6B85}"/>
              </a:ext>
            </a:extLst>
          </p:cNvPr>
          <p:cNvGrpSpPr/>
          <p:nvPr/>
        </p:nvGrpSpPr>
        <p:grpSpPr>
          <a:xfrm>
            <a:off x="2" y="-40215"/>
            <a:ext cx="12191998" cy="812878"/>
            <a:chOff x="-1" y="-2"/>
            <a:chExt cx="12191998" cy="812878"/>
          </a:xfrm>
        </p:grpSpPr>
        <p:sp>
          <p:nvSpPr>
            <p:cNvPr id="17" name="Прямокутник: округлені верхні кути 16">
              <a:extLst>
                <a:ext uri="{FF2B5EF4-FFF2-40B4-BE49-F238E27FC236}">
                  <a16:creationId xmlns:a16="http://schemas.microsoft.com/office/drawing/2014/main" id="{A8C2A451-094D-44BD-8E3F-1A08A2D219F1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" name="Прямокутник 17">
              <a:extLst>
                <a:ext uri="{FF2B5EF4-FFF2-40B4-BE49-F238E27FC236}">
                  <a16:creationId xmlns:a16="http://schemas.microsoft.com/office/drawing/2014/main" id="{764B4A53-D22B-4CDD-A8C0-8084D5A1A6E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Екватор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10" name="Прямая соединительная линия 6"/>
          <p:cNvCxnSpPr>
            <a:stCxn id="11" idx="2"/>
          </p:cNvCxnSpPr>
          <p:nvPr/>
        </p:nvCxnSpPr>
        <p:spPr>
          <a:xfrm flipH="1">
            <a:off x="6144879" y="3901255"/>
            <a:ext cx="3139411" cy="2743201"/>
          </a:xfrm>
          <a:prstGeom prst="line">
            <a:avLst/>
          </a:prstGeom>
          <a:ln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7414318" y="3029189"/>
            <a:ext cx="3739943" cy="87206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Полярна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зірка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(α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Малої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Ведмедиці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Місце для вмісту 3"/>
          <p:cNvSpPr txBox="1">
            <a:spLocks/>
          </p:cNvSpPr>
          <p:nvPr/>
        </p:nvSpPr>
        <p:spPr>
          <a:xfrm>
            <a:off x="279227" y="5558844"/>
            <a:ext cx="3739943" cy="87206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Видиме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обертання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зоряного</a:t>
            </a:r>
            <a:r>
              <a:rPr lang="ru-RU" sz="28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неба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2337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2" y="-23855"/>
            <a:ext cx="12191998" cy="812878"/>
            <a:chOff x="-1" y="-2"/>
            <a:chExt cx="12191998" cy="812878"/>
          </a:xfrm>
        </p:grpSpPr>
        <p:sp>
          <p:nvSpPr>
            <p:cNvPr id="75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Полюс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5968136" y="1023898"/>
            <a:ext cx="6028106" cy="216602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колах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паралельних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горизонту,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висота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над горизонтом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незмінна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Місце для вмісту 3"/>
          <p:cNvSpPr txBox="1">
            <a:spLocks/>
          </p:cNvSpPr>
          <p:nvPr/>
        </p:nvSpPr>
        <p:spPr>
          <a:xfrm>
            <a:off x="5990330" y="3429000"/>
            <a:ext cx="6035037" cy="1789008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Північному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полюсі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видно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лише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зорі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північної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півкулі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</a:t>
            </a:r>
            <a:r>
              <a:rPr lang="en-US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&gt;0 </a:t>
            </a:r>
            <a:r>
              <a:rPr lang="ru-RU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7" t="9076" r="2869" b="7519"/>
          <a:stretch/>
        </p:blipFill>
        <p:spPr>
          <a:xfrm>
            <a:off x="309407" y="1075940"/>
            <a:ext cx="5378449" cy="532976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002683" y="764941"/>
            <a:ext cx="46038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P</a:t>
            </a:r>
            <a:r>
              <a:rPr lang="en-US" sz="1867" i="1" baseline="-25000" dirty="0">
                <a:solidFill>
                  <a:schemeClr val="bg1"/>
                </a:solidFill>
                <a:latin typeface="Gerbera"/>
              </a:rPr>
              <a:t>N</a:t>
            </a:r>
            <a:endParaRPr lang="ru-RU" sz="1867" i="1" baseline="-25000" dirty="0">
              <a:solidFill>
                <a:schemeClr val="bg1"/>
              </a:solidFill>
              <a:latin typeface="Gerber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02685" y="6345669"/>
            <a:ext cx="45076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P</a:t>
            </a:r>
            <a:r>
              <a:rPr lang="en-US" sz="1867" i="1" baseline="-25000" dirty="0">
                <a:solidFill>
                  <a:schemeClr val="bg1"/>
                </a:solidFill>
                <a:latin typeface="Gerbera"/>
              </a:rPr>
              <a:t>S</a:t>
            </a:r>
            <a:endParaRPr lang="ru-RU" sz="1867" i="1" baseline="-25000" dirty="0">
              <a:solidFill>
                <a:schemeClr val="bg1"/>
              </a:solidFill>
              <a:latin typeface="Gerbera"/>
            </a:endParaRPr>
          </a:p>
        </p:txBody>
      </p:sp>
      <p:cxnSp>
        <p:nvCxnSpPr>
          <p:cNvPr id="68" name="Прямая соединительная линия 24"/>
          <p:cNvCxnSpPr/>
          <p:nvPr/>
        </p:nvCxnSpPr>
        <p:spPr>
          <a:xfrm>
            <a:off x="3059977" y="1200823"/>
            <a:ext cx="0" cy="50673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Овал 68"/>
          <p:cNvSpPr/>
          <p:nvPr/>
        </p:nvSpPr>
        <p:spPr>
          <a:xfrm>
            <a:off x="2995605" y="1083679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634242" y="767567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Z</a:t>
            </a:r>
            <a:endParaRPr lang="ru-RU" sz="1867" i="1" dirty="0">
              <a:solidFill>
                <a:schemeClr val="bg1"/>
              </a:solidFill>
              <a:latin typeface="Gerbera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2995605" y="6247499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672873" y="6356269"/>
            <a:ext cx="3834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Z’</a:t>
            </a:r>
            <a:endParaRPr lang="ru-RU" sz="1867" i="1" dirty="0">
              <a:solidFill>
                <a:schemeClr val="bg1"/>
              </a:solidFill>
              <a:latin typeface="Gerbera"/>
            </a:endParaRPr>
          </a:p>
        </p:txBody>
      </p:sp>
      <p:sp>
        <p:nvSpPr>
          <p:cNvPr id="73" name="Місце для вмісту 3"/>
          <p:cNvSpPr txBox="1">
            <a:spLocks/>
          </p:cNvSpPr>
          <p:nvPr/>
        </p:nvSpPr>
        <p:spPr>
          <a:xfrm>
            <a:off x="6010588" y="5468241"/>
            <a:ext cx="6028106" cy="114122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ми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побачимо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Південному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полюсі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27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6" grpId="0" animBg="1"/>
      <p:bldP spid="55" grpId="0"/>
      <p:bldP spid="61" grpId="0"/>
      <p:bldP spid="69" grpId="0" animBg="1"/>
      <p:bldP spid="70" grpId="0"/>
      <p:bldP spid="71" grpId="0" animBg="1"/>
      <p:bldP spid="72" grpId="0"/>
      <p:bldP spid="7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5957757" y="1918569"/>
            <a:ext cx="6028106" cy="156175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Зорі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обох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півкуль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сходять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заходять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Місце для вмісту 3"/>
          <p:cNvSpPr txBox="1">
            <a:spLocks/>
          </p:cNvSpPr>
          <p:nvPr/>
        </p:nvSpPr>
        <p:spPr>
          <a:xfrm>
            <a:off x="5947361" y="4609865"/>
            <a:ext cx="6035037" cy="132504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600" dirty="0" err="1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заважає</a:t>
            </a:r>
            <a:r>
              <a:rPr lang="ru-RU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побачити</a:t>
            </a:r>
            <a:r>
              <a:rPr lang="ru-RU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всі</a:t>
            </a:r>
            <a:r>
              <a:rPr lang="ru-RU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сузір’я</a:t>
            </a:r>
            <a:r>
              <a:rPr lang="ru-RU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небесної</a:t>
            </a:r>
            <a:r>
              <a:rPr lang="ru-RU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сфери</a:t>
            </a:r>
            <a:r>
              <a:rPr lang="ru-RU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ru-RU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6" t="9530" r="2852" b="8013"/>
          <a:stretch/>
        </p:blipFill>
        <p:spPr>
          <a:xfrm>
            <a:off x="323037" y="1108488"/>
            <a:ext cx="5395309" cy="5269185"/>
          </a:xfrm>
          <a:prstGeom prst="rect">
            <a:avLst/>
          </a:prstGeom>
        </p:spPr>
      </p:pic>
      <p:cxnSp>
        <p:nvCxnSpPr>
          <p:cNvPr id="77" name="Прямая соединительная линия 4"/>
          <p:cNvCxnSpPr/>
          <p:nvPr/>
        </p:nvCxnSpPr>
        <p:spPr>
          <a:xfrm>
            <a:off x="3088569" y="1204395"/>
            <a:ext cx="0" cy="50673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Овал 77"/>
          <p:cNvSpPr/>
          <p:nvPr/>
        </p:nvSpPr>
        <p:spPr>
          <a:xfrm>
            <a:off x="3024197" y="108725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662834" y="771139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Z</a:t>
            </a:r>
            <a:endParaRPr lang="ru-RU" sz="1867" i="1" dirty="0">
              <a:solidFill>
                <a:schemeClr val="bg1"/>
              </a:solidFill>
              <a:latin typeface="Gerbera"/>
            </a:endParaRPr>
          </a:p>
        </p:txBody>
      </p:sp>
      <p:sp>
        <p:nvSpPr>
          <p:cNvPr id="80" name="Овал 79"/>
          <p:cNvSpPr/>
          <p:nvPr/>
        </p:nvSpPr>
        <p:spPr>
          <a:xfrm>
            <a:off x="3024197" y="625107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687451" y="6317799"/>
            <a:ext cx="3834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Z’</a:t>
            </a:r>
            <a:endParaRPr lang="ru-RU" sz="1867" i="1" dirty="0">
              <a:solidFill>
                <a:schemeClr val="bg1"/>
              </a:solidFill>
              <a:latin typeface="Gerbera"/>
            </a:endParaRPr>
          </a:p>
        </p:txBody>
      </p:sp>
      <p:cxnSp>
        <p:nvCxnSpPr>
          <p:cNvPr id="82" name="Прямая соединительная линия 22"/>
          <p:cNvCxnSpPr/>
          <p:nvPr/>
        </p:nvCxnSpPr>
        <p:spPr>
          <a:xfrm flipH="1">
            <a:off x="463173" y="3729067"/>
            <a:ext cx="5199117" cy="28028"/>
          </a:xfrm>
          <a:prstGeom prst="line">
            <a:avLst/>
          </a:prstGeom>
          <a:ln w="190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Овал 82"/>
          <p:cNvSpPr/>
          <p:nvPr/>
        </p:nvSpPr>
        <p:spPr>
          <a:xfrm>
            <a:off x="378363" y="369837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5604902" y="3661127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2" y="-23855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Екватор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55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6" grpId="0" animBg="1"/>
      <p:bldP spid="83" grpId="0" animBg="1"/>
      <p:bldP spid="8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Рисунок 8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2" y="-23855"/>
            <a:ext cx="12191998" cy="812878"/>
            <a:chOff x="-1" y="-2"/>
            <a:chExt cx="12191998" cy="812878"/>
          </a:xfrm>
        </p:grpSpPr>
        <p:sp>
          <p:nvSpPr>
            <p:cNvPr id="75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Середні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широти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5986019" y="1414167"/>
            <a:ext cx="6028106" cy="119203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Спостерігач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зможе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побачити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світила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</p:txBody>
      </p:sp>
      <p:sp>
        <p:nvSpPr>
          <p:cNvPr id="36" name="Місце для вмісту 3"/>
          <p:cNvSpPr txBox="1">
            <a:spLocks/>
          </p:cNvSpPr>
          <p:nvPr/>
        </p:nvSpPr>
        <p:spPr>
          <a:xfrm>
            <a:off x="6010736" y="3221645"/>
            <a:ext cx="6035037" cy="71981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ходять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заходять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5"/>
          <a:stretch/>
        </p:blipFill>
        <p:spPr>
          <a:xfrm>
            <a:off x="-29029" y="491637"/>
            <a:ext cx="6039766" cy="6390219"/>
          </a:xfrm>
          <a:prstGeom prst="rect">
            <a:avLst/>
          </a:prstGeom>
        </p:spPr>
      </p:pic>
      <p:cxnSp>
        <p:nvCxnSpPr>
          <p:cNvPr id="19" name="Прямая соединительная линия 4"/>
          <p:cNvCxnSpPr/>
          <p:nvPr/>
        </p:nvCxnSpPr>
        <p:spPr>
          <a:xfrm>
            <a:off x="3056893" y="1196489"/>
            <a:ext cx="0" cy="50673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2992521" y="1079345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31158" y="763233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Z</a:t>
            </a:r>
            <a:endParaRPr lang="ru-RU" sz="1867" i="1" dirty="0">
              <a:solidFill>
                <a:schemeClr val="bg1"/>
              </a:solidFill>
              <a:latin typeface="Gerbera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2992521" y="6243165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55775" y="6309893"/>
            <a:ext cx="3834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Z’</a:t>
            </a:r>
            <a:endParaRPr lang="ru-RU" sz="1867" i="1" dirty="0">
              <a:solidFill>
                <a:schemeClr val="bg1"/>
              </a:solidFill>
              <a:latin typeface="Gerber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045" y="5266652"/>
            <a:ext cx="45076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P</a:t>
            </a:r>
            <a:r>
              <a:rPr lang="en-US" sz="1867" i="1" baseline="-25000" dirty="0">
                <a:solidFill>
                  <a:schemeClr val="bg1"/>
                </a:solidFill>
                <a:latin typeface="Gerbera"/>
              </a:rPr>
              <a:t>S</a:t>
            </a:r>
            <a:endParaRPr lang="ru-RU" sz="1867" i="1" baseline="-25000" dirty="0">
              <a:solidFill>
                <a:schemeClr val="bg1"/>
              </a:solidFill>
              <a:latin typeface="Gerbera"/>
            </a:endParaRPr>
          </a:p>
        </p:txBody>
      </p:sp>
      <p:cxnSp>
        <p:nvCxnSpPr>
          <p:cNvPr id="25" name="Прямая соединительная линия 22"/>
          <p:cNvCxnSpPr/>
          <p:nvPr/>
        </p:nvCxnSpPr>
        <p:spPr>
          <a:xfrm flipH="1">
            <a:off x="922272" y="2233655"/>
            <a:ext cx="4224868" cy="3073400"/>
          </a:xfrm>
          <a:prstGeom prst="line">
            <a:avLst/>
          </a:prstGeom>
          <a:ln w="190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33538" y="1703168"/>
            <a:ext cx="46038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P</a:t>
            </a:r>
            <a:r>
              <a:rPr lang="en-US" sz="1867" i="1" baseline="-25000" dirty="0">
                <a:solidFill>
                  <a:schemeClr val="bg1"/>
                </a:solidFill>
                <a:latin typeface="Gerbera"/>
              </a:rPr>
              <a:t>N</a:t>
            </a:r>
            <a:endParaRPr lang="ru-RU" sz="1867" i="1" baseline="-25000" dirty="0">
              <a:solidFill>
                <a:schemeClr val="bg1"/>
              </a:solidFill>
              <a:latin typeface="Gerbera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871621" y="5239865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073693" y="215462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31" name="Місце для вмісту 3"/>
          <p:cNvSpPr txBox="1">
            <a:spLocks/>
          </p:cNvSpPr>
          <p:nvPr/>
        </p:nvSpPr>
        <p:spPr>
          <a:xfrm>
            <a:off x="5994913" y="4587242"/>
            <a:ext cx="6035037" cy="71981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en-US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</a:t>
            </a:r>
            <a:r>
              <a:rPr lang="uk-UA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іколи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сходять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Місце для вмісту 3"/>
          <p:cNvSpPr txBox="1">
            <a:spLocks/>
          </p:cNvSpPr>
          <p:nvPr/>
        </p:nvSpPr>
        <p:spPr>
          <a:xfrm>
            <a:off x="5982553" y="5779908"/>
            <a:ext cx="6035037" cy="71981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ніколи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заходять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4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6" grpId="0" animBg="1"/>
      <p:bldP spid="31" grpId="0" animBg="1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2" y="-23855"/>
            <a:ext cx="12191998" cy="812878"/>
            <a:chOff x="-1" y="-2"/>
            <a:chExt cx="12191998" cy="812878"/>
          </a:xfrm>
        </p:grpSpPr>
        <p:sp>
          <p:nvSpPr>
            <p:cNvPr id="75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Середні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широти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Місце для вмісту 3"/>
              <p:cNvSpPr txBox="1">
                <a:spLocks/>
              </p:cNvSpPr>
              <p:nvPr/>
            </p:nvSpPr>
            <p:spPr>
              <a:xfrm>
                <a:off x="5991480" y="1187940"/>
                <a:ext cx="6028106" cy="1572792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uk-UA" sz="36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ru-RU" sz="36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uk-UA" sz="36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90°−</m:t>
                    </m:r>
                    <m:r>
                      <a:rPr lang="uk-UA" sz="36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ru-RU" sz="3600" dirty="0">
                    <a:solidFill>
                      <a:srgbClr val="FFFF00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 </a:t>
                </a:r>
                <a:endParaRPr lang="ru-RU" sz="3600" dirty="0" smtClean="0">
                  <a:solidFill>
                    <a:srgbClr val="FFFF00"/>
                  </a:solidFill>
                  <a:latin typeface="Trebuchet MS" panose="020B0603020202020204" pitchFamily="34" charset="0"/>
                  <a:ea typeface="Times New Roman" panose="02020603050405020304" pitchFamily="18" charset="0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 smtClean="0">
                    <a:solidFill>
                      <a:srgbClr val="FFFF00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світила ніколи не заходять</a:t>
                </a:r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Місце для вмісту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480" y="1187940"/>
                <a:ext cx="6028106" cy="1572792"/>
              </a:xfrm>
              <a:prstGeom prst="roundRect">
                <a:avLst/>
              </a:prstGeom>
              <a:blipFill>
                <a:blip r:embed="rId3"/>
                <a:stretch>
                  <a:fillRect b="-19615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2631158" y="763233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Z</a:t>
            </a:r>
            <a:endParaRPr lang="ru-RU" sz="1867" i="1" dirty="0">
              <a:solidFill>
                <a:schemeClr val="bg1"/>
              </a:solidFill>
              <a:latin typeface="Gerbera"/>
            </a:endParaRPr>
          </a:p>
        </p:txBody>
      </p:sp>
      <p:sp>
        <p:nvSpPr>
          <p:cNvPr id="43" name="Овал 42"/>
          <p:cNvSpPr/>
          <p:nvPr/>
        </p:nvSpPr>
        <p:spPr>
          <a:xfrm rot="7729134">
            <a:off x="2889218" y="663643"/>
            <a:ext cx="1445112" cy="4775405"/>
          </a:xfrm>
          <a:prstGeom prst="ellipse">
            <a:avLst/>
          </a:prstGeom>
          <a:solidFill>
            <a:srgbClr val="32285A">
              <a:alpha val="2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4" name="TextBox 43"/>
          <p:cNvSpPr txBox="1"/>
          <p:nvPr/>
        </p:nvSpPr>
        <p:spPr>
          <a:xfrm>
            <a:off x="462190" y="5317997"/>
            <a:ext cx="45076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P</a:t>
            </a:r>
            <a:r>
              <a:rPr lang="en-US" sz="1867" i="1" baseline="-25000" dirty="0">
                <a:latin typeface="Gerbera"/>
              </a:rPr>
              <a:t>S</a:t>
            </a:r>
            <a:endParaRPr lang="ru-RU" sz="1867" i="1" baseline="-25000" dirty="0">
              <a:latin typeface="Gerbera"/>
            </a:endParaRPr>
          </a:p>
        </p:txBody>
      </p:sp>
      <p:cxnSp>
        <p:nvCxnSpPr>
          <p:cNvPr id="45" name="Прямая соединительная линия 46"/>
          <p:cNvCxnSpPr/>
          <p:nvPr/>
        </p:nvCxnSpPr>
        <p:spPr>
          <a:xfrm flipH="1">
            <a:off x="917417" y="2285000"/>
            <a:ext cx="4224868" cy="307340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028683" y="1754513"/>
            <a:ext cx="46038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P</a:t>
            </a:r>
            <a:r>
              <a:rPr lang="en-US" sz="1867" i="1" baseline="-25000" dirty="0">
                <a:latin typeface="Gerbera"/>
              </a:rPr>
              <a:t>N</a:t>
            </a:r>
            <a:endParaRPr lang="ru-RU" sz="1867" i="1" baseline="-25000" dirty="0">
              <a:latin typeface="Gerbera"/>
            </a:endParaRPr>
          </a:p>
        </p:txBody>
      </p:sp>
      <p:sp>
        <p:nvSpPr>
          <p:cNvPr id="47" name="Овал 46"/>
          <p:cNvSpPr/>
          <p:nvPr/>
        </p:nvSpPr>
        <p:spPr>
          <a:xfrm rot="7729134">
            <a:off x="1341752" y="3369787"/>
            <a:ext cx="1086307" cy="3512684"/>
          </a:xfrm>
          <a:prstGeom prst="ellipse">
            <a:avLst/>
          </a:prstGeom>
          <a:solidFill>
            <a:srgbClr val="F8712B">
              <a:alpha val="2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8" name="Овал 47"/>
          <p:cNvSpPr/>
          <p:nvPr/>
        </p:nvSpPr>
        <p:spPr>
          <a:xfrm rot="7729134">
            <a:off x="3567934" y="630252"/>
            <a:ext cx="1086307" cy="3512684"/>
          </a:xfrm>
          <a:prstGeom prst="ellipse">
            <a:avLst/>
          </a:prstGeom>
          <a:solidFill>
            <a:srgbClr val="00B0F0">
              <a:alpha val="2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9" name="Овал 48"/>
          <p:cNvSpPr/>
          <p:nvPr/>
        </p:nvSpPr>
        <p:spPr>
          <a:xfrm>
            <a:off x="430583" y="1210464"/>
            <a:ext cx="5150507" cy="51505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50" name="Группа 9"/>
          <p:cNvGrpSpPr/>
          <p:nvPr/>
        </p:nvGrpSpPr>
        <p:grpSpPr>
          <a:xfrm>
            <a:off x="439602" y="3004788"/>
            <a:ext cx="5125040" cy="1571099"/>
            <a:chOff x="4777429" y="2051050"/>
            <a:chExt cx="3997832" cy="1408320"/>
          </a:xfrm>
        </p:grpSpPr>
        <p:sp>
          <p:nvSpPr>
            <p:cNvPr id="51" name="Дуга 50"/>
            <p:cNvSpPr/>
            <p:nvPr/>
          </p:nvSpPr>
          <p:spPr>
            <a:xfrm rot="16200000" flipV="1">
              <a:off x="60747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rgbClr val="3228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52" name="Дуга 51"/>
            <p:cNvSpPr/>
            <p:nvPr/>
          </p:nvSpPr>
          <p:spPr>
            <a:xfrm rot="5400000">
              <a:off x="60752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rgbClr val="3228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53" name="Группа 12"/>
          <p:cNvGrpSpPr/>
          <p:nvPr/>
        </p:nvGrpSpPr>
        <p:grpSpPr>
          <a:xfrm rot="2329134">
            <a:off x="1220082" y="2328342"/>
            <a:ext cx="4776011" cy="1450892"/>
            <a:chOff x="4777429" y="2051050"/>
            <a:chExt cx="3997832" cy="1408320"/>
          </a:xfrm>
        </p:grpSpPr>
        <p:sp>
          <p:nvSpPr>
            <p:cNvPr id="54" name="Дуга 53"/>
            <p:cNvSpPr/>
            <p:nvPr/>
          </p:nvSpPr>
          <p:spPr>
            <a:xfrm rot="16200000" flipV="1">
              <a:off x="60747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rgbClr val="3228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55" name="Дуга 54"/>
            <p:cNvSpPr/>
            <p:nvPr/>
          </p:nvSpPr>
          <p:spPr>
            <a:xfrm rot="5400000">
              <a:off x="60752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rgbClr val="3228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56" name="Группа 16"/>
          <p:cNvGrpSpPr/>
          <p:nvPr/>
        </p:nvGrpSpPr>
        <p:grpSpPr>
          <a:xfrm rot="2329134">
            <a:off x="2355711" y="1839436"/>
            <a:ext cx="3513129" cy="1090651"/>
            <a:chOff x="4777429" y="2051050"/>
            <a:chExt cx="3997832" cy="1408320"/>
          </a:xfrm>
        </p:grpSpPr>
        <p:sp>
          <p:nvSpPr>
            <p:cNvPr id="57" name="Дуга 56"/>
            <p:cNvSpPr/>
            <p:nvPr/>
          </p:nvSpPr>
          <p:spPr>
            <a:xfrm rot="16200000" flipV="1">
              <a:off x="60747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rgbClr val="3228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58" name="Дуга 57"/>
            <p:cNvSpPr/>
            <p:nvPr/>
          </p:nvSpPr>
          <p:spPr>
            <a:xfrm rot="5400000">
              <a:off x="60752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rgbClr val="3228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59" name="Группа 19"/>
          <p:cNvGrpSpPr/>
          <p:nvPr/>
        </p:nvGrpSpPr>
        <p:grpSpPr>
          <a:xfrm rot="2329134">
            <a:off x="120511" y="4582636"/>
            <a:ext cx="3513129" cy="1090651"/>
            <a:chOff x="4777429" y="2051050"/>
            <a:chExt cx="3997832" cy="1408320"/>
          </a:xfrm>
        </p:grpSpPr>
        <p:sp>
          <p:nvSpPr>
            <p:cNvPr id="60" name="Дуга 59"/>
            <p:cNvSpPr/>
            <p:nvPr/>
          </p:nvSpPr>
          <p:spPr>
            <a:xfrm rot="16200000" flipV="1">
              <a:off x="60747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rgbClr val="3228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61" name="Дуга 60"/>
            <p:cNvSpPr/>
            <p:nvPr/>
          </p:nvSpPr>
          <p:spPr>
            <a:xfrm rot="5400000">
              <a:off x="60752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rgbClr val="3228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cxnSp>
        <p:nvCxnSpPr>
          <p:cNvPr id="62" name="Прямая соединительная линия 25"/>
          <p:cNvCxnSpPr>
            <a:stCxn id="51" idx="2"/>
            <a:endCxn id="52" idx="0"/>
          </p:cNvCxnSpPr>
          <p:nvPr/>
        </p:nvCxnSpPr>
        <p:spPr>
          <a:xfrm flipV="1">
            <a:off x="439936" y="3793467"/>
            <a:ext cx="5124707" cy="6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32"/>
          <p:cNvCxnSpPr/>
          <p:nvPr/>
        </p:nvCxnSpPr>
        <p:spPr>
          <a:xfrm>
            <a:off x="3052038" y="1247834"/>
            <a:ext cx="0" cy="50673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Овал 64"/>
          <p:cNvSpPr/>
          <p:nvPr/>
        </p:nvSpPr>
        <p:spPr>
          <a:xfrm>
            <a:off x="2987666" y="113069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626303" y="814578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Z</a:t>
            </a:r>
            <a:endParaRPr lang="ru-RU" sz="1867" i="1" dirty="0">
              <a:latin typeface="Gerbera"/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2987666" y="629451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650920" y="6361238"/>
            <a:ext cx="3834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Z’</a:t>
            </a:r>
            <a:endParaRPr lang="ru-RU" sz="1867" i="1" dirty="0">
              <a:latin typeface="Gerbera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2983498" y="373928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866766" y="529121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5068838" y="2205966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73" name="TextBox 72"/>
          <p:cNvSpPr txBox="1"/>
          <p:nvPr/>
        </p:nvSpPr>
        <p:spPr>
          <a:xfrm rot="2326394">
            <a:off x="2677659" y="2131630"/>
            <a:ext cx="2806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/>
              <a:t>Світила</a:t>
            </a:r>
            <a:r>
              <a:rPr lang="ru-RU" dirty="0" smtClean="0"/>
              <a:t> </a:t>
            </a:r>
            <a:r>
              <a:rPr lang="ru-RU" dirty="0" err="1" smtClean="0"/>
              <a:t>ніколи</a:t>
            </a:r>
            <a:r>
              <a:rPr lang="ru-RU" dirty="0" smtClean="0"/>
              <a:t> не </a:t>
            </a:r>
            <a:r>
              <a:rPr lang="ru-RU" dirty="0" err="1" smtClean="0"/>
              <a:t>заходять</a:t>
            </a:r>
            <a:endParaRPr lang="ru-RU" dirty="0"/>
          </a:p>
        </p:txBody>
      </p:sp>
      <p:sp>
        <p:nvSpPr>
          <p:cNvPr id="74" name="5-конечная звезда 2"/>
          <p:cNvSpPr/>
          <p:nvPr/>
        </p:nvSpPr>
        <p:spPr>
          <a:xfrm>
            <a:off x="4766314" y="3143640"/>
            <a:ext cx="203200" cy="203200"/>
          </a:xfrm>
          <a:prstGeom prst="star5">
            <a:avLst/>
          </a:prstGeom>
          <a:solidFill>
            <a:srgbClr val="79A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7" name="5-конечная звезда 23"/>
          <p:cNvSpPr/>
          <p:nvPr/>
        </p:nvSpPr>
        <p:spPr>
          <a:xfrm>
            <a:off x="4329434" y="4322200"/>
            <a:ext cx="203200" cy="203200"/>
          </a:xfrm>
          <a:prstGeom prst="star5">
            <a:avLst/>
          </a:prstGeom>
          <a:solidFill>
            <a:srgbClr val="79A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8" name="TextBox 77"/>
          <p:cNvSpPr txBox="1"/>
          <p:nvPr/>
        </p:nvSpPr>
        <p:spPr>
          <a:xfrm rot="2326394">
            <a:off x="582774" y="5053379"/>
            <a:ext cx="269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/>
              <a:t>Світила</a:t>
            </a:r>
            <a:r>
              <a:rPr lang="ru-RU" dirty="0" smtClean="0"/>
              <a:t> </a:t>
            </a:r>
            <a:r>
              <a:rPr lang="ru-RU" dirty="0" err="1" smtClean="0"/>
              <a:t>ніколи</a:t>
            </a:r>
            <a:r>
              <a:rPr lang="ru-RU" dirty="0" smtClean="0"/>
              <a:t> не </a:t>
            </a:r>
            <a:r>
              <a:rPr lang="ru-RU" dirty="0" err="1" smtClean="0"/>
              <a:t>сходять</a:t>
            </a:r>
            <a:endParaRPr lang="ru-RU" dirty="0"/>
          </a:p>
        </p:txBody>
      </p:sp>
      <p:sp>
        <p:nvSpPr>
          <p:cNvPr id="79" name="TextBox 78"/>
          <p:cNvSpPr txBox="1"/>
          <p:nvPr/>
        </p:nvSpPr>
        <p:spPr>
          <a:xfrm rot="2326394">
            <a:off x="2274323" y="3031961"/>
            <a:ext cx="272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/>
              <a:t>Світила</a:t>
            </a:r>
            <a:r>
              <a:rPr lang="ru-RU" dirty="0" smtClean="0"/>
              <a:t> </a:t>
            </a:r>
            <a:r>
              <a:rPr lang="ru-RU" dirty="0" err="1" smtClean="0"/>
              <a:t>сходять</a:t>
            </a:r>
            <a:r>
              <a:rPr lang="ru-RU" dirty="0" smtClean="0"/>
              <a:t> і </a:t>
            </a:r>
            <a:r>
              <a:rPr lang="ru-RU" dirty="0" err="1" smtClean="0"/>
              <a:t>заходять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Місце для вмісту 3"/>
              <p:cNvSpPr txBox="1">
                <a:spLocks/>
              </p:cNvSpPr>
              <p:nvPr/>
            </p:nvSpPr>
            <p:spPr>
              <a:xfrm>
                <a:off x="5981849" y="3159648"/>
                <a:ext cx="6028106" cy="1107730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uk-UA" sz="3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sz="3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&lt;−</m:t>
                    </m:r>
                    <m:r>
                      <a:rPr lang="uk-UA" sz="36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90°+</m:t>
                    </m:r>
                    <m:r>
                      <a:rPr lang="uk-UA" sz="36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ru-RU" sz="3600" dirty="0">
                    <a:solidFill>
                      <a:srgbClr val="FFFF00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 </a:t>
                </a:r>
                <a:endParaRPr lang="ru-RU" sz="3600" dirty="0" smtClean="0">
                  <a:solidFill>
                    <a:srgbClr val="FFFF00"/>
                  </a:solidFill>
                  <a:latin typeface="Trebuchet MS" panose="020B0603020202020204" pitchFamily="34" charset="0"/>
                  <a:ea typeface="Times New Roman" panose="02020603050405020304" pitchFamily="18" charset="0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 smtClean="0">
                    <a:solidFill>
                      <a:srgbClr val="FFFF00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світила ніколи не </a:t>
                </a:r>
                <a:r>
                  <a:rPr lang="ru-RU" sz="3600" dirty="0" err="1" smtClean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сходять</a:t>
                </a:r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80" name="Місце для вмісту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849" y="3159648"/>
                <a:ext cx="6028106" cy="1107730"/>
              </a:xfrm>
              <a:prstGeom prst="roundRect">
                <a:avLst/>
              </a:prstGeom>
              <a:blipFill>
                <a:blip r:embed="rId4"/>
                <a:stretch>
                  <a:fillRect r="-1312" b="-24457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Місце для вмісту 3"/>
              <p:cNvSpPr txBox="1">
                <a:spLocks/>
              </p:cNvSpPr>
              <p:nvPr/>
            </p:nvSpPr>
            <p:spPr>
              <a:xfrm>
                <a:off x="5972145" y="4666294"/>
                <a:ext cx="6028106" cy="1572792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uk-UA" sz="36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90°+</m:t>
                    </m:r>
                    <m:r>
                      <a:rPr lang="uk-UA" sz="36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en-US" sz="3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</m:oMath>
                </a14:m>
                <a:r>
                  <a:rPr lang="uk-UA" sz="3600" dirty="0">
                    <a:solidFill>
                      <a:srgbClr val="FFFF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k-UA" sz="36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sz="3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uk-UA" sz="36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90°−</m:t>
                    </m:r>
                    <m:r>
                      <a:rPr lang="uk-UA" sz="36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endParaRPr lang="ru-RU" sz="3600" dirty="0" smtClean="0">
                  <a:solidFill>
                    <a:srgbClr val="FFFF00"/>
                  </a:solidFill>
                  <a:latin typeface="Trebuchet MS" panose="020B0603020202020204" pitchFamily="34" charset="0"/>
                  <a:ea typeface="Times New Roman" panose="02020603050405020304" pitchFamily="18" charset="0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 smtClean="0">
                    <a:solidFill>
                      <a:srgbClr val="FFFF00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світила </a:t>
                </a:r>
                <a:r>
                  <a:rPr lang="ru-RU" sz="3600" dirty="0" err="1" smtClean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сходять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uk-UA" sz="3600" dirty="0" smtClean="0">
                    <a:solidFill>
                      <a:schemeClr val="bg1"/>
                    </a:solidFill>
                    <a:latin typeface="Trebuchet MS" panose="020B0603020202020204" pitchFamily="34" charset="0"/>
                    <a:ea typeface="Times New Roman" panose="02020603050405020304" pitchFamily="18" charset="0"/>
                  </a:rPr>
                  <a:t>і заходять</a:t>
                </a:r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Місце для вмісту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2145" y="4666294"/>
                <a:ext cx="6028106" cy="1572792"/>
              </a:xfrm>
              <a:prstGeom prst="roundRect">
                <a:avLst/>
              </a:prstGeom>
              <a:blipFill>
                <a:blip r:embed="rId5"/>
                <a:stretch>
                  <a:fillRect b="-20000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26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7" grpId="0" animBg="1"/>
      <p:bldP spid="48" grpId="0" animBg="1"/>
      <p:bldP spid="73" grpId="0"/>
      <p:bldP spid="78" grpId="0"/>
      <p:bldP spid="79" grpId="0"/>
      <p:bldP spid="80" grpId="0" animBg="1"/>
      <p:bldP spid="8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2" y="-23855"/>
            <a:ext cx="12191998" cy="812878"/>
            <a:chOff x="-1" y="-2"/>
            <a:chExt cx="12191998" cy="812878"/>
          </a:xfrm>
        </p:grpSpPr>
        <p:sp>
          <p:nvSpPr>
            <p:cNvPr id="75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Рух </a:t>
              </a:r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небесних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світил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5985041" y="2564858"/>
            <a:ext cx="6028106" cy="252875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15000"/>
              </a:lnSpc>
              <a:spcAft>
                <a:spcPts val="0"/>
              </a:spcAft>
              <a:buNone/>
              <a:tabLst>
                <a:tab pos="90170" algn="l"/>
              </a:tabLst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КУЛЬМІНАЦІЯ </a:t>
            </a:r>
            <a:r>
              <a:rPr lang="ru-RU" sz="3600" dirty="0" smtClean="0">
                <a:solidFill>
                  <a:srgbClr val="FFFF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вище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проходження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небесним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світилом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небесного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мередіану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6" t="9530" r="2852" b="8013"/>
          <a:stretch/>
        </p:blipFill>
        <p:spPr>
          <a:xfrm>
            <a:off x="294866" y="1100582"/>
            <a:ext cx="5395309" cy="5269185"/>
          </a:xfrm>
          <a:prstGeom prst="rect">
            <a:avLst/>
          </a:prstGeom>
        </p:spPr>
      </p:pic>
      <p:cxnSp>
        <p:nvCxnSpPr>
          <p:cNvPr id="45" name="Прямая соединительная линия 4"/>
          <p:cNvCxnSpPr/>
          <p:nvPr/>
        </p:nvCxnSpPr>
        <p:spPr>
          <a:xfrm>
            <a:off x="3060398" y="1196489"/>
            <a:ext cx="0" cy="50673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Овал 45"/>
          <p:cNvSpPr/>
          <p:nvPr/>
        </p:nvSpPr>
        <p:spPr>
          <a:xfrm>
            <a:off x="2996026" y="1079345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634663" y="763233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Z</a:t>
            </a:r>
            <a:endParaRPr lang="ru-RU" sz="1867" i="1" dirty="0">
              <a:solidFill>
                <a:schemeClr val="bg1"/>
              </a:solidFill>
              <a:latin typeface="Gerbera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2996026" y="6243165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659280" y="6309893"/>
            <a:ext cx="3834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Z’</a:t>
            </a:r>
            <a:endParaRPr lang="ru-RU" sz="1867" i="1" dirty="0">
              <a:solidFill>
                <a:schemeClr val="bg1"/>
              </a:solidFill>
              <a:latin typeface="Gerber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-37450" y="3319319"/>
            <a:ext cx="45076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P</a:t>
            </a:r>
            <a:r>
              <a:rPr lang="en-US" sz="1867" i="1" baseline="-25000" dirty="0">
                <a:solidFill>
                  <a:schemeClr val="bg1"/>
                </a:solidFill>
                <a:latin typeface="Gerbera"/>
              </a:rPr>
              <a:t>S</a:t>
            </a:r>
            <a:endParaRPr lang="ru-RU" sz="1867" i="1" baseline="-25000" dirty="0">
              <a:solidFill>
                <a:schemeClr val="bg1"/>
              </a:solidFill>
              <a:latin typeface="Gerbera"/>
            </a:endParaRPr>
          </a:p>
        </p:txBody>
      </p:sp>
      <p:cxnSp>
        <p:nvCxnSpPr>
          <p:cNvPr id="51" name="Прямая соединительная линия 22"/>
          <p:cNvCxnSpPr/>
          <p:nvPr/>
        </p:nvCxnSpPr>
        <p:spPr>
          <a:xfrm flipH="1">
            <a:off x="435002" y="3721161"/>
            <a:ext cx="5199117" cy="28028"/>
          </a:xfrm>
          <a:prstGeom prst="line">
            <a:avLst/>
          </a:prstGeom>
          <a:ln w="190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604310" y="3261035"/>
            <a:ext cx="46038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P</a:t>
            </a:r>
            <a:r>
              <a:rPr lang="en-US" sz="1867" i="1" baseline="-25000" dirty="0">
                <a:solidFill>
                  <a:schemeClr val="bg1"/>
                </a:solidFill>
                <a:latin typeface="Gerbera"/>
              </a:rPr>
              <a:t>N</a:t>
            </a:r>
            <a:endParaRPr lang="ru-RU" sz="1867" i="1" baseline="-25000" dirty="0">
              <a:solidFill>
                <a:schemeClr val="bg1"/>
              </a:solidFill>
              <a:latin typeface="Gerbera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350192" y="3690465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5576731" y="3653221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59" name="5-конечная звезда 41"/>
          <p:cNvSpPr/>
          <p:nvPr/>
        </p:nvSpPr>
        <p:spPr>
          <a:xfrm>
            <a:off x="3880147" y="1227185"/>
            <a:ext cx="203200" cy="2032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FC000"/>
              </a:solidFill>
            </a:endParaRPr>
          </a:p>
        </p:txBody>
      </p:sp>
      <p:sp>
        <p:nvSpPr>
          <p:cNvPr id="60" name="5-конечная звезда 41"/>
          <p:cNvSpPr/>
          <p:nvPr/>
        </p:nvSpPr>
        <p:spPr>
          <a:xfrm>
            <a:off x="3880147" y="6001601"/>
            <a:ext cx="203200" cy="2032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FC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958780" y="943384"/>
            <a:ext cx="98302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 smtClean="0">
                <a:solidFill>
                  <a:schemeClr val="bg1"/>
                </a:solidFill>
                <a:latin typeface="Gerbera"/>
              </a:rPr>
              <a:t>B</a:t>
            </a:r>
            <a:r>
              <a:rPr lang="ru-RU" sz="1867" i="1" dirty="0" err="1" smtClean="0">
                <a:solidFill>
                  <a:schemeClr val="bg1"/>
                </a:solidFill>
                <a:latin typeface="Gerbera"/>
              </a:rPr>
              <a:t>ерхня</a:t>
            </a:r>
            <a:endParaRPr lang="ru-RU" sz="1867" i="1" dirty="0">
              <a:solidFill>
                <a:schemeClr val="bg1"/>
              </a:solidFill>
              <a:latin typeface="Gerber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981747" y="6150002"/>
            <a:ext cx="91563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ru-RU" sz="1867" i="1" dirty="0" err="1" smtClean="0">
                <a:solidFill>
                  <a:schemeClr val="bg1"/>
                </a:solidFill>
                <a:latin typeface="Gerbera"/>
              </a:rPr>
              <a:t>Нижня</a:t>
            </a:r>
            <a:endParaRPr lang="ru-RU" sz="1867" i="1" dirty="0">
              <a:solidFill>
                <a:schemeClr val="bg1"/>
              </a:solidFill>
              <a:latin typeface="Gerbera"/>
            </a:endParaRPr>
          </a:p>
        </p:txBody>
      </p:sp>
    </p:spTree>
    <p:extLst>
      <p:ext uri="{BB962C8B-B14F-4D97-AF65-F5344CB8AC3E}">
        <p14:creationId xmlns:p14="http://schemas.microsoft.com/office/powerpoint/2010/main" val="167562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77556E-17 C 0.0017 0.00301 0.00782 0.00139 0.01302 0.01088 C 0.01836 0.02037 0.0263 0.03866 0.03151 0.05833 C 0.03672 0.07731 0.03907 0.08056 0.04414 0.12639 C 0.05183 0.16667 0.05938 0.29722 0.05795 0.35347 C 0.05664 0.41019 0.05664 0.48773 0.04896 0.52731 C 0.0461 0.56528 0.04571 0.56065 0.04193 0.58264 C 0.03815 0.60463 0.03295 0.63935 0.0263 0.65949 C 0.0181 0.68866 0.00248 0.69259 -2.5E-6 0.70301 " pathEditMode="relative" rAng="0" ptsTypes="AAAAAAAAA">
                                      <p:cBhvr>
                                        <p:cTn id="15" dur="8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3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9" grpId="0" animBg="1"/>
      <p:bldP spid="59" grpId="2" animBg="1"/>
      <p:bldP spid="59" grpId="3" animBg="1"/>
      <p:bldP spid="60" grpId="0" animBg="1"/>
      <p:bldP spid="60" grpId="2" animBg="1"/>
      <p:bldP spid="61" grpId="0"/>
      <p:bldP spid="6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2" y="-23855"/>
            <a:ext cx="12191998" cy="812878"/>
            <a:chOff x="-1" y="-2"/>
            <a:chExt cx="12191998" cy="812878"/>
          </a:xfrm>
        </p:grpSpPr>
        <p:sp>
          <p:nvSpPr>
            <p:cNvPr id="75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Рух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небесних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світил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5997019" y="967145"/>
            <a:ext cx="6028106" cy="276522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Верхній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кульмінації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перетинає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меридіану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ближче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зеніту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воно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найвище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над горизонтом)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31158" y="763233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Z</a:t>
            </a:r>
            <a:endParaRPr lang="ru-RU" sz="1867" i="1" dirty="0">
              <a:solidFill>
                <a:schemeClr val="bg1"/>
              </a:solidFill>
              <a:latin typeface="Gerbera"/>
            </a:endParaRPr>
          </a:p>
        </p:txBody>
      </p:sp>
      <p:sp>
        <p:nvSpPr>
          <p:cNvPr id="80" name="Місце для вмісту 3"/>
          <p:cNvSpPr txBox="1">
            <a:spLocks/>
          </p:cNvSpPr>
          <p:nvPr/>
        </p:nvSpPr>
        <p:spPr>
          <a:xfrm>
            <a:off x="6023785" y="3943899"/>
            <a:ext cx="6028106" cy="2692428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Нижній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кульмінації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перетинає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меридіану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ближче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надиру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найнижче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18051" y="5311091"/>
            <a:ext cx="45076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P</a:t>
            </a:r>
            <a:r>
              <a:rPr lang="en-US" sz="1867" i="1" baseline="-25000" dirty="0">
                <a:latin typeface="Gerbera"/>
              </a:rPr>
              <a:t>S</a:t>
            </a:r>
            <a:endParaRPr lang="ru-RU" sz="1867" i="1" baseline="-25000" dirty="0">
              <a:latin typeface="Gerbera"/>
            </a:endParaRPr>
          </a:p>
        </p:txBody>
      </p:sp>
      <p:cxnSp>
        <p:nvCxnSpPr>
          <p:cNvPr id="100" name="Прямая соединительная линия 46"/>
          <p:cNvCxnSpPr/>
          <p:nvPr/>
        </p:nvCxnSpPr>
        <p:spPr>
          <a:xfrm flipH="1">
            <a:off x="873278" y="2278094"/>
            <a:ext cx="4224868" cy="307340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4984544" y="1747607"/>
            <a:ext cx="46038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P</a:t>
            </a:r>
            <a:r>
              <a:rPr lang="en-US" sz="1867" i="1" baseline="-25000" dirty="0">
                <a:latin typeface="Gerbera"/>
              </a:rPr>
              <a:t>N</a:t>
            </a:r>
            <a:endParaRPr lang="ru-RU" sz="1867" i="1" baseline="-25000" dirty="0">
              <a:latin typeface="Gerbera"/>
            </a:endParaRPr>
          </a:p>
        </p:txBody>
      </p:sp>
      <p:sp>
        <p:nvSpPr>
          <p:cNvPr id="102" name="Овал 101"/>
          <p:cNvSpPr/>
          <p:nvPr/>
        </p:nvSpPr>
        <p:spPr>
          <a:xfrm>
            <a:off x="386444" y="1203558"/>
            <a:ext cx="5150507" cy="51505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pSp>
        <p:nvGrpSpPr>
          <p:cNvPr id="103" name="Группа 9"/>
          <p:cNvGrpSpPr/>
          <p:nvPr/>
        </p:nvGrpSpPr>
        <p:grpSpPr>
          <a:xfrm>
            <a:off x="395463" y="2997882"/>
            <a:ext cx="5125040" cy="1571099"/>
            <a:chOff x="4777429" y="2051050"/>
            <a:chExt cx="3997832" cy="1408320"/>
          </a:xfrm>
        </p:grpSpPr>
        <p:sp>
          <p:nvSpPr>
            <p:cNvPr id="104" name="Дуга 103"/>
            <p:cNvSpPr/>
            <p:nvPr/>
          </p:nvSpPr>
          <p:spPr>
            <a:xfrm rot="16200000" flipV="1">
              <a:off x="60747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rgbClr val="3228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05" name="Дуга 104"/>
            <p:cNvSpPr/>
            <p:nvPr/>
          </p:nvSpPr>
          <p:spPr>
            <a:xfrm rot="5400000">
              <a:off x="60752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rgbClr val="3228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106" name="Группа 12"/>
          <p:cNvGrpSpPr/>
          <p:nvPr/>
        </p:nvGrpSpPr>
        <p:grpSpPr>
          <a:xfrm rot="2329134">
            <a:off x="1175943" y="2321436"/>
            <a:ext cx="4776011" cy="1450892"/>
            <a:chOff x="4777429" y="2051050"/>
            <a:chExt cx="3997832" cy="1408320"/>
          </a:xfrm>
        </p:grpSpPr>
        <p:sp>
          <p:nvSpPr>
            <p:cNvPr id="107" name="Дуга 106"/>
            <p:cNvSpPr/>
            <p:nvPr/>
          </p:nvSpPr>
          <p:spPr>
            <a:xfrm rot="16200000" flipV="1">
              <a:off x="6074737" y="753742"/>
              <a:ext cx="1402710" cy="3997325"/>
            </a:xfrm>
            <a:prstGeom prst="arc">
              <a:avLst>
                <a:gd name="adj1" fmla="val 16200000"/>
                <a:gd name="adj2" fmla="val 5416923"/>
              </a:avLst>
            </a:prstGeom>
            <a:noFill/>
            <a:ln w="12700">
              <a:solidFill>
                <a:srgbClr val="3228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08" name="Дуга 107"/>
            <p:cNvSpPr/>
            <p:nvPr/>
          </p:nvSpPr>
          <p:spPr>
            <a:xfrm rot="5400000">
              <a:off x="6075244" y="759352"/>
              <a:ext cx="1402710" cy="3997325"/>
            </a:xfrm>
            <a:prstGeom prst="arc">
              <a:avLst>
                <a:gd name="adj1" fmla="val 16200000"/>
                <a:gd name="adj2" fmla="val 5384283"/>
              </a:avLst>
            </a:prstGeom>
            <a:noFill/>
            <a:ln w="12700">
              <a:solidFill>
                <a:srgbClr val="3228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cxnSp>
        <p:nvCxnSpPr>
          <p:cNvPr id="109" name="Прямая соединительная линия 25"/>
          <p:cNvCxnSpPr>
            <a:stCxn id="104" idx="2"/>
            <a:endCxn id="105" idx="0"/>
          </p:cNvCxnSpPr>
          <p:nvPr/>
        </p:nvCxnSpPr>
        <p:spPr>
          <a:xfrm flipV="1">
            <a:off x="395797" y="3786561"/>
            <a:ext cx="5124707" cy="6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32"/>
          <p:cNvCxnSpPr/>
          <p:nvPr/>
        </p:nvCxnSpPr>
        <p:spPr>
          <a:xfrm>
            <a:off x="3007899" y="1240928"/>
            <a:ext cx="0" cy="50673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Овал 110"/>
          <p:cNvSpPr/>
          <p:nvPr/>
        </p:nvSpPr>
        <p:spPr>
          <a:xfrm>
            <a:off x="2943527" y="112378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2701759" y="823902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Z</a:t>
            </a:r>
            <a:endParaRPr lang="ru-RU" sz="1867" i="1" dirty="0">
              <a:latin typeface="Gerbera"/>
            </a:endParaRPr>
          </a:p>
        </p:txBody>
      </p:sp>
      <p:sp>
        <p:nvSpPr>
          <p:cNvPr id="113" name="Овал 112"/>
          <p:cNvSpPr/>
          <p:nvPr/>
        </p:nvSpPr>
        <p:spPr>
          <a:xfrm>
            <a:off x="2943527" y="628760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606781" y="6354332"/>
            <a:ext cx="3834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Z’</a:t>
            </a:r>
            <a:endParaRPr lang="ru-RU" sz="1867" i="1" dirty="0">
              <a:latin typeface="Gerbera"/>
            </a:endParaRPr>
          </a:p>
        </p:txBody>
      </p:sp>
      <p:sp>
        <p:nvSpPr>
          <p:cNvPr id="115" name="Овал 114"/>
          <p:cNvSpPr/>
          <p:nvPr/>
        </p:nvSpPr>
        <p:spPr>
          <a:xfrm>
            <a:off x="2939359" y="373237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116" name="Овал 115"/>
          <p:cNvSpPr/>
          <p:nvPr/>
        </p:nvSpPr>
        <p:spPr>
          <a:xfrm>
            <a:off x="822627" y="5284304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5024699" y="219906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118" name="5-конечная звезда 2"/>
          <p:cNvSpPr/>
          <p:nvPr/>
        </p:nvSpPr>
        <p:spPr>
          <a:xfrm>
            <a:off x="2568255" y="3136734"/>
            <a:ext cx="203200" cy="2032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FC000"/>
              </a:solidFill>
            </a:endParaRPr>
          </a:p>
        </p:txBody>
      </p:sp>
      <p:sp>
        <p:nvSpPr>
          <p:cNvPr id="119" name="5-конечная звезда 41"/>
          <p:cNvSpPr/>
          <p:nvPr/>
        </p:nvSpPr>
        <p:spPr>
          <a:xfrm>
            <a:off x="1653855" y="1396834"/>
            <a:ext cx="203200" cy="2032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FC000"/>
              </a:solidFill>
            </a:endParaRPr>
          </a:p>
        </p:txBody>
      </p:sp>
      <p:sp>
        <p:nvSpPr>
          <p:cNvPr id="120" name="5-конечная звезда 43"/>
          <p:cNvSpPr/>
          <p:nvPr/>
        </p:nvSpPr>
        <p:spPr>
          <a:xfrm>
            <a:off x="5319075" y="4444834"/>
            <a:ext cx="203200" cy="2032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4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444 -0.08272 L -0.07014 -0.14939 L -0.08333 -0.19753 L -0.08264 -0.23087 L -0.07569 -0.25185 " pathEditMode="relative" ptsTypes="AAAAAA">
                                      <p:cBhvr>
                                        <p:cTn id="11" dur="4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667 -0.00741 L 0.04687 0 L 0.09583 0.03889 L 0.14271 0.09074 L 0.19167 0.15555 L 0.23021 0.21666 L 0.26667 0.28333 L 0.29167 0.35185 L 0.30625 0.41666 L 0.30417 0.43703 L 0.30104 0.44814 " pathEditMode="relative" ptsTypes="AAAAAAAAAAAA">
                                      <p:cBhvr>
                                        <p:cTn id="23" dur="6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0" grpId="0" animBg="1"/>
      <p:bldP spid="118" grpId="0" animBg="1"/>
      <p:bldP spid="118" grpId="1" animBg="1"/>
      <p:bldP spid="119" grpId="0" animBg="1"/>
      <p:bldP spid="119" grpId="1" animBg="1"/>
      <p:bldP spid="119" grpId="2" animBg="1"/>
      <p:bldP spid="1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2" y="-23855"/>
            <a:ext cx="12191998" cy="812878"/>
            <a:chOff x="-1" y="-2"/>
            <a:chExt cx="12191998" cy="812878"/>
          </a:xfrm>
        </p:grpSpPr>
        <p:sp>
          <p:nvSpPr>
            <p:cNvPr id="75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Висоти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небесних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св</a:t>
              </a:r>
              <a:r>
                <a:rPr lang="uk-UA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ітил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Місце для вмісту 3"/>
              <p:cNvSpPr txBox="1">
                <a:spLocks/>
              </p:cNvSpPr>
              <p:nvPr/>
            </p:nvSpPr>
            <p:spPr>
              <a:xfrm>
                <a:off x="5997261" y="958180"/>
                <a:ext cx="6028106" cy="1802954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uk-UA" sz="36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uk-UA" sz="36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=90°−</m:t>
                    </m:r>
                    <m:r>
                      <a:rPr lang="uk-UA" sz="36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uk-UA" sz="36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uk-UA" sz="36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uk-UA" sz="3600" dirty="0" smtClean="0">
                    <a:solidFill>
                      <a:srgbClr val="FFFF00"/>
                    </a:solidFill>
                  </a:rPr>
                  <a:t> </a:t>
                </a: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 smtClean="0">
                    <a:solidFill>
                      <a:schemeClr val="bg1"/>
                    </a:solidFill>
                  </a:rPr>
                  <a:t>верхня кульмінація на південь від зеніту (</a:t>
                </a:r>
                <a14:m>
                  <m:oMath xmlns:m="http://schemas.openxmlformats.org/officeDocument/2006/math">
                    <m:r>
                      <a:rPr lang="uk-UA" sz="36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36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36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uk-UA" sz="3600" dirty="0" smtClean="0">
                    <a:solidFill>
                      <a:schemeClr val="bg1"/>
                    </a:solidFill>
                  </a:rPr>
                  <a:t> </a:t>
                </a:r>
                <a:endParaRPr lang="uk-UA" sz="4800" b="1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Місце для вмісту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261" y="958180"/>
                <a:ext cx="6028106" cy="1802954"/>
              </a:xfrm>
              <a:prstGeom prst="roundRect">
                <a:avLst/>
              </a:prstGeom>
              <a:blipFill>
                <a:blip r:embed="rId3"/>
                <a:stretch>
                  <a:fillRect b="-14094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2631158" y="763233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Z</a:t>
            </a:r>
            <a:endParaRPr lang="ru-RU" sz="1867" i="1" dirty="0">
              <a:solidFill>
                <a:schemeClr val="bg1"/>
              </a:solidFill>
              <a:latin typeface="Gerber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Місце для вмісту 3"/>
              <p:cNvSpPr txBox="1">
                <a:spLocks/>
              </p:cNvSpPr>
              <p:nvPr/>
            </p:nvSpPr>
            <p:spPr>
              <a:xfrm>
                <a:off x="6047244" y="5159433"/>
                <a:ext cx="6028106" cy="1218118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uk-UA" sz="36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uk-UA" sz="36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=−90°+</m:t>
                    </m:r>
                    <m:r>
                      <a:rPr lang="uk-UA" sz="36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3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uk-UA" sz="36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uk-UA" sz="3600" dirty="0">
                    <a:solidFill>
                      <a:srgbClr val="FFFF00"/>
                    </a:solidFill>
                  </a:rPr>
                  <a:t> </a:t>
                </a: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 smtClean="0">
                    <a:solidFill>
                      <a:schemeClr val="bg1"/>
                    </a:solidFill>
                  </a:rPr>
                  <a:t>Нижня кульмінація</a:t>
                </a:r>
                <a:endParaRPr lang="uk-UA" sz="4800" b="1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Місце для вмісту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244" y="5159433"/>
                <a:ext cx="6028106" cy="1218118"/>
              </a:xfrm>
              <a:prstGeom prst="roundRect">
                <a:avLst/>
              </a:prstGeom>
              <a:blipFill>
                <a:blip r:embed="rId4"/>
                <a:stretch>
                  <a:fillRect b="-17822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0" name="Прямая соединительная линия 94"/>
          <p:cNvCxnSpPr/>
          <p:nvPr/>
        </p:nvCxnSpPr>
        <p:spPr>
          <a:xfrm flipH="1">
            <a:off x="3005455" y="1503729"/>
            <a:ext cx="1259840" cy="2275840"/>
          </a:xfrm>
          <a:prstGeom prst="line">
            <a:avLst/>
          </a:prstGeom>
          <a:ln w="12700">
            <a:solidFill>
              <a:srgbClr val="EB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Дуга 120"/>
          <p:cNvSpPr/>
          <p:nvPr/>
        </p:nvSpPr>
        <p:spPr>
          <a:xfrm rot="2102303">
            <a:off x="3124174" y="3383507"/>
            <a:ext cx="521809" cy="521809"/>
          </a:xfrm>
          <a:prstGeom prst="arc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2" name="Дуга 121"/>
          <p:cNvSpPr/>
          <p:nvPr/>
        </p:nvSpPr>
        <p:spPr>
          <a:xfrm rot="14172836">
            <a:off x="2389838" y="3436928"/>
            <a:ext cx="466461" cy="466461"/>
          </a:xfrm>
          <a:prstGeom prst="arc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3" name="Дуга 122"/>
          <p:cNvSpPr/>
          <p:nvPr/>
        </p:nvSpPr>
        <p:spPr>
          <a:xfrm rot="14172836">
            <a:off x="2308044" y="3385677"/>
            <a:ext cx="551961" cy="551961"/>
          </a:xfrm>
          <a:prstGeom prst="arc">
            <a:avLst>
              <a:gd name="adj1" fmla="val 16473503"/>
              <a:gd name="adj2" fmla="val 21489648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4" name="Дуга 123"/>
          <p:cNvSpPr/>
          <p:nvPr/>
        </p:nvSpPr>
        <p:spPr>
          <a:xfrm rot="16426756">
            <a:off x="2290664" y="3084167"/>
            <a:ext cx="613485" cy="613485"/>
          </a:xfrm>
          <a:prstGeom prst="arc">
            <a:avLst>
              <a:gd name="adj1" fmla="val 16473503"/>
              <a:gd name="adj2" fmla="val 21489648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5" name="Дуга 124"/>
          <p:cNvSpPr/>
          <p:nvPr/>
        </p:nvSpPr>
        <p:spPr>
          <a:xfrm rot="16379749">
            <a:off x="2223043" y="3014672"/>
            <a:ext cx="687027" cy="687027"/>
          </a:xfrm>
          <a:prstGeom prst="arc">
            <a:avLst>
              <a:gd name="adj1" fmla="val 16473503"/>
              <a:gd name="adj2" fmla="val 21489648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6" name="Дуга 125"/>
          <p:cNvSpPr/>
          <p:nvPr/>
        </p:nvSpPr>
        <p:spPr>
          <a:xfrm rot="16419725">
            <a:off x="2161397" y="2943502"/>
            <a:ext cx="734115" cy="734115"/>
          </a:xfrm>
          <a:prstGeom prst="arc">
            <a:avLst>
              <a:gd name="adj1" fmla="val 16473503"/>
              <a:gd name="adj2" fmla="val 21489648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27" name="Прямая соединительная линия 58"/>
          <p:cNvCxnSpPr/>
          <p:nvPr/>
        </p:nvCxnSpPr>
        <p:spPr>
          <a:xfrm>
            <a:off x="1755504" y="1524693"/>
            <a:ext cx="1259840" cy="2275840"/>
          </a:xfrm>
          <a:prstGeom prst="line">
            <a:avLst/>
          </a:prstGeom>
          <a:ln w="12700">
            <a:solidFill>
              <a:srgbClr val="EB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38"/>
          <p:cNvCxnSpPr/>
          <p:nvPr/>
        </p:nvCxnSpPr>
        <p:spPr>
          <a:xfrm>
            <a:off x="818244" y="2416233"/>
            <a:ext cx="4343400" cy="2743200"/>
          </a:xfrm>
          <a:prstGeom prst="line">
            <a:avLst/>
          </a:prstGeom>
          <a:ln w="12700">
            <a:solidFill>
              <a:srgbClr val="F87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418051" y="5317997"/>
            <a:ext cx="45076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P</a:t>
            </a:r>
            <a:r>
              <a:rPr lang="en-US" sz="1867" i="1" baseline="-25000" dirty="0">
                <a:latin typeface="Gerbera"/>
              </a:rPr>
              <a:t>S</a:t>
            </a:r>
            <a:endParaRPr lang="ru-RU" sz="1867" i="1" baseline="-25000" dirty="0">
              <a:latin typeface="Gerbera"/>
            </a:endParaRPr>
          </a:p>
        </p:txBody>
      </p:sp>
      <p:cxnSp>
        <p:nvCxnSpPr>
          <p:cNvPr id="130" name="Прямая соединительная линия 46"/>
          <p:cNvCxnSpPr/>
          <p:nvPr/>
        </p:nvCxnSpPr>
        <p:spPr>
          <a:xfrm flipH="1">
            <a:off x="873278" y="2285000"/>
            <a:ext cx="4224868" cy="30734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4984544" y="1754513"/>
            <a:ext cx="46038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P</a:t>
            </a:r>
            <a:r>
              <a:rPr lang="en-US" sz="1867" i="1" baseline="-25000" dirty="0">
                <a:latin typeface="Gerbera"/>
              </a:rPr>
              <a:t>N</a:t>
            </a:r>
            <a:endParaRPr lang="ru-RU" sz="1867" i="1" baseline="-25000" dirty="0">
              <a:latin typeface="Gerbera"/>
            </a:endParaRPr>
          </a:p>
        </p:txBody>
      </p:sp>
      <p:sp>
        <p:nvSpPr>
          <p:cNvPr id="132" name="Овал 131"/>
          <p:cNvSpPr/>
          <p:nvPr/>
        </p:nvSpPr>
        <p:spPr>
          <a:xfrm>
            <a:off x="386444" y="1210464"/>
            <a:ext cx="5150507" cy="51505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33" name="Прямая соединительная линия 25"/>
          <p:cNvCxnSpPr/>
          <p:nvPr/>
        </p:nvCxnSpPr>
        <p:spPr>
          <a:xfrm flipV="1">
            <a:off x="395797" y="3793467"/>
            <a:ext cx="5124707" cy="6353"/>
          </a:xfrm>
          <a:prstGeom prst="line">
            <a:avLst/>
          </a:prstGeom>
          <a:ln w="12700">
            <a:solidFill>
              <a:srgbClr val="322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32"/>
          <p:cNvCxnSpPr/>
          <p:nvPr/>
        </p:nvCxnSpPr>
        <p:spPr>
          <a:xfrm>
            <a:off x="3007899" y="1247834"/>
            <a:ext cx="0" cy="5067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Овал 134"/>
          <p:cNvSpPr/>
          <p:nvPr/>
        </p:nvSpPr>
        <p:spPr>
          <a:xfrm>
            <a:off x="2943527" y="113069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2582164" y="814578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Z</a:t>
            </a:r>
            <a:endParaRPr lang="ru-RU" sz="1867" i="1" dirty="0">
              <a:latin typeface="Gerbera"/>
            </a:endParaRPr>
          </a:p>
        </p:txBody>
      </p:sp>
      <p:sp>
        <p:nvSpPr>
          <p:cNvPr id="137" name="Овал 136"/>
          <p:cNvSpPr/>
          <p:nvPr/>
        </p:nvSpPr>
        <p:spPr>
          <a:xfrm>
            <a:off x="2943527" y="629451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2606781" y="6361238"/>
            <a:ext cx="3834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Z’</a:t>
            </a:r>
            <a:endParaRPr lang="ru-RU" sz="1867" i="1" dirty="0">
              <a:latin typeface="Gerbera"/>
            </a:endParaRPr>
          </a:p>
        </p:txBody>
      </p:sp>
      <p:sp>
        <p:nvSpPr>
          <p:cNvPr id="139" name="Овал 138"/>
          <p:cNvSpPr/>
          <p:nvPr/>
        </p:nvSpPr>
        <p:spPr>
          <a:xfrm>
            <a:off x="2947825" y="3722346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140" name="Овал 139"/>
          <p:cNvSpPr/>
          <p:nvPr/>
        </p:nvSpPr>
        <p:spPr>
          <a:xfrm>
            <a:off x="822627" y="529121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141" name="Овал 140"/>
          <p:cNvSpPr/>
          <p:nvPr/>
        </p:nvSpPr>
        <p:spPr>
          <a:xfrm>
            <a:off x="5024699" y="2205966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5546859" y="3603480"/>
            <a:ext cx="35779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N</a:t>
            </a:r>
            <a:endParaRPr lang="ru-RU" sz="1867" i="1" dirty="0">
              <a:latin typeface="Gerbera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-53841" y="3603480"/>
            <a:ext cx="34496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S</a:t>
            </a:r>
            <a:endParaRPr lang="ru-RU" sz="1867" i="1" dirty="0">
              <a:latin typeface="Gerbera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346964" y="2059178"/>
            <a:ext cx="37061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Q</a:t>
            </a:r>
            <a:endParaRPr lang="ru-RU" sz="1867" i="1" dirty="0">
              <a:latin typeface="Gerbera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5160264" y="5081778"/>
            <a:ext cx="42351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Q’</a:t>
            </a:r>
            <a:endParaRPr lang="ru-RU" sz="1867" i="1" dirty="0">
              <a:latin typeface="Gerbera"/>
            </a:endParaRPr>
          </a:p>
        </p:txBody>
      </p:sp>
      <p:sp>
        <p:nvSpPr>
          <p:cNvPr id="146" name="Овал 145"/>
          <p:cNvSpPr/>
          <p:nvPr/>
        </p:nvSpPr>
        <p:spPr>
          <a:xfrm>
            <a:off x="721027" y="231814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147" name="Овал 146"/>
          <p:cNvSpPr/>
          <p:nvPr/>
        </p:nvSpPr>
        <p:spPr>
          <a:xfrm>
            <a:off x="5079667" y="508166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148" name="Овал 147"/>
          <p:cNvSpPr/>
          <p:nvPr/>
        </p:nvSpPr>
        <p:spPr>
          <a:xfrm>
            <a:off x="304467" y="373038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149" name="Овал 148"/>
          <p:cNvSpPr/>
          <p:nvPr/>
        </p:nvSpPr>
        <p:spPr>
          <a:xfrm>
            <a:off x="5475209" y="373038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150" name="4-конечная звезда 56"/>
          <p:cNvSpPr/>
          <p:nvPr/>
        </p:nvSpPr>
        <p:spPr>
          <a:xfrm>
            <a:off x="1592360" y="1349433"/>
            <a:ext cx="329168" cy="329168"/>
          </a:xfrm>
          <a:prstGeom prst="star4">
            <a:avLst>
              <a:gd name="adj" fmla="val 165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32285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51" name="TextBox 150"/>
          <p:cNvSpPr txBox="1"/>
          <p:nvPr/>
        </p:nvSpPr>
        <p:spPr>
          <a:xfrm>
            <a:off x="1152779" y="1128817"/>
            <a:ext cx="6138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i="1" dirty="0"/>
              <a:t>М</a:t>
            </a:r>
            <a:r>
              <a:rPr lang="ru-RU" sz="1867" baseline="-25000" dirty="0"/>
              <a:t>1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2886964" y="3862578"/>
            <a:ext cx="37061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O</a:t>
            </a:r>
            <a:endParaRPr lang="ru-RU" sz="1867" i="1" dirty="0">
              <a:latin typeface="Gerber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/>
              <p:cNvSpPr txBox="1"/>
              <p:nvPr/>
            </p:nvSpPr>
            <p:spPr>
              <a:xfrm>
                <a:off x="3618133" y="3324449"/>
                <a:ext cx="417422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ru-RU" sz="1867" i="1" dirty="0">
                  <a:latin typeface="Gerbera"/>
                </a:endParaRPr>
              </a:p>
            </p:txBody>
          </p:sp>
        </mc:Choice>
        <mc:Fallback xmlns="">
          <p:sp>
            <p:nvSpPr>
              <p:cNvPr id="153" name="TextBox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133" y="3324449"/>
                <a:ext cx="417422" cy="379656"/>
              </a:xfrm>
              <a:prstGeom prst="rect">
                <a:avLst/>
              </a:prstGeom>
              <a:blipFill>
                <a:blip r:embed="rId5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/>
              <p:cNvSpPr txBox="1"/>
              <p:nvPr/>
            </p:nvSpPr>
            <p:spPr>
              <a:xfrm>
                <a:off x="1305724" y="3377042"/>
                <a:ext cx="996427" cy="328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133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</m:t>
                      </m:r>
                      <m:r>
                        <a:rPr lang="ru-RU" sz="21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°−</m:t>
                      </m:r>
                      <m:r>
                        <a:rPr lang="ru-RU" sz="21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ru-RU" sz="2133" dirty="0">
                  <a:latin typeface="Gerbera"/>
                </a:endParaRPr>
              </a:p>
            </p:txBody>
          </p:sp>
        </mc:Choice>
        <mc:Fallback xmlns="">
          <p:sp>
            <p:nvSpPr>
              <p:cNvPr id="154" name="TextBox 1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724" y="3377042"/>
                <a:ext cx="996427" cy="328231"/>
              </a:xfrm>
              <a:prstGeom prst="rect">
                <a:avLst/>
              </a:prstGeom>
              <a:blipFill>
                <a:blip r:embed="rId6"/>
                <a:stretch>
                  <a:fillRect l="-9146" b="-24074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/>
              <p:cNvSpPr txBox="1"/>
              <p:nvPr/>
            </p:nvSpPr>
            <p:spPr>
              <a:xfrm>
                <a:off x="2077897" y="2704161"/>
                <a:ext cx="219612" cy="328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1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ru-RU" sz="2133" dirty="0">
                  <a:latin typeface="Gerbera"/>
                </a:endParaRPr>
              </a:p>
            </p:txBody>
          </p:sp>
        </mc:Choice>
        <mc:Fallback xmlns="">
          <p:sp>
            <p:nvSpPr>
              <p:cNvPr id="155" name="TextBox 1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897" y="2704161"/>
                <a:ext cx="219612" cy="328231"/>
              </a:xfrm>
              <a:prstGeom prst="rect">
                <a:avLst/>
              </a:prstGeom>
              <a:blipFill>
                <a:blip r:embed="rId7"/>
                <a:stretch>
                  <a:fillRect l="-44444" r="-8333" b="-1132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6" name="4-конечная звезда 85"/>
          <p:cNvSpPr/>
          <p:nvPr/>
        </p:nvSpPr>
        <p:spPr>
          <a:xfrm>
            <a:off x="4090908" y="1361482"/>
            <a:ext cx="329168" cy="329168"/>
          </a:xfrm>
          <a:prstGeom prst="star4">
            <a:avLst>
              <a:gd name="adj" fmla="val 165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32285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57" name="TextBox 156"/>
          <p:cNvSpPr txBox="1"/>
          <p:nvPr/>
        </p:nvSpPr>
        <p:spPr>
          <a:xfrm>
            <a:off x="4347923" y="6005617"/>
            <a:ext cx="6138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i="1" dirty="0"/>
              <a:t>М</a:t>
            </a:r>
            <a:r>
              <a:rPr lang="ru-RU" sz="1867" baseline="-25000" dirty="0"/>
              <a:t>3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4271723" y="1123737"/>
            <a:ext cx="6138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i="1" dirty="0"/>
              <a:t>М</a:t>
            </a:r>
            <a:r>
              <a:rPr lang="ru-RU" sz="1867" baseline="-25000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Місце для вмісту 3"/>
              <p:cNvSpPr txBox="1">
                <a:spLocks/>
              </p:cNvSpPr>
              <p:nvPr/>
            </p:nvSpPr>
            <p:spPr>
              <a:xfrm>
                <a:off x="6047244" y="3008200"/>
                <a:ext cx="6028106" cy="1802954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uk-UA" sz="36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uk-UA" sz="36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=90°+</m:t>
                    </m:r>
                    <m:r>
                      <a:rPr lang="uk-UA" sz="36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3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uk-UA" sz="36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uk-UA" sz="3600" dirty="0" smtClean="0">
                    <a:solidFill>
                      <a:srgbClr val="FFFF00"/>
                    </a:solidFill>
                  </a:rPr>
                  <a:t> </a:t>
                </a: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 smtClean="0">
                    <a:solidFill>
                      <a:schemeClr val="bg1"/>
                    </a:solidFill>
                  </a:rPr>
                  <a:t>верхня кульмінація на пів</a:t>
                </a:r>
                <a:r>
                  <a:rPr lang="ru-RU" sz="3600" dirty="0" smtClean="0">
                    <a:solidFill>
                      <a:schemeClr val="bg1"/>
                    </a:solidFill>
                  </a:rPr>
                  <a:t>н</a:t>
                </a:r>
                <a:r>
                  <a:rPr lang="uk-UA" sz="3600" dirty="0" smtClean="0">
                    <a:solidFill>
                      <a:schemeClr val="bg1"/>
                    </a:solidFill>
                  </a:rPr>
                  <a:t>іч від зеніту</a:t>
                </a:r>
                <a:r>
                  <a:rPr lang="en-US" sz="3600" dirty="0" smtClean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uk-UA" sz="36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36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36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uk-UA" sz="4800" b="1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9" name="Місце для вмісту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244" y="3008200"/>
                <a:ext cx="6028106" cy="1802954"/>
              </a:xfrm>
              <a:prstGeom prst="roundRect">
                <a:avLst/>
              </a:prstGeom>
              <a:blipFill>
                <a:blip r:embed="rId8"/>
                <a:stretch>
                  <a:fillRect l="-404" r="-2220" b="-14094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035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1" grpId="0" animBg="1"/>
      <p:bldP spid="156" grpId="0" animBg="1"/>
      <p:bldP spid="158" grpId="0"/>
      <p:bldP spid="1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838198" y="1598344"/>
            <a:ext cx="10515600" cy="118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Чим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займається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астрометрія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5" y="3571811"/>
            <a:ext cx="11858729" cy="254578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Астрометрія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розділ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займається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розробкою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методів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визначення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положення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систем і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відстаней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них 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розв’язання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проблем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вимірювання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часу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" name="Прямокутник 2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633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2" y="-23855"/>
            <a:ext cx="12191998" cy="812878"/>
            <a:chOff x="-1" y="-2"/>
            <a:chExt cx="12191998" cy="812878"/>
          </a:xfrm>
        </p:grpSpPr>
        <p:sp>
          <p:nvSpPr>
            <p:cNvPr id="75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Визначення географічної широти 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Місце для вмісту 3"/>
              <p:cNvSpPr txBox="1">
                <a:spLocks/>
              </p:cNvSpPr>
              <p:nvPr/>
            </p:nvSpPr>
            <p:spPr>
              <a:xfrm>
                <a:off x="6024076" y="1269461"/>
                <a:ext cx="6028106" cy="720421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3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3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ru-RU" sz="3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d>
                        <m:dPr>
                          <m:ctrlPr>
                            <a:rPr lang="ru-RU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360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90</m:t>
                          </m:r>
                          <m:r>
                            <a:rPr lang="ru-RU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°−</m:t>
                          </m:r>
                          <m:sSub>
                            <m:sSubPr>
                              <m:ctrlPr>
                                <a:rPr lang="ru-RU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ru-RU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в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uk-UA" sz="4800" b="1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Місце для вмісту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4076" y="1269461"/>
                <a:ext cx="6028106" cy="72042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2631158" y="763233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solidFill>
                  <a:schemeClr val="bg1"/>
                </a:solidFill>
                <a:latin typeface="Gerbera"/>
              </a:rPr>
              <a:t>Z</a:t>
            </a:r>
            <a:endParaRPr lang="ru-RU" sz="1867" i="1" dirty="0">
              <a:solidFill>
                <a:schemeClr val="bg1"/>
              </a:solidFill>
              <a:latin typeface="Gerbera"/>
            </a:endParaRPr>
          </a:p>
        </p:txBody>
      </p:sp>
      <p:cxnSp>
        <p:nvCxnSpPr>
          <p:cNvPr id="120" name="Прямая соединительная линия 94"/>
          <p:cNvCxnSpPr/>
          <p:nvPr/>
        </p:nvCxnSpPr>
        <p:spPr>
          <a:xfrm flipH="1">
            <a:off x="3005455" y="1503729"/>
            <a:ext cx="1259840" cy="2275840"/>
          </a:xfrm>
          <a:prstGeom prst="line">
            <a:avLst/>
          </a:prstGeom>
          <a:ln w="12700">
            <a:solidFill>
              <a:srgbClr val="EB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Дуга 120"/>
          <p:cNvSpPr/>
          <p:nvPr/>
        </p:nvSpPr>
        <p:spPr>
          <a:xfrm rot="2102303">
            <a:off x="3124174" y="3383507"/>
            <a:ext cx="521809" cy="521809"/>
          </a:xfrm>
          <a:prstGeom prst="arc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2" name="Дуга 121"/>
          <p:cNvSpPr/>
          <p:nvPr/>
        </p:nvSpPr>
        <p:spPr>
          <a:xfrm rot="14172836">
            <a:off x="2389838" y="3436928"/>
            <a:ext cx="466461" cy="466461"/>
          </a:xfrm>
          <a:prstGeom prst="arc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3" name="Дуга 122"/>
          <p:cNvSpPr/>
          <p:nvPr/>
        </p:nvSpPr>
        <p:spPr>
          <a:xfrm rot="14172836">
            <a:off x="2308044" y="3385677"/>
            <a:ext cx="551961" cy="551961"/>
          </a:xfrm>
          <a:prstGeom prst="arc">
            <a:avLst>
              <a:gd name="adj1" fmla="val 16473503"/>
              <a:gd name="adj2" fmla="val 21489648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4" name="Дуга 123"/>
          <p:cNvSpPr/>
          <p:nvPr/>
        </p:nvSpPr>
        <p:spPr>
          <a:xfrm rot="16426756">
            <a:off x="2290664" y="3084167"/>
            <a:ext cx="613485" cy="613485"/>
          </a:xfrm>
          <a:prstGeom prst="arc">
            <a:avLst>
              <a:gd name="adj1" fmla="val 16473503"/>
              <a:gd name="adj2" fmla="val 21489648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5" name="Дуга 124"/>
          <p:cNvSpPr/>
          <p:nvPr/>
        </p:nvSpPr>
        <p:spPr>
          <a:xfrm rot="16379749">
            <a:off x="2223043" y="3014672"/>
            <a:ext cx="687027" cy="687027"/>
          </a:xfrm>
          <a:prstGeom prst="arc">
            <a:avLst>
              <a:gd name="adj1" fmla="val 16473503"/>
              <a:gd name="adj2" fmla="val 21489648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6" name="Дуга 125"/>
          <p:cNvSpPr/>
          <p:nvPr/>
        </p:nvSpPr>
        <p:spPr>
          <a:xfrm rot="16419725">
            <a:off x="2161397" y="2943502"/>
            <a:ext cx="734115" cy="734115"/>
          </a:xfrm>
          <a:prstGeom prst="arc">
            <a:avLst>
              <a:gd name="adj1" fmla="val 16473503"/>
              <a:gd name="adj2" fmla="val 21489648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27" name="Прямая соединительная линия 58"/>
          <p:cNvCxnSpPr/>
          <p:nvPr/>
        </p:nvCxnSpPr>
        <p:spPr>
          <a:xfrm>
            <a:off x="1755504" y="1524693"/>
            <a:ext cx="1259840" cy="2275840"/>
          </a:xfrm>
          <a:prstGeom prst="line">
            <a:avLst/>
          </a:prstGeom>
          <a:ln w="12700">
            <a:solidFill>
              <a:srgbClr val="EB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38"/>
          <p:cNvCxnSpPr/>
          <p:nvPr/>
        </p:nvCxnSpPr>
        <p:spPr>
          <a:xfrm>
            <a:off x="818244" y="2416233"/>
            <a:ext cx="4343400" cy="2743200"/>
          </a:xfrm>
          <a:prstGeom prst="line">
            <a:avLst/>
          </a:prstGeom>
          <a:ln w="12700">
            <a:solidFill>
              <a:srgbClr val="F87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418051" y="5317997"/>
            <a:ext cx="45076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P</a:t>
            </a:r>
            <a:r>
              <a:rPr lang="en-US" sz="1867" i="1" baseline="-25000" dirty="0">
                <a:latin typeface="Gerbera"/>
              </a:rPr>
              <a:t>S</a:t>
            </a:r>
            <a:endParaRPr lang="ru-RU" sz="1867" i="1" baseline="-25000" dirty="0">
              <a:latin typeface="Gerbera"/>
            </a:endParaRPr>
          </a:p>
        </p:txBody>
      </p:sp>
      <p:cxnSp>
        <p:nvCxnSpPr>
          <p:cNvPr id="130" name="Прямая соединительная линия 46"/>
          <p:cNvCxnSpPr/>
          <p:nvPr/>
        </p:nvCxnSpPr>
        <p:spPr>
          <a:xfrm flipH="1">
            <a:off x="873278" y="2285000"/>
            <a:ext cx="4224868" cy="307340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4984544" y="1754513"/>
            <a:ext cx="46038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P</a:t>
            </a:r>
            <a:r>
              <a:rPr lang="en-US" sz="1867" i="1" baseline="-25000" dirty="0">
                <a:latin typeface="Gerbera"/>
              </a:rPr>
              <a:t>N</a:t>
            </a:r>
            <a:endParaRPr lang="ru-RU" sz="1867" i="1" baseline="-25000" dirty="0">
              <a:latin typeface="Gerbera"/>
            </a:endParaRPr>
          </a:p>
        </p:txBody>
      </p:sp>
      <p:sp>
        <p:nvSpPr>
          <p:cNvPr id="132" name="Овал 131"/>
          <p:cNvSpPr/>
          <p:nvPr/>
        </p:nvSpPr>
        <p:spPr>
          <a:xfrm>
            <a:off x="386444" y="1210464"/>
            <a:ext cx="5150507" cy="51505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33" name="Прямая соединительная линия 25"/>
          <p:cNvCxnSpPr/>
          <p:nvPr/>
        </p:nvCxnSpPr>
        <p:spPr>
          <a:xfrm flipV="1">
            <a:off x="395797" y="3793467"/>
            <a:ext cx="5124707" cy="6353"/>
          </a:xfrm>
          <a:prstGeom prst="line">
            <a:avLst/>
          </a:prstGeom>
          <a:ln w="12700">
            <a:solidFill>
              <a:srgbClr val="322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32"/>
          <p:cNvCxnSpPr/>
          <p:nvPr/>
        </p:nvCxnSpPr>
        <p:spPr>
          <a:xfrm>
            <a:off x="3007899" y="1247834"/>
            <a:ext cx="0" cy="50673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Овал 134"/>
          <p:cNvSpPr/>
          <p:nvPr/>
        </p:nvSpPr>
        <p:spPr>
          <a:xfrm>
            <a:off x="2943527" y="113069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2582164" y="814578"/>
            <a:ext cx="3305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Z</a:t>
            </a:r>
            <a:endParaRPr lang="ru-RU" sz="1867" i="1" dirty="0">
              <a:latin typeface="Gerbera"/>
            </a:endParaRPr>
          </a:p>
        </p:txBody>
      </p:sp>
      <p:sp>
        <p:nvSpPr>
          <p:cNvPr id="137" name="Овал 136"/>
          <p:cNvSpPr/>
          <p:nvPr/>
        </p:nvSpPr>
        <p:spPr>
          <a:xfrm>
            <a:off x="2943527" y="629451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2606781" y="6361238"/>
            <a:ext cx="38343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Z’</a:t>
            </a:r>
            <a:endParaRPr lang="ru-RU" sz="1867" i="1" dirty="0">
              <a:latin typeface="Gerbera"/>
            </a:endParaRPr>
          </a:p>
        </p:txBody>
      </p:sp>
      <p:sp>
        <p:nvSpPr>
          <p:cNvPr id="139" name="Овал 138"/>
          <p:cNvSpPr/>
          <p:nvPr/>
        </p:nvSpPr>
        <p:spPr>
          <a:xfrm>
            <a:off x="2947825" y="3722346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140" name="Овал 139"/>
          <p:cNvSpPr/>
          <p:nvPr/>
        </p:nvSpPr>
        <p:spPr>
          <a:xfrm>
            <a:off x="822627" y="529121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141" name="Овал 140"/>
          <p:cNvSpPr/>
          <p:nvPr/>
        </p:nvSpPr>
        <p:spPr>
          <a:xfrm>
            <a:off x="5024699" y="2205966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5546859" y="3603480"/>
            <a:ext cx="35779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N</a:t>
            </a:r>
            <a:endParaRPr lang="ru-RU" sz="1867" i="1" dirty="0">
              <a:latin typeface="Gerbera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-53841" y="3603480"/>
            <a:ext cx="34496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S</a:t>
            </a:r>
            <a:endParaRPr lang="ru-RU" sz="1867" i="1" dirty="0">
              <a:latin typeface="Gerbera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346964" y="2059178"/>
            <a:ext cx="37061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Q</a:t>
            </a:r>
            <a:endParaRPr lang="ru-RU" sz="1867" i="1" dirty="0">
              <a:latin typeface="Gerbera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5160264" y="5081778"/>
            <a:ext cx="42351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Q’</a:t>
            </a:r>
            <a:endParaRPr lang="ru-RU" sz="1867" i="1" dirty="0">
              <a:latin typeface="Gerbera"/>
            </a:endParaRPr>
          </a:p>
        </p:txBody>
      </p:sp>
      <p:sp>
        <p:nvSpPr>
          <p:cNvPr id="146" name="Овал 145"/>
          <p:cNvSpPr/>
          <p:nvPr/>
        </p:nvSpPr>
        <p:spPr>
          <a:xfrm>
            <a:off x="721027" y="231814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147" name="Овал 146"/>
          <p:cNvSpPr/>
          <p:nvPr/>
        </p:nvSpPr>
        <p:spPr>
          <a:xfrm>
            <a:off x="5079667" y="508166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148" name="Овал 147"/>
          <p:cNvSpPr/>
          <p:nvPr/>
        </p:nvSpPr>
        <p:spPr>
          <a:xfrm>
            <a:off x="304467" y="373038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149" name="Овал 148"/>
          <p:cNvSpPr/>
          <p:nvPr/>
        </p:nvSpPr>
        <p:spPr>
          <a:xfrm>
            <a:off x="5475209" y="3730380"/>
            <a:ext cx="138771" cy="1387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rgbClr val="32285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schemeClr val="tx1"/>
              </a:solidFill>
              <a:latin typeface="Gerbera"/>
            </a:endParaRPr>
          </a:p>
        </p:txBody>
      </p:sp>
      <p:sp>
        <p:nvSpPr>
          <p:cNvPr id="150" name="4-конечная звезда 56"/>
          <p:cNvSpPr/>
          <p:nvPr/>
        </p:nvSpPr>
        <p:spPr>
          <a:xfrm>
            <a:off x="1592360" y="1349433"/>
            <a:ext cx="329168" cy="329168"/>
          </a:xfrm>
          <a:prstGeom prst="star4">
            <a:avLst>
              <a:gd name="adj" fmla="val 165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32285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51" name="TextBox 150"/>
          <p:cNvSpPr txBox="1"/>
          <p:nvPr/>
        </p:nvSpPr>
        <p:spPr>
          <a:xfrm>
            <a:off x="1152779" y="1128817"/>
            <a:ext cx="6138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i="1" dirty="0"/>
              <a:t>М</a:t>
            </a:r>
            <a:r>
              <a:rPr lang="ru-RU" sz="1867" baseline="-25000" dirty="0"/>
              <a:t>1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2886964" y="3862578"/>
            <a:ext cx="37061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867" i="1" dirty="0">
                <a:latin typeface="Gerbera"/>
              </a:rPr>
              <a:t>O</a:t>
            </a:r>
            <a:endParaRPr lang="ru-RU" sz="1867" i="1" dirty="0">
              <a:latin typeface="Gerber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/>
              <p:cNvSpPr txBox="1"/>
              <p:nvPr/>
            </p:nvSpPr>
            <p:spPr>
              <a:xfrm>
                <a:off x="3618133" y="3324449"/>
                <a:ext cx="417422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ru-RU" sz="1867" i="1" dirty="0">
                  <a:latin typeface="Gerbera"/>
                </a:endParaRPr>
              </a:p>
            </p:txBody>
          </p:sp>
        </mc:Choice>
        <mc:Fallback xmlns="">
          <p:sp>
            <p:nvSpPr>
              <p:cNvPr id="153" name="TextBox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8133" y="3324449"/>
                <a:ext cx="417422" cy="379656"/>
              </a:xfrm>
              <a:prstGeom prst="rect">
                <a:avLst/>
              </a:prstGeom>
              <a:blipFill>
                <a:blip r:embed="rId4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/>
              <p:cNvSpPr txBox="1"/>
              <p:nvPr/>
            </p:nvSpPr>
            <p:spPr>
              <a:xfrm>
                <a:off x="1305724" y="3377042"/>
                <a:ext cx="996427" cy="328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133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</m:t>
                      </m:r>
                      <m:r>
                        <a:rPr lang="ru-RU" sz="21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°−</m:t>
                      </m:r>
                      <m:r>
                        <a:rPr lang="ru-RU" sz="21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ru-RU" sz="2133" dirty="0">
                  <a:latin typeface="Gerbera"/>
                </a:endParaRPr>
              </a:p>
            </p:txBody>
          </p:sp>
        </mc:Choice>
        <mc:Fallback xmlns="">
          <p:sp>
            <p:nvSpPr>
              <p:cNvPr id="154" name="TextBox 1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724" y="3377042"/>
                <a:ext cx="996427" cy="328231"/>
              </a:xfrm>
              <a:prstGeom prst="rect">
                <a:avLst/>
              </a:prstGeom>
              <a:blipFill>
                <a:blip r:embed="rId5"/>
                <a:stretch>
                  <a:fillRect l="-9146" b="-24074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/>
              <p:cNvSpPr txBox="1"/>
              <p:nvPr/>
            </p:nvSpPr>
            <p:spPr>
              <a:xfrm>
                <a:off x="2077897" y="2704161"/>
                <a:ext cx="219612" cy="328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1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ru-RU" sz="2133" dirty="0">
                  <a:latin typeface="Gerbera"/>
                </a:endParaRPr>
              </a:p>
            </p:txBody>
          </p:sp>
        </mc:Choice>
        <mc:Fallback xmlns="">
          <p:sp>
            <p:nvSpPr>
              <p:cNvPr id="155" name="TextBox 1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897" y="2704161"/>
                <a:ext cx="219612" cy="328231"/>
              </a:xfrm>
              <a:prstGeom prst="rect">
                <a:avLst/>
              </a:prstGeom>
              <a:blipFill>
                <a:blip r:embed="rId6"/>
                <a:stretch>
                  <a:fillRect l="-44444" r="-8333" b="-1132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6" name="4-конечная звезда 85"/>
          <p:cNvSpPr/>
          <p:nvPr/>
        </p:nvSpPr>
        <p:spPr>
          <a:xfrm>
            <a:off x="4090908" y="1361482"/>
            <a:ext cx="329168" cy="329168"/>
          </a:xfrm>
          <a:prstGeom prst="star4">
            <a:avLst>
              <a:gd name="adj" fmla="val 165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2000">
                <a:srgbClr val="32285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57" name="TextBox 156"/>
          <p:cNvSpPr txBox="1"/>
          <p:nvPr/>
        </p:nvSpPr>
        <p:spPr>
          <a:xfrm>
            <a:off x="4347923" y="6005617"/>
            <a:ext cx="6138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i="1" dirty="0"/>
              <a:t>М</a:t>
            </a:r>
            <a:r>
              <a:rPr lang="ru-RU" sz="1867" baseline="-25000" dirty="0"/>
              <a:t>3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4271723" y="1123737"/>
            <a:ext cx="6138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i="1" dirty="0"/>
              <a:t>М</a:t>
            </a:r>
            <a:r>
              <a:rPr lang="ru-RU" sz="1867" baseline="-25000" dirty="0"/>
              <a:t>2</a:t>
            </a:r>
          </a:p>
        </p:txBody>
      </p:sp>
      <p:sp>
        <p:nvSpPr>
          <p:cNvPr id="159" name="Місце для вмісту 3"/>
          <p:cNvSpPr txBox="1">
            <a:spLocks/>
          </p:cNvSpPr>
          <p:nvPr/>
        </p:nvSpPr>
        <p:spPr>
          <a:xfrm>
            <a:off x="5983864" y="2416233"/>
            <a:ext cx="6028106" cy="354718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Географічну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широту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вимірюючи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верхній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кульмінації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відомим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схиленням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3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5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229938"/>
            <a:ext cx="11858729" cy="118800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Як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визначити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знаючи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горизонтальний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паралакс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899943"/>
            <a:ext cx="11858729" cy="118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полягає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радіолокаційний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метод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визначення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відстаней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4565463"/>
            <a:ext cx="11858729" cy="1815017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координати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нанесено 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зоряні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координати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використовують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Роблю висновок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51934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1" y="1440534"/>
            <a:ext cx="11858729" cy="118800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4.Чому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зоряних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картах не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позначено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азимути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1" y="3223754"/>
            <a:ext cx="11858729" cy="12233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До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координат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належить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висота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екваторіальної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горизонтальної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0" y="5040877"/>
            <a:ext cx="11858729" cy="122336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якому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видно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лише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північної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півсфери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Роблю висновок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3725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0" y="1168385"/>
            <a:ext cx="11858729" cy="1866388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виглядом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зоряного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неба і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обертанням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встановити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прибули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Північний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полюс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1" y="3325178"/>
            <a:ext cx="11858729" cy="121732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Як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Північному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полюсі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визначити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напрямок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південь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4853407"/>
            <a:ext cx="11858729" cy="176997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Як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називаються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моменти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найвищого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найнижчого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положень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відносно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горизонту?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Роблю висновок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2672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0" y="1872821"/>
            <a:ext cx="11858729" cy="132670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 Як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визначити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висоту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полюса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світу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над горизонтом?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4391012"/>
            <a:ext cx="11858729" cy="1275498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 За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умови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буде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видимим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даній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широті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Роблю висновок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96934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</a:t>
            </a:r>
            <a:r>
              <a:rPr lang="uk-UA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</a:t>
            </a:r>
            <a:r>
              <a:rPr lang="en-US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759591" y="1497071"/>
            <a:ext cx="10672815" cy="220209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1, пункт 2 (С. 13-16)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Контрольні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запитання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С.16,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письмово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питання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400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5</a:t>
            </a:r>
            <a:endParaRPr lang="ru-RU" sz="44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759590" y="4477575"/>
            <a:ext cx="10672815" cy="1368876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Тема для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дискусій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та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завдання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для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спостережень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(С.16</a:t>
            </a:r>
            <a:r>
              <a:rPr lang="ru-RU" sz="4400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) </a:t>
            </a:r>
            <a:endParaRPr lang="ru-RU" sz="44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935178" y="1125756"/>
            <a:ext cx="10515600" cy="118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Дайте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коротку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характеристику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географічних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координат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263614" y="2688368"/>
            <a:ext cx="11858729" cy="380192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Географічні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координати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величини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визначають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положення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певної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точки 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місцевості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Використовують</a:t>
            </a:r>
            <a:r>
              <a:rPr lang="ru-RU" sz="4000" dirty="0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координати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довгота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( 0°-180° 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схід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захід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Грінвіцького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мередіана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широта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(0°-90° 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північ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південь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екватора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" name="Прямокутник 2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27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88491" y="1398956"/>
            <a:ext cx="6046774" cy="328459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ПАРАЛАКС</a:t>
            </a:r>
            <a:r>
              <a:rPr lang="en-US" sz="36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-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кутове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зміщення об’єкта при його спостереженні із двох точок, відстань між якими прийнято за </a:t>
            </a: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базис</a:t>
            </a:r>
            <a:endParaRPr lang="uk-UA" sz="54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Визначення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в</a:t>
              </a:r>
              <a:r>
                <a:rPr lang="uk-UA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ідстаней</a:t>
              </a:r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до небесних тіл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67" y="2984429"/>
            <a:ext cx="1938867" cy="1938867"/>
          </a:xfrm>
          <a:prstGeom prst="rect">
            <a:avLst/>
          </a:prstGeom>
        </p:spPr>
      </p:pic>
      <p:cxnSp>
        <p:nvCxnSpPr>
          <p:cNvPr id="15" name="Прямая соединительная линия 8"/>
          <p:cNvCxnSpPr/>
          <p:nvPr/>
        </p:nvCxnSpPr>
        <p:spPr>
          <a:xfrm>
            <a:off x="7179733" y="3088663"/>
            <a:ext cx="4191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7"/>
          <p:cNvCxnSpPr/>
          <p:nvPr/>
        </p:nvCxnSpPr>
        <p:spPr>
          <a:xfrm flipV="1">
            <a:off x="7985125" y="3109039"/>
            <a:ext cx="3385608" cy="68765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23"/>
          <p:cNvCxnSpPr/>
          <p:nvPr/>
        </p:nvCxnSpPr>
        <p:spPr>
          <a:xfrm>
            <a:off x="7175500" y="3095014"/>
            <a:ext cx="0" cy="860425"/>
          </a:xfrm>
          <a:prstGeom prst="line">
            <a:avLst/>
          </a:prstGeom>
          <a:ln w="95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7149041" y="3070671"/>
            <a:ext cx="48000" cy="4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cxnSp>
        <p:nvCxnSpPr>
          <p:cNvPr id="19" name="Прямая соединительная линия 32"/>
          <p:cNvCxnSpPr/>
          <p:nvPr/>
        </p:nvCxnSpPr>
        <p:spPr>
          <a:xfrm flipV="1">
            <a:off x="7175501" y="3796918"/>
            <a:ext cx="808567" cy="158521"/>
          </a:xfrm>
          <a:prstGeom prst="line">
            <a:avLst/>
          </a:prstGeom>
          <a:ln w="95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7149041" y="3931096"/>
            <a:ext cx="48000" cy="4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961841" y="3772347"/>
            <a:ext cx="48000" cy="4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23" name="Дуга 22"/>
          <p:cNvSpPr/>
          <p:nvPr/>
        </p:nvSpPr>
        <p:spPr>
          <a:xfrm rot="16027598">
            <a:off x="9640568" y="3030220"/>
            <a:ext cx="487680" cy="487680"/>
          </a:xfrm>
          <a:prstGeom prst="arc">
            <a:avLst>
              <a:gd name="adj1" fmla="val 13656616"/>
              <a:gd name="adj2" fmla="val 19352517"/>
            </a:avLst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Gerber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224011" y="3082147"/>
                <a:ext cx="379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ru-RU" dirty="0">
                  <a:solidFill>
                    <a:prstClr val="white"/>
                  </a:solidFill>
                  <a:latin typeface="Gerbera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011" y="3082147"/>
                <a:ext cx="379848" cy="369332"/>
              </a:xfrm>
              <a:prstGeom prst="rect">
                <a:avLst/>
              </a:prstGeom>
              <a:blipFill>
                <a:blip r:embed="rId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676545" y="3296733"/>
                <a:ext cx="527900" cy="349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FFFF00"/>
                              </a:solidFill>
                              <a:effectLst>
                                <a:glow rad="50800">
                                  <a:prstClr val="black">
                                    <a:alpha val="70000"/>
                                  </a:prst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FFFF00"/>
                              </a:solidFill>
                              <a:effectLst>
                                <a:glow rad="50800">
                                  <a:prstClr val="black">
                                    <a:alpha val="70000"/>
                                  </a:prst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FF00"/>
                              </a:solidFill>
                              <a:effectLst>
                                <a:glow rad="50800">
                                  <a:prstClr val="black">
                                    <a:alpha val="70000"/>
                                  </a:prstClr>
                                </a:glow>
                              </a:effectLst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  <m:t>⊕</m:t>
                          </m:r>
                        </m:sub>
                      </m:sSub>
                    </m:oMath>
                  </m:oMathPara>
                </a14:m>
                <a:endParaRPr lang="ru-RU" sz="1600" dirty="0">
                  <a:solidFill>
                    <a:srgbClr val="FFFF00"/>
                  </a:solidFill>
                  <a:effectLst>
                    <a:glow rad="50800">
                      <a:prstClr val="black">
                        <a:alpha val="70000"/>
                      </a:prstClr>
                    </a:glow>
                  </a:effectLst>
                  <a:latin typeface="Gerbera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45" y="3296733"/>
                <a:ext cx="527900" cy="349326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923222" y="3544803"/>
                <a:ext cx="4158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dirty="0">
                  <a:solidFill>
                    <a:prstClr val="white"/>
                  </a:solidFill>
                  <a:latin typeface="Gerbera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222" y="3544803"/>
                <a:ext cx="41581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Місце для вмісту 3"/>
          <p:cNvSpPr txBox="1">
            <a:spLocks/>
          </p:cNvSpPr>
          <p:nvPr/>
        </p:nvSpPr>
        <p:spPr>
          <a:xfrm>
            <a:off x="166635" y="5212549"/>
            <a:ext cx="6017892" cy="115884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Базис –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екваторіальний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радіус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8953">
            <a:off x="11195389" y="2833996"/>
            <a:ext cx="529710" cy="52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949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635379" y="1075426"/>
            <a:ext cx="5280126" cy="429048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ГОРИЗОНТАЛЬНИМ ПАРАЛАКСОМ </a:t>
            </a:r>
            <a:r>
              <a:rPr lang="en-US" sz="3600" b="1" i="1" dirty="0">
                <a:solidFill>
                  <a:srgbClr val="FFFF00"/>
                </a:solidFill>
                <a:latin typeface="Trebuchet MS" panose="020B0603020202020204" pitchFamily="34" charset="0"/>
              </a:rPr>
              <a:t>p</a:t>
            </a:r>
            <a:r>
              <a:rPr lang="en-US" sz="3600" b="1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 </a:t>
            </a:r>
            <a:r>
              <a:rPr lang="uk-UA" sz="3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називають</a:t>
            </a:r>
            <a:r>
              <a:rPr lang="uk-UA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uk-UA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к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ут під яким видно зі світила перпендикулярний до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променя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зору екваторіальний радіус Землі 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</a:rPr>
              <a:t>R</a:t>
            </a:r>
            <a:endParaRPr lang="uk-UA" sz="72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Місце для вмісту 3"/>
              <p:cNvSpPr txBox="1">
                <a:spLocks/>
              </p:cNvSpPr>
              <p:nvPr/>
            </p:nvSpPr>
            <p:spPr>
              <a:xfrm>
                <a:off x="2007941" y="5575975"/>
                <a:ext cx="2535001" cy="1158849"/>
              </a:xfrm>
              <a:prstGeom prst="roundRect">
                <a:avLst/>
              </a:prstGeom>
              <a:solidFill>
                <a:srgbClr val="5568B5"/>
              </a:solidFill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ru-RU" sz="40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4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ru-RU" sz="4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uk-UA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num>
                      <m:den>
                        <m:func>
                          <m:funcPr>
                            <m:ctrlPr>
                              <a:rPr lang="uk-UA" sz="40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ru-RU" sz="400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</m:func>
                      </m:den>
                    </m:f>
                  </m:oMath>
                </a14:m>
                <a:endParaRPr lang="uk-UA" sz="4000" dirty="0">
                  <a:solidFill>
                    <a:srgbClr val="FFFF00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Місце для вмісту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941" y="5575975"/>
                <a:ext cx="2535001" cy="115884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Групувати 2"/>
          <p:cNvGrpSpPr/>
          <p:nvPr/>
        </p:nvGrpSpPr>
        <p:grpSpPr>
          <a:xfrm>
            <a:off x="6206067" y="2815798"/>
            <a:ext cx="5534678" cy="2107498"/>
            <a:chOff x="6206067" y="2815798"/>
            <a:chExt cx="5534678" cy="2107498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067" y="2984429"/>
              <a:ext cx="1938867" cy="1938867"/>
            </a:xfrm>
            <a:prstGeom prst="rect">
              <a:avLst/>
            </a:prstGeom>
          </p:spPr>
        </p:pic>
        <p:grpSp>
          <p:nvGrpSpPr>
            <p:cNvPr id="2" name="Групувати 1"/>
            <p:cNvGrpSpPr/>
            <p:nvPr/>
          </p:nvGrpSpPr>
          <p:grpSpPr>
            <a:xfrm>
              <a:off x="6676545" y="2815798"/>
              <a:ext cx="5064200" cy="1163298"/>
              <a:chOff x="6676545" y="2815798"/>
              <a:chExt cx="5064200" cy="1163298"/>
            </a:xfrm>
          </p:grpSpPr>
          <p:cxnSp>
            <p:nvCxnSpPr>
              <p:cNvPr id="15" name="Прямая соединительная линия 8"/>
              <p:cNvCxnSpPr/>
              <p:nvPr/>
            </p:nvCxnSpPr>
            <p:spPr>
              <a:xfrm>
                <a:off x="7179733" y="3088663"/>
                <a:ext cx="4191000" cy="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7"/>
              <p:cNvCxnSpPr/>
              <p:nvPr/>
            </p:nvCxnSpPr>
            <p:spPr>
              <a:xfrm flipV="1">
                <a:off x="7985125" y="3109039"/>
                <a:ext cx="3385608" cy="687652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23"/>
              <p:cNvCxnSpPr/>
              <p:nvPr/>
            </p:nvCxnSpPr>
            <p:spPr>
              <a:xfrm>
                <a:off x="7175500" y="3095014"/>
                <a:ext cx="0" cy="860425"/>
              </a:xfrm>
              <a:prstGeom prst="line">
                <a:avLst/>
              </a:prstGeom>
              <a:ln w="9525"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Овал 17"/>
              <p:cNvSpPr/>
              <p:nvPr/>
            </p:nvSpPr>
            <p:spPr>
              <a:xfrm>
                <a:off x="7149041" y="3070671"/>
                <a:ext cx="48000" cy="4800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>
                  <a:solidFill>
                    <a:prstClr val="white"/>
                  </a:solidFill>
                  <a:latin typeface="Gerbera"/>
                </a:endParaRPr>
              </a:p>
            </p:txBody>
          </p:sp>
          <p:cxnSp>
            <p:nvCxnSpPr>
              <p:cNvPr id="19" name="Прямая соединительная линия 32"/>
              <p:cNvCxnSpPr/>
              <p:nvPr/>
            </p:nvCxnSpPr>
            <p:spPr>
              <a:xfrm flipV="1">
                <a:off x="7175501" y="3796918"/>
                <a:ext cx="808567" cy="158521"/>
              </a:xfrm>
              <a:prstGeom prst="line">
                <a:avLst/>
              </a:prstGeom>
              <a:ln w="9525"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Овал 20"/>
              <p:cNvSpPr/>
              <p:nvPr/>
            </p:nvSpPr>
            <p:spPr>
              <a:xfrm>
                <a:off x="7149041" y="3931096"/>
                <a:ext cx="48000" cy="4800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>
                  <a:solidFill>
                    <a:prstClr val="white"/>
                  </a:solidFill>
                  <a:latin typeface="Gerbera"/>
                </a:endParaRPr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7961841" y="3772347"/>
                <a:ext cx="48000" cy="4800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>
                  <a:solidFill>
                    <a:prstClr val="white"/>
                  </a:solidFill>
                  <a:latin typeface="Gerbera"/>
                </a:endParaRPr>
              </a:p>
            </p:txBody>
          </p:sp>
          <p:sp>
            <p:nvSpPr>
              <p:cNvPr id="23" name="Дуга 22"/>
              <p:cNvSpPr/>
              <p:nvPr/>
            </p:nvSpPr>
            <p:spPr>
              <a:xfrm rot="16027598">
                <a:off x="9640568" y="3030220"/>
                <a:ext cx="487680" cy="487680"/>
              </a:xfrm>
              <a:prstGeom prst="arc">
                <a:avLst>
                  <a:gd name="adj1" fmla="val 13656616"/>
                  <a:gd name="adj2" fmla="val 19352517"/>
                </a:avLst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77"/>
                <a:endParaRPr lang="ru-RU">
                  <a:solidFill>
                    <a:prstClr val="black"/>
                  </a:solidFill>
                  <a:latin typeface="Gerbera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9224011" y="3082147"/>
                    <a:ext cx="37984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oMath>
                      </m:oMathPara>
                    </a14:m>
                    <a:endParaRPr lang="ru-RU" dirty="0">
                      <a:solidFill>
                        <a:prstClr val="white"/>
                      </a:solidFill>
                      <a:latin typeface="Gerbera"/>
                    </a:endParaRPr>
                  </a:p>
                </p:txBody>
              </p:sp>
            </mc:Choice>
            <mc:Fallback xmlns="">
              <p:sp>
                <p:nvSpPr>
                  <p:cNvPr id="24" name="TextBox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1" y="3082147"/>
                    <a:ext cx="379848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8333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6676545" y="3296733"/>
                    <a:ext cx="527900" cy="3493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FFFF00"/>
                                  </a:solidFill>
                                  <a:effectLst>
                                    <a:glow rad="50800">
                                      <a:prstClr val="black">
                                        <a:alpha val="70000"/>
                                      </a:prst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FFF00"/>
                                  </a:solidFill>
                                  <a:effectLst>
                                    <a:glow rad="50800">
                                      <a:prstClr val="black">
                                        <a:alpha val="70000"/>
                                      </a:prstClr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FF00"/>
                                  </a:solidFill>
                                  <a:effectLst>
                                    <a:glow rad="50800">
                                      <a:prstClr val="black">
                                        <a:alpha val="70000"/>
                                      </a:prstClr>
                                    </a:glow>
                                  </a:effectLst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mbria Math" panose="02040503050406030204" pitchFamily="18" charset="0"/>
                                </a:rPr>
                                <m:t>⊕</m:t>
                              </m:r>
                            </m:sub>
                          </m:sSub>
                        </m:oMath>
                      </m:oMathPara>
                    </a14:m>
                    <a:endParaRPr lang="ru-RU" sz="1600" dirty="0">
                      <a:solidFill>
                        <a:srgbClr val="FFFF00"/>
                      </a:solidFill>
                      <a:effectLst>
                        <a:glow rad="50800">
                          <a:prstClr val="black">
                            <a:alpha val="70000"/>
                          </a:prstClr>
                        </a:glow>
                      </a:effectLst>
                      <a:latin typeface="Gerbera"/>
                    </a:endParaRPr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6545" y="3296733"/>
                    <a:ext cx="527900" cy="34932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0526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8923222" y="3544803"/>
                    <a:ext cx="41581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oMath>
                      </m:oMathPara>
                    </a14:m>
                    <a:endParaRPr lang="ru-RU" dirty="0">
                      <a:solidFill>
                        <a:prstClr val="white"/>
                      </a:solidFill>
                      <a:latin typeface="Gerbera"/>
                    </a:endParaRPr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23222" y="3544803"/>
                    <a:ext cx="415819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8953">
                <a:off x="11211035" y="2815798"/>
                <a:ext cx="529710" cy="529710"/>
              </a:xfrm>
              <a:prstGeom prst="rect">
                <a:avLst/>
              </a:prstGeom>
            </p:spPr>
          </p:pic>
        </p:grp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Визначення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в</a:t>
              </a:r>
              <a:r>
                <a:rPr lang="uk-UA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ідстаней</a:t>
              </a:r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до небесних тіл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3282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19720" y="1338694"/>
            <a:ext cx="6032333" cy="183294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О</a:t>
            </a:r>
            <a:r>
              <a:rPr lang="ru-RU" sz="3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дночасно</a:t>
            </a:r>
            <a:r>
              <a:rPr lang="ru-RU" sz="3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точок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А і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виміряти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небесні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координати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цього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світила</a:t>
            </a:r>
            <a:endParaRPr lang="uk-UA" sz="72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67" y="2984429"/>
            <a:ext cx="1938867" cy="1938867"/>
          </a:xfrm>
          <a:prstGeom prst="rect">
            <a:avLst/>
          </a:prstGeom>
        </p:spPr>
      </p:pic>
      <p:cxnSp>
        <p:nvCxnSpPr>
          <p:cNvPr id="15" name="Прямая соединительная линия 8"/>
          <p:cNvCxnSpPr/>
          <p:nvPr/>
        </p:nvCxnSpPr>
        <p:spPr>
          <a:xfrm>
            <a:off x="7173041" y="3094671"/>
            <a:ext cx="4191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7"/>
          <p:cNvCxnSpPr/>
          <p:nvPr/>
        </p:nvCxnSpPr>
        <p:spPr>
          <a:xfrm flipV="1">
            <a:off x="7985125" y="3101969"/>
            <a:ext cx="3378916" cy="69472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23"/>
          <p:cNvCxnSpPr/>
          <p:nvPr/>
        </p:nvCxnSpPr>
        <p:spPr>
          <a:xfrm>
            <a:off x="7175500" y="3095014"/>
            <a:ext cx="0" cy="860425"/>
          </a:xfrm>
          <a:prstGeom prst="line">
            <a:avLst/>
          </a:prstGeom>
          <a:ln w="95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7149041" y="3070671"/>
            <a:ext cx="48000" cy="4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cxnSp>
        <p:nvCxnSpPr>
          <p:cNvPr id="19" name="Прямая соединительная линия 32"/>
          <p:cNvCxnSpPr/>
          <p:nvPr/>
        </p:nvCxnSpPr>
        <p:spPr>
          <a:xfrm flipV="1">
            <a:off x="7175501" y="3796918"/>
            <a:ext cx="808567" cy="158521"/>
          </a:xfrm>
          <a:prstGeom prst="line">
            <a:avLst/>
          </a:prstGeom>
          <a:ln w="95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7149041" y="3931096"/>
            <a:ext cx="48000" cy="4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961841" y="3772347"/>
            <a:ext cx="48000" cy="4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23" name="Дуга 22"/>
          <p:cNvSpPr/>
          <p:nvPr/>
        </p:nvSpPr>
        <p:spPr>
          <a:xfrm rot="16027598">
            <a:off x="9640568" y="3030220"/>
            <a:ext cx="487680" cy="487680"/>
          </a:xfrm>
          <a:prstGeom prst="arc">
            <a:avLst>
              <a:gd name="adj1" fmla="val 13656616"/>
              <a:gd name="adj2" fmla="val 19083805"/>
            </a:avLst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Gerber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224011" y="3082147"/>
                <a:ext cx="379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ru-RU" dirty="0">
                  <a:solidFill>
                    <a:prstClr val="white"/>
                  </a:solidFill>
                  <a:latin typeface="Gerbera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011" y="3082147"/>
                <a:ext cx="379848" cy="369332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676545" y="3296733"/>
                <a:ext cx="527900" cy="349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FFFF00"/>
                              </a:solidFill>
                              <a:effectLst>
                                <a:glow rad="50800">
                                  <a:prstClr val="black">
                                    <a:alpha val="70000"/>
                                  </a:prst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FFFF00"/>
                              </a:solidFill>
                              <a:effectLst>
                                <a:glow rad="50800">
                                  <a:prstClr val="black">
                                    <a:alpha val="70000"/>
                                  </a:prst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FF00"/>
                              </a:solidFill>
                              <a:effectLst>
                                <a:glow rad="50800">
                                  <a:prstClr val="black">
                                    <a:alpha val="70000"/>
                                  </a:prstClr>
                                </a:glow>
                              </a:effectLst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  <m:t>⊕</m:t>
                          </m:r>
                        </m:sub>
                      </m:sSub>
                    </m:oMath>
                  </m:oMathPara>
                </a14:m>
                <a:endParaRPr lang="ru-RU" sz="1600" dirty="0">
                  <a:solidFill>
                    <a:srgbClr val="FFFF00"/>
                  </a:solidFill>
                  <a:effectLst>
                    <a:glow rad="50800">
                      <a:prstClr val="black">
                        <a:alpha val="70000"/>
                      </a:prstClr>
                    </a:glow>
                  </a:effectLst>
                  <a:latin typeface="Gerbera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45" y="3296733"/>
                <a:ext cx="527900" cy="349326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923222" y="3544803"/>
                <a:ext cx="4158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dirty="0">
                  <a:solidFill>
                    <a:prstClr val="white"/>
                  </a:solidFill>
                  <a:latin typeface="Gerbera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222" y="3544803"/>
                <a:ext cx="41581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Прямая соединительная линия 8"/>
          <p:cNvCxnSpPr>
            <a:stCxn id="32" idx="6"/>
          </p:cNvCxnSpPr>
          <p:nvPr/>
        </p:nvCxnSpPr>
        <p:spPr>
          <a:xfrm flipV="1">
            <a:off x="7411470" y="3101743"/>
            <a:ext cx="3975855" cy="163398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3"/>
          <p:cNvCxnSpPr/>
          <p:nvPr/>
        </p:nvCxnSpPr>
        <p:spPr>
          <a:xfrm>
            <a:off x="7179733" y="3995515"/>
            <a:ext cx="207737" cy="717595"/>
          </a:xfrm>
          <a:prstGeom prst="line">
            <a:avLst/>
          </a:prstGeom>
          <a:ln w="95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8953">
            <a:off x="11134113" y="2833353"/>
            <a:ext cx="529710" cy="529710"/>
          </a:xfrm>
          <a:prstGeom prst="rect">
            <a:avLst/>
          </a:prstGeom>
        </p:spPr>
      </p:pic>
      <p:sp>
        <p:nvSpPr>
          <p:cNvPr id="32" name="Овал 31"/>
          <p:cNvSpPr/>
          <p:nvPr/>
        </p:nvSpPr>
        <p:spPr>
          <a:xfrm>
            <a:off x="7363470" y="4711729"/>
            <a:ext cx="48000" cy="4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995651" y="2765073"/>
                <a:ext cx="3969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dirty="0">
                  <a:solidFill>
                    <a:prstClr val="white"/>
                  </a:solidFill>
                  <a:latin typeface="Gerbera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651" y="2765073"/>
                <a:ext cx="39690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316072" y="4630332"/>
                <a:ext cx="4072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dirty="0">
                  <a:solidFill>
                    <a:prstClr val="white"/>
                  </a:solidFill>
                  <a:latin typeface="Gerbera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6072" y="4630332"/>
                <a:ext cx="40729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Місце для вмісту 3"/>
          <p:cNvSpPr txBox="1">
            <a:spLocks/>
          </p:cNvSpPr>
          <p:nvPr/>
        </p:nvSpPr>
        <p:spPr>
          <a:xfrm>
            <a:off x="142522" y="3729469"/>
            <a:ext cx="6032333" cy="267756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Величину горизонтального </a:t>
            </a:r>
            <a:r>
              <a:rPr lang="ru-RU" sz="3600" dirty="0" err="1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паралакса</a:t>
            </a:r>
            <a:r>
              <a:rPr lang="ru-RU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визначають</a:t>
            </a:r>
            <a:r>
              <a:rPr lang="ru-RU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основ</a:t>
            </a:r>
            <a:r>
              <a:rPr lang="uk-UA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 різниці координат світила в точках А і В</a:t>
            </a:r>
            <a:r>
              <a:rPr lang="ru-RU" sz="3600" dirty="0" smtClean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30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Визначення</a:t>
              </a:r>
              <a:r>
                <a:rPr lang="ru-RU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в</a:t>
              </a:r>
              <a:r>
                <a:rPr lang="uk-UA" sz="4400" dirty="0" err="1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ідстаней</a:t>
              </a:r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до небесних тіл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85828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F0CD5046-0E90-449E-BEDF-2D51FF01A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1" cy="6858000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smtClean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Горизонтальні паралакси 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82" name="Групувати 81"/>
          <p:cNvGrpSpPr/>
          <p:nvPr/>
        </p:nvGrpSpPr>
        <p:grpSpPr>
          <a:xfrm>
            <a:off x="493425" y="4012823"/>
            <a:ext cx="5677098" cy="2344602"/>
            <a:chOff x="6206067" y="2578694"/>
            <a:chExt cx="5677098" cy="2344602"/>
          </a:xfrm>
        </p:grpSpPr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067" y="2984429"/>
              <a:ext cx="1938867" cy="1938867"/>
            </a:xfrm>
            <a:prstGeom prst="rect">
              <a:avLst/>
            </a:prstGeom>
          </p:spPr>
        </p:pic>
        <p:cxnSp>
          <p:nvCxnSpPr>
            <p:cNvPr id="84" name="Прямая соединительная линия 8"/>
            <p:cNvCxnSpPr/>
            <p:nvPr/>
          </p:nvCxnSpPr>
          <p:spPr>
            <a:xfrm>
              <a:off x="7179733" y="3088663"/>
              <a:ext cx="4191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17"/>
            <p:cNvCxnSpPr/>
            <p:nvPr/>
          </p:nvCxnSpPr>
          <p:spPr>
            <a:xfrm flipV="1">
              <a:off x="7985125" y="3109039"/>
              <a:ext cx="3385608" cy="68765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23"/>
            <p:cNvCxnSpPr/>
            <p:nvPr/>
          </p:nvCxnSpPr>
          <p:spPr>
            <a:xfrm>
              <a:off x="7175500" y="3095014"/>
              <a:ext cx="0" cy="860425"/>
            </a:xfrm>
            <a:prstGeom prst="line">
              <a:avLst/>
            </a:prstGeom>
            <a:ln w="952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Овал 86"/>
            <p:cNvSpPr/>
            <p:nvPr/>
          </p:nvSpPr>
          <p:spPr>
            <a:xfrm>
              <a:off x="7149041" y="3070671"/>
              <a:ext cx="48000" cy="4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cxnSp>
          <p:nvCxnSpPr>
            <p:cNvPr id="88" name="Прямая соединительная линия 32"/>
            <p:cNvCxnSpPr/>
            <p:nvPr/>
          </p:nvCxnSpPr>
          <p:spPr>
            <a:xfrm flipV="1">
              <a:off x="7175501" y="3796918"/>
              <a:ext cx="808567" cy="158521"/>
            </a:xfrm>
            <a:prstGeom prst="line">
              <a:avLst/>
            </a:prstGeom>
            <a:ln w="952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Овал 88"/>
            <p:cNvSpPr/>
            <p:nvPr/>
          </p:nvSpPr>
          <p:spPr>
            <a:xfrm>
              <a:off x="7149041" y="3931096"/>
              <a:ext cx="48000" cy="4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7961841" y="3772347"/>
              <a:ext cx="48000" cy="48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1212" y="2578694"/>
              <a:ext cx="1031953" cy="1031953"/>
            </a:xfrm>
            <a:prstGeom prst="rect">
              <a:avLst/>
            </a:prstGeom>
          </p:spPr>
        </p:pic>
        <p:sp>
          <p:nvSpPr>
            <p:cNvPr id="92" name="Дуга 91"/>
            <p:cNvSpPr/>
            <p:nvPr/>
          </p:nvSpPr>
          <p:spPr>
            <a:xfrm rot="16027598">
              <a:off x="9640568" y="3030220"/>
              <a:ext cx="487680" cy="487680"/>
            </a:xfrm>
            <a:prstGeom prst="arc">
              <a:avLst>
                <a:gd name="adj1" fmla="val 13656616"/>
                <a:gd name="adj2" fmla="val 19352517"/>
              </a:avLst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8193475" y="3116014"/>
                  <a:ext cx="145578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ru-RU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8,794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oMath>
                    </m:oMathPara>
                  </a14:m>
                  <a:endParaRPr lang="ru-RU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3475" y="3116014"/>
                  <a:ext cx="1455783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6676544" y="3296733"/>
                  <a:ext cx="516680" cy="3493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solidFill>
                                  <a:srgbClr val="FFFF00"/>
                                </a:solidFill>
                                <a:effectLst>
                                  <a:glow rad="50800">
                                    <a:schemeClr val="tx1">
                                      <a:alpha val="70000"/>
                                    </a:schemeClr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FFFF00"/>
                                </a:solidFill>
                                <a:effectLst>
                                  <a:glow rad="50800">
                                    <a:schemeClr val="tx1">
                                      <a:alpha val="70000"/>
                                    </a:schemeClr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FFFF00"/>
                                </a:solidFill>
                                <a:effectLst>
                                  <a:glow rad="50800">
                                    <a:schemeClr val="tx1">
                                      <a:alpha val="70000"/>
                                    </a:schemeClr>
                                  </a:glow>
                                </a:effectLst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mbria Math" panose="02040503050406030204" pitchFamily="18" charset="0"/>
                              </a:rPr>
                              <m:t>⊕</m:t>
                            </m:r>
                          </m:sub>
                        </m:sSub>
                      </m:oMath>
                    </m:oMathPara>
                  </a14:m>
                  <a:endParaRPr lang="ru-RU" sz="1600" dirty="0">
                    <a:solidFill>
                      <a:srgbClr val="FFFF00"/>
                    </a:solidFill>
                    <a:effectLst>
                      <a:glow rad="50800">
                        <a:schemeClr val="tx1">
                          <a:alpha val="70000"/>
                        </a:schemeClr>
                      </a:glow>
                    </a:effectLst>
                  </a:endParaRPr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6544" y="3296733"/>
                  <a:ext cx="516680" cy="349326"/>
                </a:xfrm>
                <a:prstGeom prst="rect">
                  <a:avLst/>
                </a:prstGeom>
                <a:blipFill>
                  <a:blip r:embed="rId6"/>
                  <a:stretch>
                    <a:fillRect b="-12281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 rot="20881189">
                  <a:off x="8533759" y="3471693"/>
                  <a:ext cx="202331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149,6</m:t>
                      </m:r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ru-RU" sz="2400" dirty="0" smtClean="0">
                      <a:solidFill>
                        <a:schemeClr val="bg1"/>
                      </a:solidFill>
                    </a:rPr>
                    <a:t>млн. </a:t>
                  </a:r>
                  <a:r>
                    <a:rPr lang="ru-RU" sz="2400" dirty="0">
                      <a:solidFill>
                        <a:schemeClr val="bg1"/>
                      </a:solidFill>
                    </a:rPr>
                    <a:t>км</a:t>
                  </a:r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881189">
                  <a:off x="8533759" y="3471693"/>
                  <a:ext cx="2023311" cy="461665"/>
                </a:xfrm>
                <a:prstGeom prst="rect">
                  <a:avLst/>
                </a:prstGeom>
                <a:blipFill>
                  <a:blip r:embed="rId7"/>
                  <a:stretch>
                    <a:fillRect t="-6944" r="-4985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9" name="Групувати 148"/>
          <p:cNvGrpSpPr/>
          <p:nvPr/>
        </p:nvGrpSpPr>
        <p:grpSpPr>
          <a:xfrm>
            <a:off x="550197" y="1220984"/>
            <a:ext cx="3850255" cy="2225170"/>
            <a:chOff x="511289" y="959615"/>
            <a:chExt cx="3850255" cy="2225170"/>
          </a:xfrm>
        </p:grpSpPr>
        <p:grpSp>
          <p:nvGrpSpPr>
            <p:cNvPr id="7" name="Групувати 6"/>
            <p:cNvGrpSpPr/>
            <p:nvPr/>
          </p:nvGrpSpPr>
          <p:grpSpPr>
            <a:xfrm>
              <a:off x="511289" y="959615"/>
              <a:ext cx="3850255" cy="2225170"/>
              <a:chOff x="7087885" y="2656085"/>
              <a:chExt cx="3850255" cy="2225170"/>
            </a:xfrm>
          </p:grpSpPr>
          <p:pic>
            <p:nvPicPr>
              <p:cNvPr id="68" name="Рисунок 67"/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7885" y="2942388"/>
                <a:ext cx="1938867" cy="1938867"/>
              </a:xfrm>
              <a:prstGeom prst="rect">
                <a:avLst/>
              </a:prstGeom>
            </p:spPr>
          </p:pic>
          <p:grpSp>
            <p:nvGrpSpPr>
              <p:cNvPr id="6" name="Групувати 5"/>
              <p:cNvGrpSpPr/>
              <p:nvPr/>
            </p:nvGrpSpPr>
            <p:grpSpPr>
              <a:xfrm>
                <a:off x="7558363" y="2656085"/>
                <a:ext cx="3379777" cy="1280970"/>
                <a:chOff x="7558363" y="2656085"/>
                <a:chExt cx="3379777" cy="1280970"/>
              </a:xfrm>
            </p:grpSpPr>
            <p:cxnSp>
              <p:nvCxnSpPr>
                <p:cNvPr id="69" name="Прямая соединительная линия 8"/>
                <p:cNvCxnSpPr/>
                <p:nvPr/>
              </p:nvCxnSpPr>
              <p:spPr>
                <a:xfrm>
                  <a:off x="8061552" y="3046621"/>
                  <a:ext cx="2506133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Прямая соединительная линия 17"/>
                <p:cNvCxnSpPr/>
                <p:nvPr/>
              </p:nvCxnSpPr>
              <p:spPr>
                <a:xfrm flipV="1">
                  <a:off x="8879895" y="3039094"/>
                  <a:ext cx="1661777" cy="62011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Прямая соединительная линия 23"/>
                <p:cNvCxnSpPr/>
                <p:nvPr/>
              </p:nvCxnSpPr>
              <p:spPr>
                <a:xfrm>
                  <a:off x="8057319" y="3052973"/>
                  <a:ext cx="0" cy="860425"/>
                </a:xfrm>
                <a:prstGeom prst="line">
                  <a:avLst/>
                </a:prstGeom>
                <a:ln w="9525">
                  <a:solidFill>
                    <a:srgbClr val="FFFF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Овал 71"/>
                <p:cNvSpPr/>
                <p:nvPr/>
              </p:nvSpPr>
              <p:spPr>
                <a:xfrm>
                  <a:off x="8030860" y="3028629"/>
                  <a:ext cx="48000" cy="48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/>
                </a:p>
              </p:txBody>
            </p:sp>
            <p:cxnSp>
              <p:nvCxnSpPr>
                <p:cNvPr id="73" name="Прямая соединительная линия 32"/>
                <p:cNvCxnSpPr/>
                <p:nvPr/>
              </p:nvCxnSpPr>
              <p:spPr>
                <a:xfrm flipV="1">
                  <a:off x="8057319" y="3668413"/>
                  <a:ext cx="798131" cy="244986"/>
                </a:xfrm>
                <a:prstGeom prst="line">
                  <a:avLst/>
                </a:prstGeom>
                <a:ln w="9525">
                  <a:solidFill>
                    <a:srgbClr val="FFFF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Овал 73"/>
                <p:cNvSpPr/>
                <p:nvPr/>
              </p:nvSpPr>
              <p:spPr>
                <a:xfrm>
                  <a:off x="8030860" y="3889055"/>
                  <a:ext cx="48000" cy="48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/>
                </a:p>
              </p:txBody>
            </p:sp>
            <p:sp>
              <p:nvSpPr>
                <p:cNvPr id="75" name="Овал 74"/>
                <p:cNvSpPr/>
                <p:nvPr/>
              </p:nvSpPr>
              <p:spPr>
                <a:xfrm>
                  <a:off x="8852050" y="3644413"/>
                  <a:ext cx="50116" cy="48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/>
                </a:p>
              </p:txBody>
            </p:sp>
            <p:sp>
              <p:nvSpPr>
                <p:cNvPr id="76" name="Дуга 75"/>
                <p:cNvSpPr/>
                <p:nvPr/>
              </p:nvSpPr>
              <p:spPr>
                <a:xfrm rot="15473035">
                  <a:off x="9582588" y="2962779"/>
                  <a:ext cx="487680" cy="487680"/>
                </a:xfrm>
                <a:prstGeom prst="arc">
                  <a:avLst>
                    <a:gd name="adj1" fmla="val 14543369"/>
                    <a:gd name="adj2" fmla="val 19352517"/>
                  </a:avLst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7" name="TextBox 76"/>
                    <p:cNvSpPr txBox="1"/>
                    <p:nvPr/>
                  </p:nvSpPr>
                  <p:spPr>
                    <a:xfrm>
                      <a:off x="7558363" y="3254692"/>
                      <a:ext cx="516680" cy="34932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rgbClr val="FFFF00"/>
                                    </a:solidFill>
                                    <a:effectLst>
                                      <a:glow rad="50800">
                                        <a:schemeClr val="tx1">
                                          <a:alpha val="70000"/>
                                        </a:schemeClr>
                                      </a:glo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FFFF00"/>
                                    </a:solidFill>
                                    <a:effectLst>
                                      <a:glow rad="50800">
                                        <a:schemeClr val="tx1">
                                          <a:alpha val="70000"/>
                                        </a:schemeClr>
                                      </a:glow>
                                    </a:effectLst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FFFF00"/>
                                    </a:solidFill>
                                    <a:effectLst>
                                      <a:glow rad="50800">
                                        <a:schemeClr val="tx1">
                                          <a:alpha val="70000"/>
                                        </a:schemeClr>
                                      </a:glow>
                                    </a:effectLst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mbria Math" panose="02040503050406030204" pitchFamily="18" charset="0"/>
                                  </a:rPr>
                                  <m:t>⊕</m:t>
                                </m:r>
                              </m:sub>
                            </m:sSub>
                          </m:oMath>
                        </m:oMathPara>
                      </a14:m>
                      <a:endParaRPr lang="ru-RU" sz="1600" dirty="0">
                        <a:solidFill>
                          <a:srgbClr val="FFFF00"/>
                        </a:solidFill>
                        <a:effectLst>
                          <a:glow rad="50800">
                            <a:schemeClr val="tx1">
                              <a:alpha val="70000"/>
                            </a:schemeClr>
                          </a:glow>
                        </a:effectLst>
                      </a:endParaRPr>
                    </a:p>
                  </p:txBody>
                </p:sp>
              </mc:Choice>
              <mc:Fallback xmlns="">
                <p:sp>
                  <p:nvSpPr>
                    <p:cNvPr id="77" name="TextBox 7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58363" y="3254692"/>
                      <a:ext cx="516680" cy="349326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1034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uk-U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9" name="TextBox 78"/>
                    <p:cNvSpPr txBox="1"/>
                    <p:nvPr/>
                  </p:nvSpPr>
                  <p:spPr>
                    <a:xfrm>
                      <a:off x="8592726" y="3027999"/>
                      <a:ext cx="108337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0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 </m:t>
                                </m:r>
                                <m:r>
                                  <a:rPr lang="uk-UA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1°01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oMath>
                        </m:oMathPara>
                      </a14:m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79" name="TextBox 7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92726" y="3027999"/>
                      <a:ext cx="1083374" cy="400110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uk-U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80" name="Picture 2" descr="Картинки по запросу луна png"/>
                <p:cNvPicPr>
                  <a:picLocks noChangeAspect="1" noChangeArrowheads="1"/>
                </p:cNvPicPr>
                <p:nvPr/>
              </p:nvPicPr>
              <p:blipFill>
                <a:blip r:embed="rId10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67569" y="2656085"/>
                  <a:ext cx="770571" cy="7705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/>
                <p:cNvSpPr txBox="1"/>
                <p:nvPr/>
              </p:nvSpPr>
              <p:spPr>
                <a:xfrm rot="20425464">
                  <a:off x="2116458" y="1877906"/>
                  <a:ext cx="172832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uk-UA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384</m:t>
                      </m:r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ru-RU" sz="2400" dirty="0" smtClean="0">
                      <a:solidFill>
                        <a:schemeClr val="bg1"/>
                      </a:solidFill>
                    </a:rPr>
                    <a:t>тис. </a:t>
                  </a:r>
                  <a:r>
                    <a:rPr lang="ru-RU" sz="2400" dirty="0">
                      <a:solidFill>
                        <a:schemeClr val="bg1"/>
                      </a:solidFill>
                    </a:rPr>
                    <a:t>км</a:t>
                  </a:r>
                </a:p>
              </p:txBody>
            </p:sp>
          </mc:Choice>
          <mc:Fallback xmlns="">
            <p:sp>
              <p:nvSpPr>
                <p:cNvPr id="112" name="TextBox 1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425464">
                  <a:off x="2116458" y="1877906"/>
                  <a:ext cx="1728323" cy="461665"/>
                </a:xfrm>
                <a:prstGeom prst="rect">
                  <a:avLst/>
                </a:prstGeom>
                <a:blipFill>
                  <a:blip r:embed="rId11"/>
                  <a:stretch>
                    <a:fillRect t="-4790" r="-3754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0" name="Групувати 149"/>
          <p:cNvGrpSpPr/>
          <p:nvPr/>
        </p:nvGrpSpPr>
        <p:grpSpPr>
          <a:xfrm>
            <a:off x="6095996" y="1323352"/>
            <a:ext cx="5299473" cy="1962882"/>
            <a:chOff x="6098005" y="1086384"/>
            <a:chExt cx="5299473" cy="1962882"/>
          </a:xfrm>
        </p:grpSpPr>
        <p:grpSp>
          <p:nvGrpSpPr>
            <p:cNvPr id="130" name="Групувати 129"/>
            <p:cNvGrpSpPr/>
            <p:nvPr/>
          </p:nvGrpSpPr>
          <p:grpSpPr>
            <a:xfrm>
              <a:off x="6098005" y="1086384"/>
              <a:ext cx="5299473" cy="1962882"/>
              <a:chOff x="6133001" y="1019873"/>
              <a:chExt cx="5299473" cy="1962882"/>
            </a:xfrm>
          </p:grpSpPr>
          <p:grpSp>
            <p:nvGrpSpPr>
              <p:cNvPr id="116" name="Групувати 115"/>
              <p:cNvGrpSpPr/>
              <p:nvPr/>
            </p:nvGrpSpPr>
            <p:grpSpPr>
              <a:xfrm>
                <a:off x="6133001" y="1043888"/>
                <a:ext cx="5164666" cy="1938867"/>
                <a:chOff x="6206067" y="2984429"/>
                <a:chExt cx="5164666" cy="1938867"/>
              </a:xfrm>
            </p:grpSpPr>
            <p:pic>
              <p:nvPicPr>
                <p:cNvPr id="118" name="Рисунок 117"/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6067" y="2984429"/>
                  <a:ext cx="1938867" cy="1938867"/>
                </a:xfrm>
                <a:prstGeom prst="rect">
                  <a:avLst/>
                </a:prstGeom>
              </p:spPr>
            </p:pic>
            <p:cxnSp>
              <p:nvCxnSpPr>
                <p:cNvPr id="119" name="Прямая соединительная линия 8"/>
                <p:cNvCxnSpPr/>
                <p:nvPr/>
              </p:nvCxnSpPr>
              <p:spPr>
                <a:xfrm>
                  <a:off x="7179733" y="3088663"/>
                  <a:ext cx="4191000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7"/>
                <p:cNvCxnSpPr/>
                <p:nvPr/>
              </p:nvCxnSpPr>
              <p:spPr>
                <a:xfrm flipV="1">
                  <a:off x="7985125" y="3109039"/>
                  <a:ext cx="3385608" cy="68765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Прямая соединительная линия 23"/>
                <p:cNvCxnSpPr/>
                <p:nvPr/>
              </p:nvCxnSpPr>
              <p:spPr>
                <a:xfrm>
                  <a:off x="7175500" y="3095014"/>
                  <a:ext cx="0" cy="860425"/>
                </a:xfrm>
                <a:prstGeom prst="line">
                  <a:avLst/>
                </a:prstGeom>
                <a:ln w="9525">
                  <a:solidFill>
                    <a:srgbClr val="FFFF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Овал 121"/>
                <p:cNvSpPr/>
                <p:nvPr/>
              </p:nvSpPr>
              <p:spPr>
                <a:xfrm>
                  <a:off x="7149041" y="3070671"/>
                  <a:ext cx="48000" cy="48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/>
                </a:p>
              </p:txBody>
            </p:sp>
            <p:cxnSp>
              <p:nvCxnSpPr>
                <p:cNvPr id="123" name="Прямая соединительная линия 32"/>
                <p:cNvCxnSpPr/>
                <p:nvPr/>
              </p:nvCxnSpPr>
              <p:spPr>
                <a:xfrm flipV="1">
                  <a:off x="7175501" y="3796918"/>
                  <a:ext cx="808567" cy="158521"/>
                </a:xfrm>
                <a:prstGeom prst="line">
                  <a:avLst/>
                </a:prstGeom>
                <a:ln w="9525">
                  <a:solidFill>
                    <a:srgbClr val="FFFF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4" name="Овал 123"/>
                <p:cNvSpPr/>
                <p:nvPr/>
              </p:nvSpPr>
              <p:spPr>
                <a:xfrm>
                  <a:off x="7149041" y="3931096"/>
                  <a:ext cx="48000" cy="48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/>
                </a:p>
              </p:txBody>
            </p:sp>
            <p:sp>
              <p:nvSpPr>
                <p:cNvPr id="125" name="Овал 124"/>
                <p:cNvSpPr/>
                <p:nvPr/>
              </p:nvSpPr>
              <p:spPr>
                <a:xfrm>
                  <a:off x="7961841" y="3772347"/>
                  <a:ext cx="48000" cy="48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/>
                </a:p>
              </p:txBody>
            </p:sp>
            <p:sp>
              <p:nvSpPr>
                <p:cNvPr id="126" name="Дуга 125"/>
                <p:cNvSpPr/>
                <p:nvPr/>
              </p:nvSpPr>
              <p:spPr>
                <a:xfrm rot="16027598">
                  <a:off x="9640568" y="3030220"/>
                  <a:ext cx="487680" cy="487680"/>
                </a:xfrm>
                <a:prstGeom prst="arc">
                  <a:avLst>
                    <a:gd name="adj1" fmla="val 13656616"/>
                    <a:gd name="adj2" fmla="val 19352517"/>
                  </a:avLst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7" name="TextBox 126"/>
                    <p:cNvSpPr txBox="1"/>
                    <p:nvPr/>
                  </p:nvSpPr>
                  <p:spPr>
                    <a:xfrm>
                      <a:off x="8478945" y="3116014"/>
                      <a:ext cx="933269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uk-UA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31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"</m:t>
                            </m:r>
                          </m:oMath>
                        </m:oMathPara>
                      </a14:m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7" name="TextBox 1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78945" y="3116014"/>
                      <a:ext cx="933269" cy="461665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uk-U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8" name="TextBox 127"/>
                    <p:cNvSpPr txBox="1"/>
                    <p:nvPr/>
                  </p:nvSpPr>
                  <p:spPr>
                    <a:xfrm>
                      <a:off x="6676544" y="3296733"/>
                      <a:ext cx="516680" cy="34932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rgbClr val="FFFF00"/>
                                    </a:solidFill>
                                    <a:effectLst>
                                      <a:glow rad="50800">
                                        <a:schemeClr val="tx1">
                                          <a:alpha val="70000"/>
                                        </a:schemeClr>
                                      </a:glo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FFFF00"/>
                                    </a:solidFill>
                                    <a:effectLst>
                                      <a:glow rad="50800">
                                        <a:schemeClr val="tx1">
                                          <a:alpha val="70000"/>
                                        </a:schemeClr>
                                      </a:glow>
                                    </a:effectLst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FFFF00"/>
                                    </a:solidFill>
                                    <a:effectLst>
                                      <a:glow rad="50800">
                                        <a:schemeClr val="tx1">
                                          <a:alpha val="70000"/>
                                        </a:schemeClr>
                                      </a:glow>
                                    </a:effectLst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mbria Math" panose="02040503050406030204" pitchFamily="18" charset="0"/>
                                  </a:rPr>
                                  <m:t>⊕</m:t>
                                </m:r>
                              </m:sub>
                            </m:sSub>
                          </m:oMath>
                        </m:oMathPara>
                      </a14:m>
                      <a:endParaRPr lang="ru-RU" sz="1600" dirty="0">
                        <a:solidFill>
                          <a:srgbClr val="FFFF00"/>
                        </a:solidFill>
                        <a:effectLst>
                          <a:glow rad="50800">
                            <a:schemeClr val="tx1">
                              <a:alpha val="70000"/>
                            </a:schemeClr>
                          </a:glow>
                        </a:effectLst>
                      </a:endParaRPr>
                    </a:p>
                  </p:txBody>
                </p:sp>
              </mc:Choice>
              <mc:Fallback xmlns="">
                <p:sp>
                  <p:nvSpPr>
                    <p:cNvPr id="128" name="TextBox 12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6544" y="3296733"/>
                      <a:ext cx="516680" cy="349326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b="-1034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uk-U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29" name="TextBox 128"/>
                <p:cNvSpPr txBox="1"/>
                <p:nvPr/>
              </p:nvSpPr>
              <p:spPr>
                <a:xfrm rot="20881189">
                  <a:off x="9453049" y="3471693"/>
                  <a:ext cx="1847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ru-RU" sz="24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114" name="Рисунок 113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602" t="39976" r="43723" b="55127"/>
              <a:stretch/>
            </p:blipFill>
            <p:spPr>
              <a:xfrm>
                <a:off x="11080332" y="1019873"/>
                <a:ext cx="352142" cy="338421"/>
              </a:xfrm>
              <a:prstGeom prst="ellipse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/>
                <p:cNvSpPr txBox="1"/>
                <p:nvPr/>
              </p:nvSpPr>
              <p:spPr>
                <a:xfrm rot="20881189">
                  <a:off x="8479520" y="1584710"/>
                  <a:ext cx="16209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uk-UA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ru-RU" sz="2400" dirty="0" smtClean="0">
                      <a:solidFill>
                        <a:schemeClr val="bg1"/>
                      </a:solidFill>
                    </a:rPr>
                    <a:t>млн. </a:t>
                  </a:r>
                  <a:r>
                    <a:rPr lang="ru-RU" sz="2400" dirty="0">
                      <a:solidFill>
                        <a:schemeClr val="bg1"/>
                      </a:solidFill>
                    </a:rPr>
                    <a:t>км</a:t>
                  </a:r>
                </a:p>
              </p:txBody>
            </p:sp>
          </mc:Choice>
          <mc:Fallback xmlns="">
            <p:sp>
              <p:nvSpPr>
                <p:cNvPr id="131" name="TextBox 1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881189">
                  <a:off x="8479520" y="1584710"/>
                  <a:ext cx="1620957" cy="461665"/>
                </a:xfrm>
                <a:prstGeom prst="rect">
                  <a:avLst/>
                </a:prstGeom>
                <a:blipFill>
                  <a:blip r:embed="rId15"/>
                  <a:stretch>
                    <a:fillRect t="-7692" r="-5776" b="-8462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1" name="Групувати 150"/>
          <p:cNvGrpSpPr/>
          <p:nvPr/>
        </p:nvGrpSpPr>
        <p:grpSpPr>
          <a:xfrm>
            <a:off x="6135494" y="3867150"/>
            <a:ext cx="5400027" cy="2076750"/>
            <a:chOff x="6095996" y="3262893"/>
            <a:chExt cx="5400027" cy="2076750"/>
          </a:xfrm>
        </p:grpSpPr>
        <p:grpSp>
          <p:nvGrpSpPr>
            <p:cNvPr id="113" name="Групувати 112"/>
            <p:cNvGrpSpPr/>
            <p:nvPr/>
          </p:nvGrpSpPr>
          <p:grpSpPr>
            <a:xfrm>
              <a:off x="6095996" y="3262893"/>
              <a:ext cx="5400027" cy="2076750"/>
              <a:chOff x="400269" y="1624268"/>
              <a:chExt cx="5400027" cy="2076750"/>
            </a:xfrm>
          </p:grpSpPr>
          <p:grpSp>
            <p:nvGrpSpPr>
              <p:cNvPr id="97" name="Групувати 96"/>
              <p:cNvGrpSpPr/>
              <p:nvPr/>
            </p:nvGrpSpPr>
            <p:grpSpPr>
              <a:xfrm>
                <a:off x="400269" y="1762151"/>
                <a:ext cx="5164666" cy="1938867"/>
                <a:chOff x="6206067" y="2984429"/>
                <a:chExt cx="5164666" cy="1938867"/>
              </a:xfrm>
            </p:grpSpPr>
            <p:pic>
              <p:nvPicPr>
                <p:cNvPr id="98" name="Рисунок 97"/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6067" y="2984429"/>
                  <a:ext cx="1938867" cy="1938867"/>
                </a:xfrm>
                <a:prstGeom prst="rect">
                  <a:avLst/>
                </a:prstGeom>
              </p:spPr>
            </p:pic>
            <p:cxnSp>
              <p:nvCxnSpPr>
                <p:cNvPr id="99" name="Прямая соединительная линия 8"/>
                <p:cNvCxnSpPr/>
                <p:nvPr/>
              </p:nvCxnSpPr>
              <p:spPr>
                <a:xfrm>
                  <a:off x="7179733" y="3088663"/>
                  <a:ext cx="4191000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Прямая соединительная линия 17"/>
                <p:cNvCxnSpPr/>
                <p:nvPr/>
              </p:nvCxnSpPr>
              <p:spPr>
                <a:xfrm flipV="1">
                  <a:off x="7985125" y="3109039"/>
                  <a:ext cx="3385608" cy="68765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Прямая соединительная линия 23"/>
                <p:cNvCxnSpPr/>
                <p:nvPr/>
              </p:nvCxnSpPr>
              <p:spPr>
                <a:xfrm>
                  <a:off x="7175500" y="3095014"/>
                  <a:ext cx="0" cy="860425"/>
                </a:xfrm>
                <a:prstGeom prst="line">
                  <a:avLst/>
                </a:prstGeom>
                <a:ln w="9525">
                  <a:solidFill>
                    <a:srgbClr val="FFFF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Овал 101"/>
                <p:cNvSpPr/>
                <p:nvPr/>
              </p:nvSpPr>
              <p:spPr>
                <a:xfrm>
                  <a:off x="7149041" y="3070671"/>
                  <a:ext cx="48000" cy="48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/>
                </a:p>
              </p:txBody>
            </p:sp>
            <p:cxnSp>
              <p:nvCxnSpPr>
                <p:cNvPr id="103" name="Прямая соединительная линия 32"/>
                <p:cNvCxnSpPr/>
                <p:nvPr/>
              </p:nvCxnSpPr>
              <p:spPr>
                <a:xfrm flipV="1">
                  <a:off x="7175501" y="3796918"/>
                  <a:ext cx="808567" cy="158521"/>
                </a:xfrm>
                <a:prstGeom prst="line">
                  <a:avLst/>
                </a:prstGeom>
                <a:ln w="9525">
                  <a:solidFill>
                    <a:srgbClr val="FFFF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Овал 103"/>
                <p:cNvSpPr/>
                <p:nvPr/>
              </p:nvSpPr>
              <p:spPr>
                <a:xfrm>
                  <a:off x="7149041" y="3931096"/>
                  <a:ext cx="48000" cy="48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/>
                </a:p>
              </p:txBody>
            </p:sp>
            <p:sp>
              <p:nvSpPr>
                <p:cNvPr id="105" name="Овал 104"/>
                <p:cNvSpPr/>
                <p:nvPr/>
              </p:nvSpPr>
              <p:spPr>
                <a:xfrm>
                  <a:off x="7961841" y="3772347"/>
                  <a:ext cx="48000" cy="48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/>
                </a:p>
              </p:txBody>
            </p:sp>
            <p:sp>
              <p:nvSpPr>
                <p:cNvPr id="107" name="Дуга 106"/>
                <p:cNvSpPr/>
                <p:nvPr/>
              </p:nvSpPr>
              <p:spPr>
                <a:xfrm rot="16027598">
                  <a:off x="9640568" y="3030220"/>
                  <a:ext cx="487680" cy="487680"/>
                </a:xfrm>
                <a:prstGeom prst="arc">
                  <a:avLst>
                    <a:gd name="adj1" fmla="val 13656616"/>
                    <a:gd name="adj2" fmla="val 19352517"/>
                  </a:avLst>
                </a:pr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8" name="TextBox 107"/>
                    <p:cNvSpPr txBox="1"/>
                    <p:nvPr/>
                  </p:nvSpPr>
                  <p:spPr>
                    <a:xfrm>
                      <a:off x="8478945" y="3116014"/>
                      <a:ext cx="1165704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uk-UA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0,21"</m:t>
                            </m:r>
                          </m:oMath>
                        </m:oMathPara>
                      </a14:m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8" name="TextBox 10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78945" y="3116014"/>
                      <a:ext cx="1165704" cy="461665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uk-U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9" name="TextBox 108"/>
                    <p:cNvSpPr txBox="1"/>
                    <p:nvPr/>
                  </p:nvSpPr>
                  <p:spPr>
                    <a:xfrm>
                      <a:off x="6676544" y="3296733"/>
                      <a:ext cx="516680" cy="34932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rgbClr val="FFFF00"/>
                                    </a:solidFill>
                                    <a:effectLst>
                                      <a:glow rad="50800">
                                        <a:schemeClr val="tx1">
                                          <a:alpha val="70000"/>
                                        </a:schemeClr>
                                      </a:glo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FFFF00"/>
                                    </a:solidFill>
                                    <a:effectLst>
                                      <a:glow rad="50800">
                                        <a:schemeClr val="tx1">
                                          <a:alpha val="70000"/>
                                        </a:schemeClr>
                                      </a:glow>
                                    </a:effectLst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FFFF00"/>
                                    </a:solidFill>
                                    <a:effectLst>
                                      <a:glow rad="50800">
                                        <a:schemeClr val="tx1">
                                          <a:alpha val="70000"/>
                                        </a:schemeClr>
                                      </a:glow>
                                    </a:effectLst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mbria Math" panose="02040503050406030204" pitchFamily="18" charset="0"/>
                                  </a:rPr>
                                  <m:t>⊕</m:t>
                                </m:r>
                              </m:sub>
                            </m:sSub>
                          </m:oMath>
                        </m:oMathPara>
                      </a14:m>
                      <a:endParaRPr lang="ru-RU" sz="1600" dirty="0">
                        <a:solidFill>
                          <a:srgbClr val="FFFF00"/>
                        </a:solidFill>
                        <a:effectLst>
                          <a:glow rad="50800">
                            <a:schemeClr val="tx1">
                              <a:alpha val="70000"/>
                            </a:schemeClr>
                          </a:glow>
                        </a:effectLst>
                      </a:endParaRPr>
                    </a:p>
                  </p:txBody>
                </p:sp>
              </mc:Choice>
              <mc:Fallback xmlns="">
                <p:sp>
                  <p:nvSpPr>
                    <p:cNvPr id="109" name="TextBox 10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6544" y="3296733"/>
                      <a:ext cx="516680" cy="349326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b="-1034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uk-U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10" name="TextBox 109"/>
                <p:cNvSpPr txBox="1"/>
                <p:nvPr/>
              </p:nvSpPr>
              <p:spPr>
                <a:xfrm rot="20881189">
                  <a:off x="9453049" y="3471693"/>
                  <a:ext cx="1847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ru-RU" sz="24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111" name="Рисунок 110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640" t="63650" r="9821" b="27174"/>
              <a:stretch/>
            </p:blipFill>
            <p:spPr>
              <a:xfrm>
                <a:off x="5221927" y="1624268"/>
                <a:ext cx="578369" cy="538936"/>
              </a:xfrm>
              <a:prstGeom prst="ellipse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/>
                <p:cNvSpPr txBox="1"/>
                <p:nvPr/>
              </p:nvSpPr>
              <p:spPr>
                <a:xfrm rot="20881189">
                  <a:off x="8158059" y="3929800"/>
                  <a:ext cx="201420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uk-UA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4,35</m:t>
                      </m:r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ru-RU" sz="2400" dirty="0" smtClean="0">
                      <a:solidFill>
                        <a:schemeClr val="bg1"/>
                      </a:solidFill>
                    </a:rPr>
                    <a:t>млрд. </a:t>
                  </a:r>
                  <a:r>
                    <a:rPr lang="ru-RU" sz="2400" dirty="0">
                      <a:solidFill>
                        <a:schemeClr val="bg1"/>
                      </a:solidFill>
                    </a:rPr>
                    <a:t>км</a:t>
                  </a:r>
                </a:p>
              </p:txBody>
            </p:sp>
          </mc:Choice>
          <mc:Fallback xmlns="">
            <p:sp>
              <p:nvSpPr>
                <p:cNvPr id="132" name="TextBox 1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881189">
                  <a:off x="8158059" y="3929800"/>
                  <a:ext cx="2014206" cy="461665"/>
                </a:xfrm>
                <a:prstGeom prst="rect">
                  <a:avLst/>
                </a:prstGeom>
                <a:blipFill>
                  <a:blip r:embed="rId18"/>
                  <a:stretch>
                    <a:fillRect t="-6993" r="-4706" b="-2098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183915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izika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2836</TotalTime>
  <Words>1486</Words>
  <Application>Microsoft Office PowerPoint</Application>
  <PresentationFormat>Широкий екран</PresentationFormat>
  <Paragraphs>408</Paragraphs>
  <Slides>46</Slides>
  <Notes>30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46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Gerbera</vt:lpstr>
      <vt:lpstr>Times New Roman</vt:lpstr>
      <vt:lpstr>Trebuchet MS</vt:lpstr>
      <vt:lpstr>Verdana</vt:lpstr>
      <vt:lpstr>Wingdings</vt:lpstr>
      <vt:lpstr>Тема Office</vt:lpstr>
      <vt:lpstr>1_Тема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</cp:lastModifiedBy>
  <cp:revision>280</cp:revision>
  <dcterms:created xsi:type="dcterms:W3CDTF">2016-12-28T18:54:39Z</dcterms:created>
  <dcterms:modified xsi:type="dcterms:W3CDTF">2019-08-05T12:53:43Z</dcterms:modified>
</cp:coreProperties>
</file>