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08" r:id="rId4"/>
    <p:sldId id="434" r:id="rId5"/>
    <p:sldId id="360" r:id="rId6"/>
    <p:sldId id="431" r:id="rId7"/>
    <p:sldId id="311" r:id="rId8"/>
    <p:sldId id="435" r:id="rId9"/>
    <p:sldId id="432" r:id="rId10"/>
    <p:sldId id="436" r:id="rId11"/>
    <p:sldId id="433" r:id="rId12"/>
    <p:sldId id="437" r:id="rId13"/>
    <p:sldId id="438" r:id="rId14"/>
    <p:sldId id="339" r:id="rId15"/>
    <p:sldId id="439" r:id="rId16"/>
    <p:sldId id="440" r:id="rId17"/>
    <p:sldId id="344" r:id="rId18"/>
    <p:sldId id="441" r:id="rId19"/>
    <p:sldId id="442" r:id="rId20"/>
    <p:sldId id="346" r:id="rId21"/>
    <p:sldId id="349" r:id="rId22"/>
    <p:sldId id="443" r:id="rId23"/>
    <p:sldId id="444" r:id="rId24"/>
    <p:sldId id="347" r:id="rId25"/>
    <p:sldId id="381" r:id="rId26"/>
    <p:sldId id="445" r:id="rId27"/>
    <p:sldId id="382" r:id="rId28"/>
    <p:sldId id="338" r:id="rId29"/>
    <p:sldId id="332" r:id="rId30"/>
    <p:sldId id="429" r:id="rId31"/>
    <p:sldId id="446" r:id="rId32"/>
    <p:sldId id="329" r:id="rId33"/>
    <p:sldId id="303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FFFFFF"/>
    <a:srgbClr val="689F38"/>
    <a:srgbClr val="00838F"/>
    <a:srgbClr val="FE7B1C"/>
    <a:srgbClr val="009589"/>
    <a:srgbClr val="55B55D"/>
    <a:srgbClr val="438F84"/>
    <a:srgbClr val="449187"/>
    <a:srgbClr val="FFE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 varScale="1">
        <p:scale>
          <a:sx n="69" d="100"/>
          <a:sy n="69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2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62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02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31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2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78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5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009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695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1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5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1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09.08.2019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3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0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784" y="4357254"/>
            <a:ext cx="537845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АСТРОНОМІЯ ТА ВИЗНАЧЕННЯ ЧАСУ. ТИПИ КАЛЕНДАРІВ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і визначення часу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7" name="Picture 4" descr="Пов’язане зображенн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 bwMode="auto">
          <a:xfrm>
            <a:off x="166635" y="2052809"/>
            <a:ext cx="5771857" cy="416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Результат пошуку зображень за запитом &quot;ужгород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"/>
          <a:stretch/>
        </p:blipFill>
        <p:spPr bwMode="auto">
          <a:xfrm>
            <a:off x="6263315" y="2052809"/>
            <a:ext cx="5762045" cy="41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687790" y="856835"/>
            <a:ext cx="10816413" cy="11520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МІСЦЕВИЙ ЧАС –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виміряний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географічному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Місце для вмісту 3"/>
          <p:cNvSpPr txBox="1">
            <a:spLocks/>
          </p:cNvSpPr>
          <p:nvPr/>
        </p:nvSpPr>
        <p:spPr>
          <a:xfrm>
            <a:off x="7586231" y="6083908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11:29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1494457" y="6083908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12:38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89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Картинки по запросу чикаго ночью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turizmdom.ru/wp-content/uploads/2016/06/%D1%8F%D0%BF%D0%BE%D0%BD%D0%B8%D1%8F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і визначення часу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166635" y="5635317"/>
            <a:ext cx="8478601" cy="10770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 східніше знаходиться меридіан тим раніше розпочинається нова доба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Місце для вмісту 3"/>
          <p:cNvSpPr txBox="1">
            <a:spLocks/>
          </p:cNvSpPr>
          <p:nvPr/>
        </p:nvSpPr>
        <p:spPr>
          <a:xfrm>
            <a:off x="9353862" y="963653"/>
            <a:ext cx="2671502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Ранок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Японії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280150" y="963654"/>
            <a:ext cx="2403090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Ніч у </a:t>
            </a:r>
            <a:r>
              <a:rPr lang="uk-UA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Чикаго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28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Картинки по запросу prime meridian greenwich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та визначення часу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6" name="Місце для вмісту 3"/>
          <p:cNvSpPr txBox="1">
            <a:spLocks/>
          </p:cNvSpPr>
          <p:nvPr/>
        </p:nvSpPr>
        <p:spPr>
          <a:xfrm>
            <a:off x="-1" y="1016097"/>
            <a:ext cx="5744444" cy="24129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ВСЕСВІТНИЙ ЧАС (UT)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грінвіцького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меридіана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GTM)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Місце для вмісту 3"/>
          <p:cNvSpPr txBox="1">
            <a:spLocks/>
          </p:cNvSpPr>
          <p:nvPr/>
        </p:nvSpPr>
        <p:spPr>
          <a:xfrm>
            <a:off x="166635" y="5665297"/>
            <a:ext cx="5577808" cy="10770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Гринвіцький меридіан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(маркування на землі)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91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www.nasa.gov/sites/default/files/landslide_locations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50"/>
          <p:cNvSpPr/>
          <p:nvPr/>
        </p:nvSpPr>
        <p:spPr>
          <a:xfrm>
            <a:off x="5421457" y="-1"/>
            <a:ext cx="510651" cy="68580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Прямоугольник 3"/>
          <p:cNvSpPr/>
          <p:nvPr/>
        </p:nvSpPr>
        <p:spPr>
          <a:xfrm>
            <a:off x="4910816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рямоугольник 31"/>
          <p:cNvSpPr/>
          <p:nvPr/>
        </p:nvSpPr>
        <p:spPr>
          <a:xfrm>
            <a:off x="5932111" y="0"/>
            <a:ext cx="51065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рямоугольник 32"/>
          <p:cNvSpPr/>
          <p:nvPr/>
        </p:nvSpPr>
        <p:spPr>
          <a:xfrm>
            <a:off x="6442755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33"/>
          <p:cNvSpPr/>
          <p:nvPr/>
        </p:nvSpPr>
        <p:spPr>
          <a:xfrm>
            <a:off x="6953399" y="0"/>
            <a:ext cx="510651" cy="6858000"/>
          </a:xfrm>
          <a:prstGeom prst="rect">
            <a:avLst/>
          </a:prstGeom>
          <a:solidFill>
            <a:srgbClr val="3BE9E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34"/>
          <p:cNvSpPr/>
          <p:nvPr/>
        </p:nvSpPr>
        <p:spPr>
          <a:xfrm>
            <a:off x="7464036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 35"/>
          <p:cNvSpPr/>
          <p:nvPr/>
        </p:nvSpPr>
        <p:spPr>
          <a:xfrm>
            <a:off x="7974680" y="0"/>
            <a:ext cx="51065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Прямоугольник 36"/>
          <p:cNvSpPr/>
          <p:nvPr/>
        </p:nvSpPr>
        <p:spPr>
          <a:xfrm>
            <a:off x="8485317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37"/>
          <p:cNvSpPr/>
          <p:nvPr/>
        </p:nvSpPr>
        <p:spPr>
          <a:xfrm>
            <a:off x="8995961" y="0"/>
            <a:ext cx="510651" cy="6858000"/>
          </a:xfrm>
          <a:prstGeom prst="rect">
            <a:avLst/>
          </a:prstGeom>
          <a:solidFill>
            <a:srgbClr val="3BE9E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Прямоугольник 38"/>
          <p:cNvSpPr/>
          <p:nvPr/>
        </p:nvSpPr>
        <p:spPr>
          <a:xfrm>
            <a:off x="9506599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Прямоугольник 39"/>
          <p:cNvSpPr/>
          <p:nvPr/>
        </p:nvSpPr>
        <p:spPr>
          <a:xfrm>
            <a:off x="10017243" y="0"/>
            <a:ext cx="51065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Прямоугольник 40"/>
          <p:cNvSpPr/>
          <p:nvPr/>
        </p:nvSpPr>
        <p:spPr>
          <a:xfrm>
            <a:off x="10527873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Прямоугольник 41"/>
          <p:cNvSpPr/>
          <p:nvPr/>
        </p:nvSpPr>
        <p:spPr>
          <a:xfrm>
            <a:off x="11038517" y="0"/>
            <a:ext cx="510651" cy="6858000"/>
          </a:xfrm>
          <a:prstGeom prst="rect">
            <a:avLst/>
          </a:prstGeom>
          <a:solidFill>
            <a:srgbClr val="3BE9E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Прямоугольник 42"/>
          <p:cNvSpPr/>
          <p:nvPr/>
        </p:nvSpPr>
        <p:spPr>
          <a:xfrm>
            <a:off x="11549155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Прямоугольник 43"/>
          <p:cNvSpPr/>
          <p:nvPr/>
        </p:nvSpPr>
        <p:spPr>
          <a:xfrm>
            <a:off x="12059800" y="0"/>
            <a:ext cx="13220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Прямоугольник 44"/>
          <p:cNvSpPr/>
          <p:nvPr/>
        </p:nvSpPr>
        <p:spPr>
          <a:xfrm>
            <a:off x="1846979" y="0"/>
            <a:ext cx="51065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Прямоугольник 45"/>
          <p:cNvSpPr/>
          <p:nvPr/>
        </p:nvSpPr>
        <p:spPr>
          <a:xfrm>
            <a:off x="2357616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рямоугольник 46"/>
          <p:cNvSpPr/>
          <p:nvPr/>
        </p:nvSpPr>
        <p:spPr>
          <a:xfrm>
            <a:off x="2868260" y="0"/>
            <a:ext cx="510651" cy="6858000"/>
          </a:xfrm>
          <a:prstGeom prst="rect">
            <a:avLst/>
          </a:prstGeom>
          <a:solidFill>
            <a:srgbClr val="3BE9E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Прямоугольник 47"/>
          <p:cNvSpPr/>
          <p:nvPr/>
        </p:nvSpPr>
        <p:spPr>
          <a:xfrm>
            <a:off x="3378897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Прямоугольник 48"/>
          <p:cNvSpPr/>
          <p:nvPr/>
        </p:nvSpPr>
        <p:spPr>
          <a:xfrm>
            <a:off x="3889541" y="0"/>
            <a:ext cx="510651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Прямоугольник 49"/>
          <p:cNvSpPr/>
          <p:nvPr/>
        </p:nvSpPr>
        <p:spPr>
          <a:xfrm>
            <a:off x="4400172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6" name="Прямоугольник 53"/>
          <p:cNvSpPr/>
          <p:nvPr/>
        </p:nvSpPr>
        <p:spPr>
          <a:xfrm>
            <a:off x="-7" y="0"/>
            <a:ext cx="315067" cy="6858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Прямоугольник 54"/>
          <p:cNvSpPr/>
          <p:nvPr/>
        </p:nvSpPr>
        <p:spPr>
          <a:xfrm>
            <a:off x="315047" y="0"/>
            <a:ext cx="510651" cy="685800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Прямоугольник 55"/>
          <p:cNvSpPr/>
          <p:nvPr/>
        </p:nvSpPr>
        <p:spPr>
          <a:xfrm>
            <a:off x="825691" y="0"/>
            <a:ext cx="510651" cy="6858000"/>
          </a:xfrm>
          <a:prstGeom prst="rect">
            <a:avLst/>
          </a:prstGeom>
          <a:solidFill>
            <a:srgbClr val="3BE9E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Прямоугольник 56"/>
          <p:cNvSpPr/>
          <p:nvPr/>
        </p:nvSpPr>
        <p:spPr>
          <a:xfrm>
            <a:off x="1336321" y="0"/>
            <a:ext cx="510651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TextBox 30"/>
          <p:cNvSpPr txBox="1"/>
          <p:nvPr/>
        </p:nvSpPr>
        <p:spPr>
          <a:xfrm>
            <a:off x="5937252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6608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5677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95033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30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4386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45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73742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60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961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75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47317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90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50162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105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39518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120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4673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135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4029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150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51721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30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62345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45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72969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60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87849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75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91434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90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02853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105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519494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120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30132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135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34325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150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43018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165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553649" y="6068483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180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84031" y="5972187"/>
            <a:ext cx="501649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165</a:t>
            </a:r>
            <a:r>
              <a:rPr lang="en-US" sz="1733" baseline="30000" dirty="0">
                <a:solidFill>
                  <a:schemeClr val="bg1"/>
                </a:solidFill>
              </a:rPr>
              <a:t>o</a:t>
            </a:r>
            <a:endParaRPr lang="ru-RU" sz="1733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37252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1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26608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0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05677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395033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84386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73742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57961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47317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50162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339518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34673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4029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51721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62345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72969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987849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491434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002853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519494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030132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534325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43018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553649" y="520701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109059" y="514960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937252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13:00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426608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12:00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905677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11:00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95033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10:00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884386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9:00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373742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8:00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857961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7:00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47317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6:00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850162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5:00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39518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4:00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34673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3:00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24029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2:00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451721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14:00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962345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15:00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472969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16:00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987849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17:00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491434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18:00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002853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19:00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519494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20:00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0030132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21:00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0534325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22:00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1043018" y="5424690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23:00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1553649" y="5322004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67" dirty="0">
                <a:solidFill>
                  <a:srgbClr val="FFFF00"/>
                </a:solidFill>
              </a:rPr>
              <a:t>24</a:t>
            </a:r>
            <a:r>
              <a:rPr lang="ru-RU" sz="1467" dirty="0">
                <a:solidFill>
                  <a:srgbClr val="FFFF00"/>
                </a:solidFill>
              </a:rPr>
              <a:t>:00</a:t>
            </a: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-109059" y="5328762"/>
            <a:ext cx="501649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1:00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1547299" y="5547707"/>
            <a:ext cx="510645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67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937252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+1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426608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905677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−1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395033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884386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−3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73742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857961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−5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347317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−6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850162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−7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339518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−8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4673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−9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24029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−10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451721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962345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+3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472969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987849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491434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+6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002853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+7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9519494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+8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0030132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+9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0534325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+10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1043018" y="1219514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+11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1553649" y="1200037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67" dirty="0">
                <a:solidFill>
                  <a:srgbClr val="FFFF00"/>
                </a:solidFill>
              </a:rPr>
              <a:t>±</a:t>
            </a:r>
            <a:r>
              <a:rPr lang="ru-RU" sz="1867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-98899" y="1213773"/>
            <a:ext cx="50164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−11</a:t>
            </a:r>
          </a:p>
        </p:txBody>
      </p:sp>
    </p:spTree>
    <p:extLst>
      <p:ext uri="{BB962C8B-B14F-4D97-AF65-F5344CB8AC3E}">
        <p14:creationId xmlns:p14="http://schemas.microsoft.com/office/powerpoint/2010/main" val="29280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1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6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7" presetClass="emph" presetSubtype="0" repeatCount="4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37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70" dur="37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1" dur="37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37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9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2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8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10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40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7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30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6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" t="2751" r="583" b="1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2465" y="3284241"/>
            <a:ext cx="5066675" cy="11023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межах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поясу - однаковий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</a:t>
            </a: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-1" y="954667"/>
            <a:ext cx="5171608" cy="219326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ПОЯСНИЙ ЧАС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52464" y="4517459"/>
            <a:ext cx="5066675" cy="11023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Київський час – час другого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поясу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04932" y="5727154"/>
            <a:ext cx="5066675" cy="11023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Випереджає Всесвітній на 2 год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Прямая соединительная линия 6"/>
          <p:cNvCxnSpPr/>
          <p:nvPr/>
        </p:nvCxnSpPr>
        <p:spPr>
          <a:xfrm flipV="1">
            <a:off x="10429261" y="6007139"/>
            <a:ext cx="1596103" cy="151811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7330190" y="5904081"/>
            <a:ext cx="3226139" cy="474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Лінія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дат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і визначення часу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0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Результат пошуку зображень за запитом &quot;європа і часові пояс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1293" b="3059"/>
          <a:stretch/>
        </p:blipFill>
        <p:spPr bwMode="auto">
          <a:xfrm>
            <a:off x="562128" y="45214"/>
            <a:ext cx="11067740" cy="68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5583667" y="5186597"/>
            <a:ext cx="6608330" cy="16714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ЛІТНІЙ ЧАС </a:t>
            </a:r>
            <a:endParaRPr lang="uk-UA" sz="3600" dirty="0" smtClean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останньої неділі березня до останньої неділі жовтня.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і визначення часу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7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0D326-E19B-4C5A-B124-EB872CF24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1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683392" y="4734145"/>
            <a:ext cx="10825215" cy="18587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ЗОРЯНИЙ РІК 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інтервал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часу, за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диска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здійснює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повний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екліптиці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uk-UA" sz="4000" b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683392" y="1129016"/>
            <a:ext cx="10787116" cy="220425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ТРОПІЧНИЙ РІК 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36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проміжок</a:t>
            </a:r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часу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послідовними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проходженнями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істинного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точку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весняного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.(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)</a:t>
            </a:r>
            <a:endParaRPr lang="uk-UA" sz="3600" b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3BB7301-D5A0-4C33-B1F0-40C34166162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" name="Прямокутник: округлені верхні кути 11">
              <a:extLst>
                <a:ext uri="{FF2B5EF4-FFF2-40B4-BE49-F238E27FC236}">
                  <a16:creationId xmlns:a16="http://schemas.microsoft.com/office/drawing/2014/main" id="{4C6E516D-7A7B-4C0E-8F40-342EC99896E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0E6E44CE-C04A-40F5-B0D5-A2C026D2A9C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та визначення часу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83392" y="3649405"/>
            <a:ext cx="10825215" cy="76860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365 днів 5 годин 48 хвилин 46 секунд </a:t>
            </a:r>
            <a:endParaRPr lang="uk-UA" sz="4000" b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67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0D326-E19B-4C5A-B124-EB872CF24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683389" y="5137563"/>
            <a:ext cx="10825215" cy="109458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Тропічний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одиниця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702438" y="1555882"/>
            <a:ext cx="10787116" cy="84014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ЗОРЯНИЙ РІК </a:t>
            </a: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uk-UA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ТРОПІЧНИЙ </a:t>
            </a: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+ 20 хв 24 с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3BB7301-D5A0-4C33-B1F0-40C34166162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" name="Прямокутник: округлені верхні кути 11">
              <a:extLst>
                <a:ext uri="{FF2B5EF4-FFF2-40B4-BE49-F238E27FC236}">
                  <a16:creationId xmlns:a16="http://schemas.microsoft.com/office/drawing/2014/main" id="{4C6E516D-7A7B-4C0E-8F40-342EC99896E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0E6E44CE-C04A-40F5-B0D5-A2C026D2A9C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та визначення часу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83389" y="3382494"/>
            <a:ext cx="10825215" cy="76860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Зміщення точки весняного рівнодення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594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62" name="Місце для вмісту 3"/>
          <p:cNvSpPr txBox="1">
            <a:spLocks/>
          </p:cNvSpPr>
          <p:nvPr/>
        </p:nvSpPr>
        <p:spPr>
          <a:xfrm>
            <a:off x="6280920" y="2132164"/>
            <a:ext cx="5744444" cy="34270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Слово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походить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латинських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проголошую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календаріум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боргова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книга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ACCC6B6-DB24-4A96-A626-48EDAF18DA5E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46" name="Прямокутник: округлені верхні кути 45">
              <a:extLst>
                <a:ext uri="{FF2B5EF4-FFF2-40B4-BE49-F238E27FC236}">
                  <a16:creationId xmlns:a16="http://schemas.microsoft.com/office/drawing/2014/main" id="{2E32D6C6-E405-47B1-8682-AAB08957BF6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Прямокутник 46">
              <a:extLst>
                <a:ext uri="{FF2B5EF4-FFF2-40B4-BE49-F238E27FC236}">
                  <a16:creationId xmlns:a16="http://schemas.microsoft.com/office/drawing/2014/main" id="{226F15F4-BA6F-46B7-9496-0629BD92573C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Календар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9" name="Picture 4" descr="http://russian7.ru/wp-content/uploads/2013/12/Cru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5" y="1089579"/>
            <a:ext cx="5513729" cy="55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6" name="Місце для вмісту 3"/>
          <p:cNvSpPr txBox="1">
            <a:spLocks/>
          </p:cNvSpPr>
          <p:nvPr/>
        </p:nvSpPr>
        <p:spPr>
          <a:xfrm>
            <a:off x="5910502" y="977787"/>
            <a:ext cx="6114861" cy="23078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ік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12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поперемінно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29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Місячний календар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26" name="Picture 2" descr="Ð ÐµÐ·ÑÐ»ÑÑÐ°Ñ Ð¿Ð¾ÑÑÐºÑ Ð·Ð¾Ð±ÑÐ°Ð¶ÐµÐ½Ñ Ð·Ð° Ð·Ð°Ð¿Ð¸ÑÐ¾Ð¼ &quot;moon calendar october 2019&quot;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4232" r="2930" b="14259"/>
          <a:stretch/>
        </p:blipFill>
        <p:spPr bwMode="auto">
          <a:xfrm>
            <a:off x="0" y="838431"/>
            <a:ext cx="5362415" cy="60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Місце для вмісту 3"/>
          <p:cNvSpPr txBox="1">
            <a:spLocks/>
          </p:cNvSpPr>
          <p:nvPr/>
        </p:nvSpPr>
        <p:spPr>
          <a:xfrm>
            <a:off x="5910500" y="3473191"/>
            <a:ext cx="6114861" cy="8424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риває 354 дні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Місце для вмісту 3"/>
          <p:cNvSpPr txBox="1">
            <a:spLocks/>
          </p:cNvSpPr>
          <p:nvPr/>
        </p:nvSpPr>
        <p:spPr>
          <a:xfrm>
            <a:off x="5910499" y="4503221"/>
            <a:ext cx="6114861" cy="105945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Початок постійно зміщується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Місце для вмісту 3"/>
          <p:cNvSpPr txBox="1">
            <a:spLocks/>
          </p:cNvSpPr>
          <p:nvPr/>
        </p:nvSpPr>
        <p:spPr>
          <a:xfrm>
            <a:off x="5910499" y="5735081"/>
            <a:ext cx="6114861" cy="102567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Країни, які сповідують іслам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200" y="1256092"/>
            <a:ext cx="10515600" cy="118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виникають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внаслідок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своєї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5" y="2668836"/>
            <a:ext cx="11858730" cy="75323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Добовий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838198" y="3706051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рювання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вам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5" y="5178029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Секунди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хвилини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роки,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століття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тисячоліття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6" name="Місце для вмісту 3"/>
          <p:cNvSpPr txBox="1">
            <a:spLocks/>
          </p:cNvSpPr>
          <p:nvPr/>
        </p:nvSpPr>
        <p:spPr>
          <a:xfrm>
            <a:off x="5910502" y="977787"/>
            <a:ext cx="6114861" cy="23078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періодичність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Місячно-сонячний календар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Місце для вмісту 3"/>
          <p:cNvSpPr txBox="1">
            <a:spLocks/>
          </p:cNvSpPr>
          <p:nvPr/>
        </p:nvSpPr>
        <p:spPr>
          <a:xfrm>
            <a:off x="5910498" y="3388358"/>
            <a:ext cx="6114861" cy="10121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235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місячних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місяців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Місце для вмісту 3"/>
          <p:cNvSpPr txBox="1">
            <a:spLocks/>
          </p:cNvSpPr>
          <p:nvPr/>
        </p:nvSpPr>
        <p:spPr>
          <a:xfrm>
            <a:off x="5910499" y="4503221"/>
            <a:ext cx="6114861" cy="105945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вставляли 13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Місце для вмісту 3"/>
          <p:cNvSpPr txBox="1">
            <a:spLocks/>
          </p:cNvSpPr>
          <p:nvPr/>
        </p:nvSpPr>
        <p:spPr>
          <a:xfrm>
            <a:off x="5910498" y="5665393"/>
            <a:ext cx="6114861" cy="102567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Проводять обчислення християнської Пасхи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¼ÑÑÑÑÐ½Ð¾-ÑÐ¾Ð½ÑÑÐ½Ð¸Ð¹ ÐºÐ°Ð»ÐµÐ½Ð´Ð°Ñ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5" y="992069"/>
            <a:ext cx="5408908" cy="54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2086238" y="6116162"/>
            <a:ext cx="1569702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Ізраїль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1" grpId="0" animBg="1"/>
      <p:bldP spid="32" grpId="0" animBg="1"/>
      <p:bldP spid="3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6" name="Місце для вмісту 3"/>
          <p:cNvSpPr txBox="1">
            <a:spLocks/>
          </p:cNvSpPr>
          <p:nvPr/>
        </p:nvSpPr>
        <p:spPr>
          <a:xfrm>
            <a:off x="5910498" y="1383606"/>
            <a:ext cx="6114861" cy="17654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ru-RU" sz="3600" dirty="0" smtClean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року)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Сонячний календар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Місце для вмісту 3"/>
          <p:cNvSpPr txBox="1">
            <a:spLocks/>
          </p:cNvSpPr>
          <p:nvPr/>
        </p:nvSpPr>
        <p:spPr>
          <a:xfrm>
            <a:off x="5910498" y="3849603"/>
            <a:ext cx="6114861" cy="78048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перших –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Єгипет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Місце для вмісту 3"/>
          <p:cNvSpPr txBox="1">
            <a:spLocks/>
          </p:cNvSpPr>
          <p:nvPr/>
        </p:nvSpPr>
        <p:spPr>
          <a:xfrm>
            <a:off x="5910499" y="5251319"/>
            <a:ext cx="6114861" cy="105945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360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днів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+ 5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святкових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Картинки по запросу солнечный календарь май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434"/>
          <a:stretch/>
        </p:blipFill>
        <p:spPr bwMode="auto">
          <a:xfrm>
            <a:off x="166635" y="977787"/>
            <a:ext cx="5579390" cy="55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68" name="Місце для вмісту 3"/>
          <p:cNvSpPr txBox="1">
            <a:spLocks/>
          </p:cNvSpPr>
          <p:nvPr/>
        </p:nvSpPr>
        <p:spPr>
          <a:xfrm>
            <a:off x="6267779" y="5161862"/>
            <a:ext cx="5757588" cy="13551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Юліанський рік = Тропічний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 + 11хв 14 с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Місце для вмісту 3"/>
          <p:cNvSpPr txBox="1">
            <a:spLocks/>
          </p:cNvSpPr>
          <p:nvPr/>
        </p:nvSpPr>
        <p:spPr>
          <a:xfrm>
            <a:off x="6292092" y="3121001"/>
            <a:ext cx="5757588" cy="176663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кожен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четвертий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високосний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(366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діб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(365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92092" y="1087105"/>
            <a:ext cx="5744444" cy="17596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січня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45 р. до н. е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Запроваджений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Г.Ю.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Цезаром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B627CC1A-7EC7-4033-9C9A-5EEB82AEC134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9" name="Прямокутник: округлені верхні кути 10">
              <a:extLst>
                <a:ext uri="{FF2B5EF4-FFF2-40B4-BE49-F238E27FC236}">
                  <a16:creationId xmlns:a16="http://schemas.microsoft.com/office/drawing/2014/main" id="{56BAFA81-0E2C-46A5-8DF3-6C3236C2679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Прямокутник 39">
              <a:extLst>
                <a:ext uri="{FF2B5EF4-FFF2-40B4-BE49-F238E27FC236}">
                  <a16:creationId xmlns:a16="http://schemas.microsoft.com/office/drawing/2014/main" id="{597D32FD-F31C-49D0-BC0C-8CBE6A5AA37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Юліанський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календар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2" name="Picture 2" descr="Картинки по запросу julius caesar julian calend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7" y="1151230"/>
            <a:ext cx="5893196" cy="41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Місце для вмісту 3"/>
          <p:cNvSpPr txBox="1">
            <a:spLocks/>
          </p:cNvSpPr>
          <p:nvPr/>
        </p:nvSpPr>
        <p:spPr>
          <a:xfrm>
            <a:off x="556014" y="5500786"/>
            <a:ext cx="5114441" cy="97743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Фрагмент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збереженого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камені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календаря 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Григоріанський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календар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7" name="Picture 2" descr="Картинки по запросу papa grgur xii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5923" r="2986"/>
          <a:stretch/>
        </p:blipFill>
        <p:spPr bwMode="auto">
          <a:xfrm flipH="1">
            <a:off x="957049" y="1115969"/>
            <a:ext cx="4486392" cy="52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67779" y="5094564"/>
            <a:ext cx="5757588" cy="116220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1582 р. - реформа календаря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Місце для вмісту 3"/>
          <p:cNvSpPr txBox="1">
            <a:spLocks/>
          </p:cNvSpPr>
          <p:nvPr/>
        </p:nvSpPr>
        <p:spPr>
          <a:xfrm>
            <a:off x="6280923" y="2697014"/>
            <a:ext cx="5744444" cy="17596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XVI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стол</a:t>
            </a:r>
            <a:r>
              <a:rPr lang="uk-UA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іття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день весняного рівнодення змістився на 10 діб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Місце для вмісту 3"/>
          <p:cNvSpPr txBox="1">
            <a:spLocks/>
          </p:cNvSpPr>
          <p:nvPr/>
        </p:nvSpPr>
        <p:spPr>
          <a:xfrm>
            <a:off x="1979676" y="5840769"/>
            <a:ext cx="2441137" cy="97743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Григорій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ХІІІ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1502-1585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Місце для вмісту 3"/>
          <p:cNvSpPr txBox="1">
            <a:spLocks/>
          </p:cNvSpPr>
          <p:nvPr/>
        </p:nvSpPr>
        <p:spPr>
          <a:xfrm>
            <a:off x="6267779" y="1450759"/>
            <a:ext cx="5757588" cy="60837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років – 3 дні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joaninordinarytime.files.wordpress.com/2013/11/img_05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19074"/>
          <a:stretch/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Зм</a:t>
              </a:r>
              <a:r>
                <a:rPr lang="uk-UA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іна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щодо високосних років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3" name="Місце для вмісту 3"/>
          <p:cNvSpPr txBox="1">
            <a:spLocks/>
          </p:cNvSpPr>
          <p:nvPr/>
        </p:nvSpPr>
        <p:spPr>
          <a:xfrm>
            <a:off x="166638" y="1114090"/>
            <a:ext cx="7234706" cy="10999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Рік, номер якого кратний 400 – високосний (1600, 2000, 2400)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Місце для вмісту 3"/>
          <p:cNvSpPr txBox="1">
            <a:spLocks/>
          </p:cNvSpPr>
          <p:nvPr/>
        </p:nvSpPr>
        <p:spPr>
          <a:xfrm>
            <a:off x="0" y="5660104"/>
            <a:ext cx="8446193" cy="97743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льєф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могилі папи Григорія </a:t>
            </a:r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XIII</a:t>
            </a:r>
            <a:r>
              <a:rPr lang="uk-UA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введення нового календаря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свята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базиліка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Рим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87302" y="2486242"/>
            <a:ext cx="7255370" cy="15831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Роки, номери яких кратні 100 і не кратні 400 –  не високосні (1700, 1800, 1900)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207966" y="4341536"/>
            <a:ext cx="7234706" cy="104639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Решта років, номери яких кратні 4 – високосні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096001" y="1026964"/>
            <a:ext cx="5744444" cy="27817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1918 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цивільному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впроваджений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григоріанський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Сучасний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календар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078" name="Picture 6" descr="Ð ÐµÐ·ÑÐ»ÑÑÐ°Ñ Ð¿Ð¾ÑÑÐºÑ Ð·Ð¾Ð±ÑÐ°Ð¶ÐµÐ½Ñ Ð·Ð° Ð·Ð°Ð¿Ð¸ÑÐ¾Ð¼ &quot;ÐºÐ°Ð»ÐµÐ½Ð´Ð°Ñ 2019 ÑÐ²Ð¸Ð½Ñ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8" y="1026964"/>
            <a:ext cx="5703374" cy="570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Місце для вмісту 3"/>
          <p:cNvSpPr txBox="1">
            <a:spLocks/>
          </p:cNvSpPr>
          <p:nvPr/>
        </p:nvSpPr>
        <p:spPr>
          <a:xfrm>
            <a:off x="6096001" y="5077001"/>
            <a:ext cx="5744444" cy="16152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Юліанський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13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Григоріанського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6096001" y="4022749"/>
            <a:ext cx="5757588" cy="84016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Церква - юліанський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8" y="1342205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Яка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коротша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9" y="3266293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сходить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раніше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Луганську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9" y="5121462"/>
            <a:ext cx="11858729" cy="100045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Лондоні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Києві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01:35?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193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1" y="1440534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основою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календаря: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тропічний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1" y="3223754"/>
            <a:ext cx="11858729" cy="12233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тип календаря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0" y="5040877"/>
            <a:ext cx="11858729" cy="122336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покладені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основу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0" y="1188954"/>
            <a:ext cx="11858729" cy="1376032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пунктах 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однаковою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довготою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але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різними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широтами?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0" y="2799606"/>
            <a:ext cx="11858729" cy="1819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середини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поясу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4853407"/>
            <a:ext cx="11858729" cy="176997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Покази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годинників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швидше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267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0" y="1118225"/>
            <a:ext cx="11858729" cy="1376032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святкування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Різдва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католиків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православних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відзначається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0" y="2799606"/>
            <a:ext cx="11858729" cy="1819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меншим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поясного часу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пункті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4853407"/>
            <a:ext cx="11858729" cy="176997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країни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бути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котра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документами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народилася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29 лютого 1900 р.: 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Англії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Франції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714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196" y="1967561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покладені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основу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часу?</a:t>
            </a:r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838196" y="4310245"/>
            <a:ext cx="10515600" cy="188273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святкування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Різдва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католиків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православних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християн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відзначається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0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6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89" y="1155754"/>
            <a:ext cx="10672815" cy="15093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1, пункт 3 (С. 17-19)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С.19,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759588" y="3007996"/>
            <a:ext cx="10672815" cy="362989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 smtClean="0">
                <a:solidFill>
                  <a:srgbClr val="FFFFFF"/>
                </a:solidFill>
                <a:latin typeface="Trebuchet MS" panose="020B0603020202020204" pitchFamily="34" charset="0"/>
              </a:rPr>
              <a:t>Повідомлення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буклети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бюлетені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презентації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на одну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із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тем: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•	Як люди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вимірюють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час?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Календарі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народів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Європи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Близького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та Далекого Сходу.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Основа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вимірювання 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часу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1749168" y="5810131"/>
            <a:ext cx="1887016" cy="65998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Місце для вмісту 3"/>
          <p:cNvSpPr txBox="1">
            <a:spLocks/>
          </p:cNvSpPr>
          <p:nvPr/>
        </p:nvSpPr>
        <p:spPr>
          <a:xfrm>
            <a:off x="7921990" y="5810130"/>
            <a:ext cx="1830462" cy="65998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uk-UA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ік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Picture 6" descr="space earth 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3" y="989156"/>
            <a:ext cx="4654746" cy="443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 ÐµÐ·ÑÐ»ÑÑÐ°Ñ Ð¿Ð¾ÑÑÐºÑ Ð·Ð¾Ð±ÑÐ°Ð¶ÐµÐ½Ñ Ð·Ð° Ð·Ð°Ð¿Ð¸ÑÐ¾Ð¼ &quot;rotation of the earth around the sun gif&quot;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21" y="91970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94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448163" y="898026"/>
            <a:ext cx="3116211" cy="890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8F9CB94-27BB-4D2F-8DE5-4A9CB57B9AA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0D85D45D-0981-479C-96C2-3809F1D223D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B2C1044D-C688-44EB-95DE-2BBAC97EE87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Змінні одиниці часу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7486727" y="898026"/>
            <a:ext cx="3398004" cy="890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sk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5" y="1874926"/>
            <a:ext cx="5679269" cy="31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me lapse summer GIF by Matthew Butl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95" y="1874926"/>
            <a:ext cx="5679269" cy="31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66635" y="4790691"/>
            <a:ext cx="5679269" cy="154881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інтервал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однойменними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кульмінаціями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будь-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346095" y="4272197"/>
            <a:ext cx="5679269" cy="258580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інтервал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послідовними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кульмінаціями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центру видимого диска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одному і тому самому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95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448163" y="898603"/>
            <a:ext cx="3116211" cy="890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8F9CB94-27BB-4D2F-8DE5-4A9CB57B9AA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0D85D45D-0981-479C-96C2-3809F1D223D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B2C1044D-C688-44EB-95DE-2BBAC97EE87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Змінні одиниці часу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7486726" y="898603"/>
            <a:ext cx="3398004" cy="890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sk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5" y="1874926"/>
            <a:ext cx="5679269" cy="31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me lapse summer GIF by Matthew Butl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93" y="1874926"/>
            <a:ext cx="5679269" cy="31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66635" y="4893370"/>
            <a:ext cx="5679269" cy="8807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Використовується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346094" y="4940854"/>
            <a:ext cx="5679269" cy="8807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Використовується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повсякденному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/>
          <p:cNvSpPr txBox="1">
            <a:spLocks/>
          </p:cNvSpPr>
          <p:nvPr/>
        </p:nvSpPr>
        <p:spPr>
          <a:xfrm>
            <a:off x="687791" y="5894064"/>
            <a:ext cx="10816413" cy="7230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Справжня Сонячна </a:t>
            </a: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 </a:t>
            </a:r>
            <a:r>
              <a:rPr lang="uk-UA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≈ </a:t>
            </a: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зоряна </a:t>
            </a:r>
            <a:r>
              <a:rPr lang="uk-UA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 </a:t>
            </a: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 </a:t>
            </a:r>
            <a:r>
              <a:rPr lang="uk-UA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04,56 </a:t>
            </a: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</a:p>
        </p:txBody>
      </p:sp>
    </p:spTree>
    <p:extLst>
      <p:ext uri="{BB962C8B-B14F-4D97-AF65-F5344CB8AC3E}">
        <p14:creationId xmlns:p14="http://schemas.microsoft.com/office/powerpoint/2010/main" val="12950168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36"/>
          <a:stretch/>
        </p:blipFill>
        <p:spPr>
          <a:xfrm>
            <a:off x="0" y="406436"/>
            <a:ext cx="12192000" cy="6444069"/>
          </a:xfrm>
          <a:prstGeom prst="rect">
            <a:avLst/>
          </a:prstGeom>
        </p:spPr>
      </p:pic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8054716" y="2684945"/>
            <a:ext cx="3970649" cy="264905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Середнє</a:t>
            </a:r>
            <a:r>
              <a:rPr lang="ru-RU" sz="2800" dirty="0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Сонце</a:t>
            </a:r>
            <a:r>
              <a:rPr lang="ru-RU" sz="2800" dirty="0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— </a:t>
            </a:r>
            <a:endParaRPr lang="en-US" sz="2800" dirty="0" smtClean="0">
              <a:solidFill>
                <a:srgbClr val="FFFFFF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це</a:t>
            </a:r>
            <a:r>
              <a:rPr lang="ru-RU" sz="2800" dirty="0" smtClean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фіктивна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точка, яка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здійснює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рух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по небесному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екватору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(а не по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екліптиці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зі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сталою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швидкістю</a:t>
            </a:r>
            <a:endParaRPr lang="uk-UA" sz="28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Доба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6" y="1005534"/>
            <a:ext cx="11699964" cy="12729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СЕРЕДНЯ СОНЯЧНА ДОБА —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інтервал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часу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між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двома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послідовними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на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добу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нижніми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кульмінаціями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середнього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Сонця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на одному й тому самому </a:t>
            </a:r>
            <a:r>
              <a:rPr lang="ru-RU" sz="2800" dirty="0" err="1" smtClean="0">
                <a:solidFill>
                  <a:srgbClr val="FFFFFF"/>
                </a:solidFill>
                <a:latin typeface="Trebuchet MS" panose="020B0603020202020204" pitchFamily="34" charset="0"/>
              </a:rPr>
              <a:t>меридіані</a:t>
            </a:r>
            <a:endParaRPr lang="uk-UA" sz="60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Прямая соединительная линия 6"/>
          <p:cNvCxnSpPr/>
          <p:nvPr/>
        </p:nvCxnSpPr>
        <p:spPr>
          <a:xfrm flipV="1">
            <a:off x="2481222" y="4193329"/>
            <a:ext cx="1596103" cy="151811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Місце для вмісту 3"/>
          <p:cNvSpPr txBox="1">
            <a:spLocks/>
          </p:cNvSpPr>
          <p:nvPr/>
        </p:nvSpPr>
        <p:spPr>
          <a:xfrm>
            <a:off x="1206542" y="4090271"/>
            <a:ext cx="1401748" cy="474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6"/>
          <p:cNvCxnSpPr/>
          <p:nvPr/>
        </p:nvCxnSpPr>
        <p:spPr>
          <a:xfrm>
            <a:off x="7644984" y="5201587"/>
            <a:ext cx="1441555" cy="1057092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Місце для вмісту 3"/>
          <p:cNvSpPr txBox="1">
            <a:spLocks/>
          </p:cNvSpPr>
          <p:nvPr/>
        </p:nvSpPr>
        <p:spPr>
          <a:xfrm>
            <a:off x="8884004" y="6142902"/>
            <a:ext cx="1401748" cy="474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іч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28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20" grpId="1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36"/>
          <a:stretch/>
        </p:blipFill>
        <p:spPr>
          <a:xfrm>
            <a:off x="0" y="406436"/>
            <a:ext cx="12192000" cy="6444069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Доба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325401" y="1088486"/>
            <a:ext cx="11699964" cy="6344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Початок обліку середнього  сонячного часу - північ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325401" y="1978312"/>
            <a:ext cx="11699964" cy="6042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Рахунок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середнього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 до 24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години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325401" y="5292089"/>
            <a:ext cx="11699964" cy="11800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Після</a:t>
            </a:r>
            <a:r>
              <a:rPr lang="ru-RU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годин (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календарна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дата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збільшується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одиницю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/>
          <p:cNvSpPr txBox="1">
            <a:spLocks/>
          </p:cNvSpPr>
          <p:nvPr/>
        </p:nvSpPr>
        <p:spPr>
          <a:xfrm>
            <a:off x="3440548" y="2963495"/>
            <a:ext cx="5310901" cy="20732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доба = 24 години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година = 60 хвилин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хвилина = 60 секунд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і визначення часу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7" name="Picture 4" descr="Пов’язане зображенн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 bwMode="auto">
          <a:xfrm>
            <a:off x="166633" y="1923308"/>
            <a:ext cx="5771857" cy="416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Результат пошуку зображень за запитом &quot;ужгород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"/>
          <a:stretch/>
        </p:blipFill>
        <p:spPr bwMode="auto">
          <a:xfrm>
            <a:off x="6263317" y="1923309"/>
            <a:ext cx="5762045" cy="41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1288276" y="1006568"/>
            <a:ext cx="9615443" cy="7230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Кульмінація Сонця залежить від меридіана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Місце для вмісту 3"/>
          <p:cNvSpPr txBox="1">
            <a:spLocks/>
          </p:cNvSpPr>
          <p:nvPr/>
        </p:nvSpPr>
        <p:spPr>
          <a:xfrm>
            <a:off x="7586233" y="6083909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31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пізніше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1494455" y="6083909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38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раніше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82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5531</TotalTime>
  <Words>1064</Words>
  <Application>Microsoft Office PowerPoint</Application>
  <PresentationFormat>Широкий екран</PresentationFormat>
  <Paragraphs>250</Paragraphs>
  <Slides>31</Slides>
  <Notes>15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Gerbera</vt:lpstr>
      <vt:lpstr>Times New Roman</vt:lpstr>
      <vt:lpstr>Trebuchet MS</vt:lpstr>
      <vt:lpstr>Verdana</vt:lpstr>
      <vt:lpstr>Wingdings</vt:lpstr>
      <vt:lpstr>Тема Office</vt:lpstr>
      <vt:lpstr>1_Тема Office</vt:lpstr>
      <vt:lpstr>2_Тема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</cp:lastModifiedBy>
  <cp:revision>326</cp:revision>
  <dcterms:created xsi:type="dcterms:W3CDTF">2016-12-28T18:54:39Z</dcterms:created>
  <dcterms:modified xsi:type="dcterms:W3CDTF">2019-08-09T20:28:06Z</dcterms:modified>
</cp:coreProperties>
</file>