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m4v" ContentType="video/mp4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8" r:id="rId2"/>
    <p:sldId id="277" r:id="rId3"/>
    <p:sldId id="293" r:id="rId4"/>
    <p:sldId id="308" r:id="rId5"/>
    <p:sldId id="309" r:id="rId6"/>
    <p:sldId id="312" r:id="rId7"/>
    <p:sldId id="310" r:id="rId8"/>
    <p:sldId id="311" r:id="rId9"/>
    <p:sldId id="294" r:id="rId10"/>
    <p:sldId id="291" r:id="rId11"/>
    <p:sldId id="279" r:id="rId12"/>
    <p:sldId id="280" r:id="rId13"/>
    <p:sldId id="281" r:id="rId14"/>
    <p:sldId id="289" r:id="rId15"/>
    <p:sldId id="282" r:id="rId16"/>
    <p:sldId id="313" r:id="rId1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751CB"/>
    <a:srgbClr val="1D4DC5"/>
    <a:srgbClr val="002060"/>
    <a:srgbClr val="2F3242"/>
    <a:srgbClr val="709E32"/>
    <a:srgbClr val="00B050"/>
    <a:srgbClr val="1694E9"/>
    <a:srgbClr val="FFFF00"/>
    <a:srgbClr val="295FFF"/>
    <a:srgbClr val="FFB4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Помірний стиль 2 –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22" autoAdjust="0"/>
    <p:restoredTop sz="94660"/>
  </p:normalViewPr>
  <p:slideViewPr>
    <p:cSldViewPr snapToGrid="0">
      <p:cViewPr varScale="1">
        <p:scale>
          <a:sx n="46" d="100"/>
          <a:sy n="46" d="100"/>
        </p:scale>
        <p:origin x="7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BE04B-0FEE-474E-98E3-E5C059B0E3D6}" type="datetimeFigureOut">
              <a:rPr lang="ru-RU" smtClean="0"/>
              <a:t>15.12.2022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8AAFC-F45B-4763-9C1F-8029DFCE03F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79451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26D62-0A69-489C-AD8A-DBBB454FE69F}" type="datetime1">
              <a:rPr lang="uk-UA" smtClean="0"/>
              <a:t>15.12.2022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5242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57AFC-C01B-4F35-8E90-7CDC7BDC9F41}" type="datetime1">
              <a:rPr lang="uk-UA" smtClean="0"/>
              <a:t>15.12.2022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944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57DF8-A1C4-4191-9BCE-6255C9741248}" type="datetime1">
              <a:rPr lang="uk-UA" smtClean="0"/>
              <a:t>15.12.2022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2064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B527B-8C9A-436C-98CD-9931061FA41E}" type="datetime1">
              <a:rPr lang="uk-UA" smtClean="0"/>
              <a:t>15.12.2022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4306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E2E25-D864-431C-9803-DC1DF816B3B2}" type="datetime1">
              <a:rPr lang="uk-UA" smtClean="0"/>
              <a:t>15.12.2022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992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627C-B8CA-44C8-AA80-F38F7E2DC942}" type="datetime1">
              <a:rPr lang="uk-UA" smtClean="0"/>
              <a:t>15.12.2022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105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8820F-613B-4084-A210-F6071CA8AA12}" type="datetime1">
              <a:rPr lang="uk-UA" smtClean="0"/>
              <a:t>15.12.2022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949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D5AF-C886-45A1-B5DC-5A526CB61C15}" type="datetime1">
              <a:rPr lang="uk-UA" smtClean="0"/>
              <a:t>15.12.2022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21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D2A21-8E22-4A57-9D96-C14531AB525D}" type="datetime1">
              <a:rPr lang="uk-UA" smtClean="0"/>
              <a:t>15.12.2022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51652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41F5A-B942-463D-BFFB-A6C0BF2A95D9}" type="datetime1">
              <a:rPr lang="uk-UA" smtClean="0"/>
              <a:t>15.12.2022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3642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F5CA3-AACC-4614-BF69-00E689DA5E5C}" type="datetime1">
              <a:rPr lang="uk-UA" smtClean="0"/>
              <a:t>15.12.2022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8875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BF2D6-4F70-474E-8189-F1C29A9FD449}" type="datetime1">
              <a:rPr lang="uk-UA" smtClean="0"/>
              <a:t>15.12.2022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461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3.png"/><Relationship Id="rId2" Type="http://schemas.openxmlformats.org/officeDocument/2006/relationships/video" Target="../media/media4.m4v"/><Relationship Id="rId1" Type="http://schemas.microsoft.com/office/2007/relationships/media" Target="../media/media4.m4v"/><Relationship Id="rId6" Type="http://schemas.openxmlformats.org/officeDocument/2006/relationships/image" Target="../media/image32.jpeg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7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>
            <a:spLocks noGrp="1"/>
          </p:cNvSpPr>
          <p:nvPr>
            <p:ph type="dt" sz="half" idx="10"/>
          </p:nvPr>
        </p:nvSpPr>
        <p:spPr>
          <a:xfrm>
            <a:off x="1260389" y="1660783"/>
            <a:ext cx="1581665" cy="373964"/>
          </a:xfrm>
        </p:spPr>
        <p:txBody>
          <a:bodyPr/>
          <a:lstStyle/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383957" y="119911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86248" y="2660821"/>
            <a:ext cx="15816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Урок</a:t>
            </a:r>
          </a:p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№17</a:t>
            </a:r>
            <a:endParaRPr lang="ru-RU" sz="4800" b="1" dirty="0">
              <a:solidFill>
                <a:schemeClr val="bg1"/>
              </a:solidFill>
              <a:latin typeface="Monotype Corsiva" panose="030101010102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93029" y="3429000"/>
            <a:ext cx="909897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000" b="1" dirty="0">
                <a:solidFill>
                  <a:schemeClr val="tx2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Мандрівка у світ фантастики. Перегляд: малювання робота- художника. Зображення робота з простих форм для комп’ютерної гри </a:t>
            </a:r>
            <a:r>
              <a:rPr lang="uk-UA" sz="4000" i="1" dirty="0">
                <a:solidFill>
                  <a:schemeClr val="tx2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(кольорові олівці) </a:t>
            </a:r>
            <a:endParaRPr lang="ru-RU" sz="287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75965" y="368121"/>
            <a:ext cx="24022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Мистецтво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B2236536-9C93-46C5-9076-36D01D328A0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67" r="5568" b="12783"/>
          <a:stretch/>
        </p:blipFill>
        <p:spPr>
          <a:xfrm>
            <a:off x="8457734" y="133987"/>
            <a:ext cx="3595921" cy="3053591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85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48AF23CC-6470-48DC-A9FC-69D8BFAC6E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0" r="685" b="38822"/>
          <a:stretch/>
        </p:blipFill>
        <p:spPr>
          <a:xfrm>
            <a:off x="129093" y="1172585"/>
            <a:ext cx="11958570" cy="5526308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Розповідь вчителя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7" name="Бульбашка прямої мови: прямокутна з округленими кутами 6">
            <a:extLst>
              <a:ext uri="{FF2B5EF4-FFF2-40B4-BE49-F238E27FC236}">
                <a16:creationId xmlns:a16="http://schemas.microsoft.com/office/drawing/2014/main" id="{50A8FB77-D15E-4D82-8BE1-17D696B9853E}"/>
              </a:ext>
            </a:extLst>
          </p:cNvPr>
          <p:cNvSpPr/>
          <p:nvPr/>
        </p:nvSpPr>
        <p:spPr>
          <a:xfrm>
            <a:off x="6089583" y="1463039"/>
            <a:ext cx="4685118" cy="2708056"/>
          </a:xfrm>
          <a:prstGeom prst="wedgeRoundRectCallout">
            <a:avLst>
              <a:gd name="adj1" fmla="val -85069"/>
              <a:gd name="adj2" fmla="val 7835"/>
              <a:gd name="adj3" fmla="val 16667"/>
            </a:avLst>
          </a:prstGeom>
          <a:solidFill>
            <a:schemeClr val="accent2"/>
          </a:solidFill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400" b="1" dirty="0"/>
              <a:t>Привіт, друзі! Я, робот Мед-Арт, хочу запросити вас у цікаву мандрівку до моєї країни - </a:t>
            </a:r>
            <a:r>
              <a:rPr lang="uk-UA" sz="2400" b="1" dirty="0" err="1"/>
              <a:t>Уявляндії</a:t>
            </a:r>
            <a:r>
              <a:rPr lang="uk-UA" sz="2400" b="1" dirty="0"/>
              <a:t>. </a:t>
            </a:r>
            <a:endParaRPr lang="ru-RU" sz="2400" b="1" dirty="0"/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8D3867B-B98D-4971-A5CF-18F67896286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53" t="14505" r="19281" b="21412"/>
          <a:stretch/>
        </p:blipFill>
        <p:spPr>
          <a:xfrm>
            <a:off x="334620" y="1546549"/>
            <a:ext cx="4653337" cy="5222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760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Розповідь вчителя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630E6EA-B5A5-4502-961E-859171A2950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58" t="11254" r="29215" b="23181"/>
          <a:stretch/>
        </p:blipFill>
        <p:spPr>
          <a:xfrm>
            <a:off x="85354" y="3555675"/>
            <a:ext cx="2184509" cy="3261551"/>
          </a:xfrm>
          <a:prstGeom prst="rect">
            <a:avLst/>
          </a:prstGeom>
        </p:spPr>
      </p:pic>
      <p:sp>
        <p:nvSpPr>
          <p:cNvPr id="8" name="Бульбашка прямої мови: прямокутна з округленими кутами 7">
            <a:extLst>
              <a:ext uri="{FF2B5EF4-FFF2-40B4-BE49-F238E27FC236}">
                <a16:creationId xmlns:a16="http://schemas.microsoft.com/office/drawing/2014/main" id="{EF2B952F-2A84-4405-B5CF-D79CFDD59C7D}"/>
              </a:ext>
            </a:extLst>
          </p:cNvPr>
          <p:cNvSpPr/>
          <p:nvPr/>
        </p:nvSpPr>
        <p:spPr>
          <a:xfrm>
            <a:off x="325610" y="1308523"/>
            <a:ext cx="4059218" cy="2322913"/>
          </a:xfrm>
          <a:prstGeom prst="wedgeRoundRectCallout">
            <a:avLst>
              <a:gd name="adj1" fmla="val 2584"/>
              <a:gd name="adj2" fmla="val 73815"/>
              <a:gd name="adj3" fmla="val 16667"/>
            </a:avLst>
          </a:prstGeom>
          <a:solidFill>
            <a:schemeClr val="accent2"/>
          </a:solidFill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400" b="1" dirty="0"/>
              <a:t>А ось і перший житель. Знайомтеся – це </a:t>
            </a:r>
            <a:r>
              <a:rPr lang="uk-UA" sz="2400" b="1" dirty="0" err="1"/>
              <a:t>Квінсі</a:t>
            </a:r>
            <a:r>
              <a:rPr lang="uk-UA" sz="2400" b="1" dirty="0"/>
              <a:t>,</a:t>
            </a:r>
            <a:r>
              <a:rPr lang="ru-RU" sz="2400" b="1" dirty="0"/>
              <a:t> </a:t>
            </a:r>
            <a:r>
              <a:rPr lang="ru-RU" sz="2400" b="1" dirty="0" err="1"/>
              <a:t>навчальний</a:t>
            </a:r>
            <a:r>
              <a:rPr lang="ru-RU" sz="2400" b="1" dirty="0"/>
              <a:t> робот-</a:t>
            </a:r>
            <a:r>
              <a:rPr lang="ru-RU" sz="2400" b="1" dirty="0" err="1"/>
              <a:t>митець</a:t>
            </a:r>
            <a:r>
              <a:rPr lang="ru-RU" sz="2400" b="1" dirty="0"/>
              <a:t>.</a:t>
            </a:r>
          </a:p>
          <a:p>
            <a:pPr algn="ctr"/>
            <a:r>
              <a:rPr lang="ru-RU" altLang="ru-RU" sz="2400" b="1" dirty="0" err="1">
                <a:solidFill>
                  <a:schemeClr val="bg1"/>
                </a:solidFill>
              </a:rPr>
              <a:t>Він</a:t>
            </a:r>
            <a:r>
              <a:rPr lang="ru-RU" altLang="ru-RU" sz="2400" b="1" dirty="0">
                <a:solidFill>
                  <a:schemeClr val="bg1"/>
                </a:solidFill>
              </a:rPr>
              <a:t> крок за кроком </a:t>
            </a:r>
            <a:r>
              <a:rPr lang="ru-RU" altLang="ru-RU" sz="2400" b="1" dirty="0" err="1">
                <a:solidFill>
                  <a:schemeClr val="bg1"/>
                </a:solidFill>
              </a:rPr>
              <a:t>вчить</a:t>
            </a:r>
            <a:r>
              <a:rPr lang="ru-RU" altLang="ru-RU" sz="2400" b="1" dirty="0">
                <a:solidFill>
                  <a:schemeClr val="bg1"/>
                </a:solidFill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</a:rPr>
              <a:t>малювати</a:t>
            </a:r>
            <a:r>
              <a:rPr lang="ru-RU" altLang="ru-RU" sz="2400" b="1" dirty="0">
                <a:solidFill>
                  <a:schemeClr val="bg1"/>
                </a:solidFill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</a:rPr>
              <a:t>фрукти</a:t>
            </a:r>
            <a:r>
              <a:rPr lang="ru-RU" altLang="ru-RU" sz="2400" b="1" dirty="0">
                <a:solidFill>
                  <a:schemeClr val="bg1"/>
                </a:solidFill>
              </a:rPr>
              <a:t>, </a:t>
            </a:r>
            <a:r>
              <a:rPr lang="ru-RU" altLang="ru-RU" sz="2400" b="1" dirty="0" err="1">
                <a:solidFill>
                  <a:schemeClr val="bg1"/>
                </a:solidFill>
              </a:rPr>
              <a:t>тварин</a:t>
            </a:r>
            <a:r>
              <a:rPr lang="ru-RU" altLang="ru-RU" sz="2400" b="1" dirty="0">
                <a:solidFill>
                  <a:schemeClr val="bg1"/>
                </a:solidFill>
              </a:rPr>
              <a:t> і </a:t>
            </a:r>
            <a:r>
              <a:rPr lang="ru-RU" altLang="ru-RU" sz="2400" b="1" dirty="0" err="1">
                <a:solidFill>
                  <a:schemeClr val="bg1"/>
                </a:solidFill>
              </a:rPr>
              <a:t>різні</a:t>
            </a:r>
            <a:r>
              <a:rPr lang="ru-RU" altLang="ru-RU" sz="2400" b="1" dirty="0">
                <a:solidFill>
                  <a:schemeClr val="bg1"/>
                </a:solidFill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</a:rPr>
              <a:t>предмети</a:t>
            </a:r>
            <a:r>
              <a:rPr lang="ru-RU" altLang="ru-RU" sz="2400" b="1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9" name="Обзор обучающего робота-художника Quincy">
            <a:hlinkClick r:id="" action="ppaction://media"/>
            <a:extLst>
              <a:ext uri="{FF2B5EF4-FFF2-40B4-BE49-F238E27FC236}">
                <a16:creationId xmlns:a16="http://schemas.microsoft.com/office/drawing/2014/main" id="{8EBB1725-07FE-4404-9574-C557DA436D8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49012" end="13924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08564" y="1904102"/>
            <a:ext cx="7257826" cy="40825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id="{BD747302-E8EB-47CF-96DC-74724A419BC4}"/>
              </a:ext>
            </a:extLst>
          </p:cNvPr>
          <p:cNvSpPr/>
          <p:nvPr/>
        </p:nvSpPr>
        <p:spPr>
          <a:xfrm>
            <a:off x="352122" y="1307769"/>
            <a:ext cx="4059218" cy="2323667"/>
          </a:xfrm>
          <a:prstGeom prst="wedgeRoundRectCallout">
            <a:avLst>
              <a:gd name="adj1" fmla="val 2584"/>
              <a:gd name="adj2" fmla="val 73815"/>
              <a:gd name="adj3" fmla="val 16667"/>
            </a:avLst>
          </a:prstGeom>
          <a:solidFill>
            <a:schemeClr val="accent6"/>
          </a:solidFill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400" b="1" dirty="0">
                <a:solidFill>
                  <a:schemeClr val="bg1"/>
                </a:solidFill>
              </a:rPr>
              <a:t>А </a:t>
            </a:r>
            <a:r>
              <a:rPr lang="ru-RU" altLang="ru-RU" sz="2400" b="1" dirty="0" err="1">
                <a:solidFill>
                  <a:schemeClr val="bg1"/>
                </a:solidFill>
              </a:rPr>
              <a:t>іще</a:t>
            </a:r>
            <a:r>
              <a:rPr lang="ru-RU" altLang="ru-RU" sz="2400" b="1" dirty="0">
                <a:solidFill>
                  <a:schemeClr val="bg1"/>
                </a:solidFill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</a:rPr>
              <a:t>вчить</a:t>
            </a:r>
            <a:r>
              <a:rPr lang="ru-RU" altLang="ru-RU" sz="2400" b="1" dirty="0">
                <a:solidFill>
                  <a:schemeClr val="bg1"/>
                </a:solidFill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</a:rPr>
              <a:t>писати</a:t>
            </a:r>
            <a:r>
              <a:rPr lang="ru-RU" altLang="ru-RU" sz="2400" b="1" dirty="0">
                <a:solidFill>
                  <a:schemeClr val="bg1"/>
                </a:solidFill>
              </a:rPr>
              <a:t> слова по </a:t>
            </a:r>
            <a:r>
              <a:rPr lang="ru-RU" altLang="ru-RU" sz="2400" b="1" dirty="0" err="1">
                <a:solidFill>
                  <a:schemeClr val="bg1"/>
                </a:solidFill>
              </a:rPr>
              <a:t>літерах</a:t>
            </a:r>
            <a:r>
              <a:rPr lang="ru-RU" altLang="ru-RU" sz="2400" b="1" dirty="0">
                <a:solidFill>
                  <a:schemeClr val="bg1"/>
                </a:solidFill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400" b="1" dirty="0" err="1">
                <a:solidFill>
                  <a:schemeClr val="bg1"/>
                </a:solidFill>
              </a:rPr>
              <a:t>Допоможе</a:t>
            </a:r>
            <a:r>
              <a:rPr lang="ru-RU" altLang="ru-RU" sz="2400" b="1" dirty="0">
                <a:solidFill>
                  <a:schemeClr val="bg1"/>
                </a:solidFill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</a:rPr>
              <a:t>опанувати</a:t>
            </a:r>
            <a:r>
              <a:rPr lang="ru-RU" altLang="ru-RU" sz="2400" b="1" dirty="0">
                <a:solidFill>
                  <a:schemeClr val="bg1"/>
                </a:solidFill>
              </a:rPr>
              <a:t> математику та </a:t>
            </a:r>
            <a:r>
              <a:rPr lang="ru-RU" altLang="ru-RU" sz="2400" b="1" dirty="0" err="1">
                <a:solidFill>
                  <a:schemeClr val="bg1"/>
                </a:solidFill>
              </a:rPr>
              <a:t>розповідає</a:t>
            </a:r>
            <a:r>
              <a:rPr lang="ru-RU" altLang="ru-RU" sz="2400" b="1" dirty="0">
                <a:solidFill>
                  <a:schemeClr val="bg1"/>
                </a:solidFill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</a:rPr>
              <a:t>цікаві</a:t>
            </a:r>
            <a:r>
              <a:rPr lang="ru-RU" altLang="ru-RU" sz="2400" b="1" dirty="0">
                <a:solidFill>
                  <a:schemeClr val="bg1"/>
                </a:solidFill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</a:rPr>
              <a:t>історії</a:t>
            </a:r>
            <a:r>
              <a:rPr lang="ru-RU" altLang="ru-RU" sz="2400" b="1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57875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1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813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>
                <a:solidFill>
                  <a:schemeClr val="bg1"/>
                </a:solidFill>
              </a:rPr>
              <a:t>Розповідь вчителя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45420D6-937A-43E7-987B-85F21E4E02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58" t="11254" r="29215" b="23181"/>
          <a:stretch/>
        </p:blipFill>
        <p:spPr>
          <a:xfrm>
            <a:off x="85354" y="3555675"/>
            <a:ext cx="2184509" cy="3261551"/>
          </a:xfrm>
          <a:prstGeom prst="rect">
            <a:avLst/>
          </a:prstGeom>
        </p:spPr>
      </p:pic>
      <p:pic>
        <p:nvPicPr>
          <p:cNvPr id="7" name="Первый в мире робот-художник">
            <a:hlinkClick r:id="" action="ppaction://media"/>
            <a:extLst>
              <a:ext uri="{FF2B5EF4-FFF2-40B4-BE49-F238E27FC236}">
                <a16:creationId xmlns:a16="http://schemas.microsoft.com/office/drawing/2014/main" id="{E8D0D3BB-69A9-4604-83D3-C6D5DEF2CA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326" end="19423.953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52770" y="1871831"/>
            <a:ext cx="7535193" cy="4238546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Бульбашка прямої мови: прямокутна з округленими кутами 7">
            <a:extLst>
              <a:ext uri="{FF2B5EF4-FFF2-40B4-BE49-F238E27FC236}">
                <a16:creationId xmlns:a16="http://schemas.microsoft.com/office/drawing/2014/main" id="{7B7F1D59-EA5A-4F28-BD24-E394356EEDB0}"/>
              </a:ext>
            </a:extLst>
          </p:cNvPr>
          <p:cNvSpPr/>
          <p:nvPr/>
        </p:nvSpPr>
        <p:spPr>
          <a:xfrm>
            <a:off x="318790" y="1308523"/>
            <a:ext cx="4059218" cy="2323667"/>
          </a:xfrm>
          <a:prstGeom prst="wedgeRoundRectCallout">
            <a:avLst>
              <a:gd name="adj1" fmla="val 2584"/>
              <a:gd name="adj2" fmla="val 73815"/>
              <a:gd name="adj3" fmla="val 16667"/>
            </a:avLst>
          </a:prstGeom>
          <a:solidFill>
            <a:schemeClr val="accent6"/>
          </a:solidFill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uk-UA" altLang="ru-RU" sz="2400" b="1" dirty="0">
                <a:solidFill>
                  <a:schemeClr val="bg1"/>
                </a:solidFill>
              </a:rPr>
              <a:t>А це моя подруга Ай-да. Вона робот - художниця, котра уже заробила більше одного мільйона доларів.</a:t>
            </a:r>
            <a:endParaRPr lang="ru-RU" altLang="ru-RU" sz="24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id="{049F62E2-70A6-4887-A475-A0D0B030A555}"/>
              </a:ext>
            </a:extLst>
          </p:cNvPr>
          <p:cNvSpPr/>
          <p:nvPr/>
        </p:nvSpPr>
        <p:spPr>
          <a:xfrm>
            <a:off x="315016" y="1294090"/>
            <a:ext cx="4059218" cy="2323667"/>
          </a:xfrm>
          <a:prstGeom prst="wedgeRoundRectCallout">
            <a:avLst>
              <a:gd name="adj1" fmla="val 2584"/>
              <a:gd name="adj2" fmla="val 73815"/>
              <a:gd name="adj3" fmla="val 16667"/>
            </a:avLst>
          </a:prstGeom>
          <a:solidFill>
            <a:srgbClr val="9751CB"/>
          </a:solidFill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uk-UA" altLang="ru-RU" sz="2400" b="1" dirty="0">
                <a:solidFill>
                  <a:schemeClr val="bg1"/>
                </a:solidFill>
              </a:rPr>
              <a:t>Вона вміє самостійно створювати картини, аналізуючи наш світ. Виставка її робіт проходить в Оксфорді.</a:t>
            </a:r>
            <a:endParaRPr lang="ru-RU" altLang="ru-RU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15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1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833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Розповідь вчителя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9CFD525-E51B-442E-AA17-8F9E1F65224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743"/>
          <a:stretch/>
        </p:blipFill>
        <p:spPr>
          <a:xfrm>
            <a:off x="-71988" y="1012814"/>
            <a:ext cx="6526306" cy="5686078"/>
          </a:xfrm>
          <a:prstGeom prst="rect">
            <a:avLst/>
          </a:prstGeom>
        </p:spPr>
      </p:pic>
      <p:sp>
        <p:nvSpPr>
          <p:cNvPr id="7" name="Бульбашка прямої мови: прямокутна з округленими кутами 6">
            <a:extLst>
              <a:ext uri="{FF2B5EF4-FFF2-40B4-BE49-F238E27FC236}">
                <a16:creationId xmlns:a16="http://schemas.microsoft.com/office/drawing/2014/main" id="{AB04DBEA-FB01-401D-A91A-ADFE78B9FE8C}"/>
              </a:ext>
            </a:extLst>
          </p:cNvPr>
          <p:cNvSpPr/>
          <p:nvPr/>
        </p:nvSpPr>
        <p:spPr>
          <a:xfrm>
            <a:off x="5659747" y="1372345"/>
            <a:ext cx="5890380" cy="1809989"/>
          </a:xfrm>
          <a:prstGeom prst="wedgeRoundRectCallout">
            <a:avLst>
              <a:gd name="adj1" fmla="val -58232"/>
              <a:gd name="adj2" fmla="val 80353"/>
              <a:gd name="adj3" fmla="val 16667"/>
            </a:avLst>
          </a:prstGeom>
          <a:solidFill>
            <a:srgbClr val="1D4DC5"/>
          </a:solidFill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uk-UA" altLang="ru-RU" sz="2400" b="1" dirty="0">
                <a:solidFill>
                  <a:schemeClr val="bg1"/>
                </a:solidFill>
              </a:rPr>
              <a:t>Діти, а Ви бачили справжніх роботів?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uk-UA" altLang="ru-RU" sz="2400" b="1" dirty="0">
                <a:solidFill>
                  <a:schemeClr val="bg1"/>
                </a:solidFill>
              </a:rPr>
              <a:t>  Де їх використовують?</a:t>
            </a:r>
            <a:endParaRPr lang="ru-RU" altLang="ru-RU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36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>
                <a:solidFill>
                  <a:schemeClr val="bg1"/>
                </a:solidFill>
              </a:rPr>
              <a:t>Розповідь вчителя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8" name="Бульбашка прямої мови: прямокутна з округленими кутами 7">
            <a:extLst>
              <a:ext uri="{FF2B5EF4-FFF2-40B4-BE49-F238E27FC236}">
                <a16:creationId xmlns:a16="http://schemas.microsoft.com/office/drawing/2014/main" id="{18FC0648-225D-48D7-8BEF-7958A6C6AB7F}"/>
              </a:ext>
            </a:extLst>
          </p:cNvPr>
          <p:cNvSpPr/>
          <p:nvPr/>
        </p:nvSpPr>
        <p:spPr>
          <a:xfrm>
            <a:off x="621214" y="1273216"/>
            <a:ext cx="5890380" cy="2350561"/>
          </a:xfrm>
          <a:prstGeom prst="wedgeRoundRectCallout">
            <a:avLst>
              <a:gd name="adj1" fmla="val 79837"/>
              <a:gd name="adj2" fmla="val 24293"/>
              <a:gd name="adj3" fmla="val 16667"/>
            </a:avLst>
          </a:prstGeom>
          <a:solidFill>
            <a:schemeClr val="accent6"/>
          </a:solidFill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uk-UA" altLang="ru-RU" sz="2400" b="1" dirty="0">
                <a:solidFill>
                  <a:schemeClr val="bg1"/>
                </a:solidFill>
              </a:rPr>
              <a:t>Зараз роботи стали популярними по всьому світі. Їх використовують у різних цілях: для прибирання, конструювання, малювання та навіть у медицині. </a:t>
            </a:r>
            <a:endParaRPr lang="ru-RU" altLang="ru-RU" sz="2400" b="1" dirty="0">
              <a:solidFill>
                <a:schemeClr val="bg1"/>
              </a:solidFill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254A4C7-DA79-4512-851D-820E1AC5EC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25" t="7987" r="13181" b="20483"/>
          <a:stretch/>
        </p:blipFill>
        <p:spPr>
          <a:xfrm>
            <a:off x="6829291" y="1376980"/>
            <a:ext cx="5122456" cy="5369746"/>
          </a:xfrm>
          <a:prstGeom prst="rect">
            <a:avLst/>
          </a:prstGeom>
        </p:spPr>
      </p:pic>
      <p:pic>
        <p:nvPicPr>
          <p:cNvPr id="9218" name="Picture 2" descr="Робот-пилосос PHILIPS SmartPro Active FC8822/01. Купити Робот-пилосос  PHILIPS SmartPro Active FC8822/01 за вигідною ціною в Києві, Харкові,  Одесі, Дніпрі, Миколаєві, Запоріжжі, Україна | Цитрус">
            <a:extLst>
              <a:ext uri="{FF2B5EF4-FFF2-40B4-BE49-F238E27FC236}">
                <a16:creationId xmlns:a16="http://schemas.microsoft.com/office/drawing/2014/main" id="{CEEDA0FF-7121-41DB-921A-AD6CDE7FF2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53" y="4733365"/>
            <a:ext cx="2129322" cy="175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Роботы заменят врачей. — 365daily">
            <a:extLst>
              <a:ext uri="{FF2B5EF4-FFF2-40B4-BE49-F238E27FC236}">
                <a16:creationId xmlns:a16="http://schemas.microsoft.com/office/drawing/2014/main" id="{9EA0952E-AD6A-40ED-B860-37C3EE8DE8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" t="-6030" r="-694" b="13210"/>
          <a:stretch/>
        </p:blipFill>
        <p:spPr bwMode="auto">
          <a:xfrm>
            <a:off x="4245142" y="3658365"/>
            <a:ext cx="2665393" cy="308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Робот-врач Promobot">
            <a:extLst>
              <a:ext uri="{FF2B5EF4-FFF2-40B4-BE49-F238E27FC236}">
                <a16:creationId xmlns:a16="http://schemas.microsoft.com/office/drawing/2014/main" id="{0539A900-346D-4E08-AB5D-07350FC551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93" r="20572" b="4609"/>
          <a:stretch/>
        </p:blipFill>
        <p:spPr bwMode="auto">
          <a:xfrm>
            <a:off x="2344827" y="3803142"/>
            <a:ext cx="1680893" cy="28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8298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>
                <a:solidFill>
                  <a:schemeClr val="bg1"/>
                </a:solidFill>
              </a:rPr>
              <a:t>Розповідь вчителя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id="{A62CB7EC-F7C7-47EC-919C-94266B449114}"/>
              </a:ext>
            </a:extLst>
          </p:cNvPr>
          <p:cNvSpPr/>
          <p:nvPr/>
        </p:nvSpPr>
        <p:spPr>
          <a:xfrm>
            <a:off x="311878" y="1401032"/>
            <a:ext cx="5890380" cy="2350561"/>
          </a:xfrm>
          <a:prstGeom prst="wedgeRoundRectCallout">
            <a:avLst>
              <a:gd name="adj1" fmla="val 87142"/>
              <a:gd name="adj2" fmla="val 14224"/>
              <a:gd name="adj3" fmla="val 16667"/>
            </a:avLst>
          </a:prstGeom>
          <a:solidFill>
            <a:srgbClr val="9751CB"/>
          </a:solidFill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uk-UA" altLang="ru-RU" sz="2400" b="1" dirty="0">
                <a:solidFill>
                  <a:schemeClr val="bg1"/>
                </a:solidFill>
              </a:rPr>
              <a:t>Дітям теж подобаються іграшки - роботи. Вони </a:t>
            </a:r>
            <a:r>
              <a:rPr lang="ru-RU" sz="2400" b="1" dirty="0" err="1"/>
              <a:t>захоплюються</a:t>
            </a:r>
            <a:r>
              <a:rPr lang="ru-RU" sz="2400" b="1" dirty="0"/>
              <a:t> трансформерами, роботами-динозаврами, </a:t>
            </a:r>
            <a:r>
              <a:rPr lang="ru-RU" sz="2400" b="1" dirty="0" err="1"/>
              <a:t>залюбки</a:t>
            </a:r>
            <a:r>
              <a:rPr lang="ru-RU" sz="2400" b="1" dirty="0"/>
              <a:t> </a:t>
            </a:r>
            <a:r>
              <a:rPr lang="ru-RU" sz="2400" b="1" dirty="0" err="1"/>
              <a:t>гасають</a:t>
            </a:r>
            <a:r>
              <a:rPr lang="ru-RU" sz="2400" b="1" dirty="0"/>
              <a:t> на </a:t>
            </a:r>
            <a:r>
              <a:rPr lang="ru-RU" sz="2400" b="1" dirty="0" err="1"/>
              <a:t>електроскутерах</a:t>
            </a:r>
            <a:r>
              <a:rPr lang="ru-RU" sz="2400" b="1" dirty="0"/>
              <a:t>.</a:t>
            </a:r>
            <a:endParaRPr lang="ru-RU" altLang="ru-RU" sz="2400" b="1" dirty="0">
              <a:solidFill>
                <a:schemeClr val="bg1"/>
              </a:solidFill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254A4C7-DA79-4512-851D-820E1AC5EC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25" t="7987" r="13181" b="20483"/>
          <a:stretch/>
        </p:blipFill>
        <p:spPr>
          <a:xfrm>
            <a:off x="7069544" y="1350085"/>
            <a:ext cx="5122456" cy="5369746"/>
          </a:xfrm>
          <a:prstGeom prst="rect">
            <a:avLst/>
          </a:prstGeom>
        </p:spPr>
      </p:pic>
      <p:pic>
        <p:nvPicPr>
          <p:cNvPr id="11266" name="Picture 2" descr="Гироскутер Smart 10,5 Самобаланс Огонь и Лед + Приложение TAO — TopGyro">
            <a:extLst>
              <a:ext uri="{FF2B5EF4-FFF2-40B4-BE49-F238E27FC236}">
                <a16:creationId xmlns:a16="http://schemas.microsoft.com/office/drawing/2014/main" id="{28EF7831-B8E2-4795-BBFF-ED52A7CA01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84" b="23571"/>
          <a:stretch/>
        </p:blipFill>
        <p:spPr bwMode="auto">
          <a:xfrm>
            <a:off x="5766548" y="5467782"/>
            <a:ext cx="2344719" cy="1278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Игрушка на радиоуправлении – Робот-динозавр, свет, звук, движение от  Shantou Gepai, B1647962sim - купить в интернет-магазине ToyWay.Ru">
            <a:extLst>
              <a:ext uri="{FF2B5EF4-FFF2-40B4-BE49-F238E27FC236}">
                <a16:creationId xmlns:a16="http://schemas.microsoft.com/office/drawing/2014/main" id="{76E2E40A-CED9-487B-B388-C0C682E793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718" y="4172322"/>
            <a:ext cx="2191149" cy="2191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Роботы【Будинок іграшок】купить игрушечного робота в Киеве, Украине | Bi.ua">
            <a:extLst>
              <a:ext uri="{FF2B5EF4-FFF2-40B4-BE49-F238E27FC236}">
                <a16:creationId xmlns:a16="http://schemas.microsoft.com/office/drawing/2014/main" id="{63799A3E-EC9F-4C43-8BF3-60945EDA7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21" y="4365267"/>
            <a:ext cx="2333625" cy="2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2269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6242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/>
              <a:t>Роздивіться</a:t>
            </a:r>
            <a:r>
              <a:rPr lang="ru-RU" sz="2000" b="1" dirty="0"/>
              <a:t> </a:t>
            </a:r>
            <a:r>
              <a:rPr lang="ru-RU" sz="2000" b="1" dirty="0" err="1"/>
              <a:t>роботи-іграшки</a:t>
            </a:r>
            <a:r>
              <a:rPr lang="ru-RU" sz="2000" b="1" dirty="0"/>
              <a:t>. </a:t>
            </a:r>
            <a:r>
              <a:rPr lang="ru-RU" sz="2000" b="1" dirty="0" err="1"/>
              <a:t>Який</a:t>
            </a:r>
            <a:r>
              <a:rPr lang="ru-RU" sz="2000" b="1" dirty="0"/>
              <a:t> з них вам </a:t>
            </a:r>
            <a:r>
              <a:rPr lang="ru-RU" sz="2000" b="1" dirty="0" err="1"/>
              <a:t>найбільше</a:t>
            </a:r>
            <a:r>
              <a:rPr lang="ru-RU" sz="2000" b="1" dirty="0"/>
              <a:t> </a:t>
            </a:r>
            <a:r>
              <a:rPr lang="ru-RU" sz="2000" b="1" dirty="0" err="1"/>
              <a:t>подобається</a:t>
            </a:r>
            <a:r>
              <a:rPr lang="ru-RU" sz="2000" b="1" dirty="0"/>
              <a:t> і </a:t>
            </a:r>
            <a:r>
              <a:rPr lang="ru-RU" sz="2000" b="1" dirty="0" err="1"/>
              <a:t>може</a:t>
            </a:r>
            <a:r>
              <a:rPr lang="ru-RU" sz="2000" b="1" dirty="0"/>
              <a:t> стати другом? 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10242" name="Picture 2" descr="ᐈ Роботи і інтерактивні іграшки TENFUN — Особливості управління з  смартфона/планшета — купити — ціна від 89 грн — F.ua">
            <a:extLst>
              <a:ext uri="{FF2B5EF4-FFF2-40B4-BE49-F238E27FC236}">
                <a16:creationId xmlns:a16="http://schemas.microsoft.com/office/drawing/2014/main" id="{42BCD458-F535-4706-B814-388E8F99FA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2"/>
          <a:stretch/>
        </p:blipFill>
        <p:spPr bwMode="auto">
          <a:xfrm>
            <a:off x="1862911" y="3744036"/>
            <a:ext cx="2829263" cy="297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Робот-тварина WowWee Miposaur Black W3890 - купити Роботи іграшки wowwee в  Києві і Україні, ціна на Роботи іграшки в інтернет магазині funduk.ua">
            <a:extLst>
              <a:ext uri="{FF2B5EF4-FFF2-40B4-BE49-F238E27FC236}">
                <a16:creationId xmlns:a16="http://schemas.microsoft.com/office/drawing/2014/main" id="{13FEE2FD-4F28-4086-AC01-A118349095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8278" y="1576371"/>
            <a:ext cx="2202403" cy="2167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Архів Миниатюрная игрушка-робот R8 Ruke: 180 грн. - Іграшки-роботи Київ на  BESPLATKA.ua 71100986">
            <a:extLst>
              <a:ext uri="{FF2B5EF4-FFF2-40B4-BE49-F238E27FC236}">
                <a16:creationId xmlns:a16="http://schemas.microsoft.com/office/drawing/2014/main" id="{0B9E7246-6B77-43DF-8B96-92C3997492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98" y="1226372"/>
            <a:ext cx="2829262" cy="2829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Робот ABC ДУ с дисками 28072 - купить в интернет магазине Детский Мир в  Москве и России, отзывы, цена, фото">
            <a:extLst>
              <a:ext uri="{FF2B5EF4-FFF2-40B4-BE49-F238E27FC236}">
                <a16:creationId xmlns:a16="http://schemas.microsoft.com/office/drawing/2014/main" id="{3E8B97F0-DB1A-49C2-AC95-E672057777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464" y="1325600"/>
            <a:ext cx="3663736" cy="3663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Интерактивные игрушки роботы купить в Киеве: цена, отзывы, продажа. |  Интернет магазин ROZETKA">
            <a:extLst>
              <a:ext uri="{FF2B5EF4-FFF2-40B4-BE49-F238E27FC236}">
                <a16:creationId xmlns:a16="http://schemas.microsoft.com/office/drawing/2014/main" id="{B176BE74-A534-4F28-8844-AFD4367DFF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192" y="3744036"/>
            <a:ext cx="2303341" cy="297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4433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1011542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/>
              <a:t>Творці</a:t>
            </a:r>
            <a:r>
              <a:rPr lang="ru-RU" sz="2000" b="1" dirty="0"/>
              <a:t> </a:t>
            </a:r>
            <a:r>
              <a:rPr lang="ru-RU" sz="2000" b="1" dirty="0" err="1"/>
              <a:t>анімаційних</a:t>
            </a:r>
            <a:r>
              <a:rPr lang="ru-RU" sz="2000" b="1" dirty="0"/>
              <a:t> </a:t>
            </a:r>
            <a:r>
              <a:rPr lang="ru-RU" sz="2000" b="1" dirty="0" err="1"/>
              <a:t>ігор</a:t>
            </a:r>
            <a:r>
              <a:rPr lang="ru-RU" sz="2000" b="1" dirty="0"/>
              <a:t> і </a:t>
            </a:r>
            <a:r>
              <a:rPr lang="ru-RU" sz="2000" b="1" dirty="0" err="1"/>
              <a:t>мультиків</a:t>
            </a:r>
            <a:r>
              <a:rPr lang="ru-RU" sz="2000" b="1" dirty="0"/>
              <a:t> </a:t>
            </a:r>
            <a:r>
              <a:rPr lang="ru-RU" sz="2000" b="1" dirty="0" err="1"/>
              <a:t>нерідко</a:t>
            </a:r>
            <a:r>
              <a:rPr lang="ru-RU" sz="2000" b="1" dirty="0"/>
              <a:t> </a:t>
            </a:r>
            <a:r>
              <a:rPr lang="ru-RU" sz="2000" b="1" dirty="0" err="1"/>
              <a:t>зображають</a:t>
            </a:r>
            <a:r>
              <a:rPr lang="ru-RU" sz="2000" b="1" dirty="0"/>
              <a:t> </a:t>
            </a:r>
            <a:r>
              <a:rPr lang="ru-RU" sz="2000" b="1" dirty="0" err="1"/>
              <a:t>позитивних</a:t>
            </a:r>
            <a:r>
              <a:rPr lang="ru-RU" sz="2000" b="1" dirty="0"/>
              <a:t> </a:t>
            </a:r>
            <a:r>
              <a:rPr lang="ru-RU" sz="2000" b="1" dirty="0" err="1"/>
              <a:t>героїв-роботів</a:t>
            </a:r>
            <a:r>
              <a:rPr lang="ru-RU" sz="2000" b="1" dirty="0"/>
              <a:t> схожими на людей. </a:t>
            </a:r>
            <a:r>
              <a:rPr lang="ru-RU" sz="2000" b="1" dirty="0" err="1"/>
              <a:t>Пригадайте</a:t>
            </a:r>
            <a:r>
              <a:rPr lang="ru-RU" sz="2000" b="1" dirty="0"/>
              <a:t>, </a:t>
            </a:r>
            <a:r>
              <a:rPr lang="ru-RU" sz="2000" b="1" dirty="0" err="1"/>
              <a:t>які</a:t>
            </a:r>
            <a:r>
              <a:rPr lang="ru-RU" sz="2000" b="1" dirty="0"/>
              <a:t> </a:t>
            </a:r>
            <a:r>
              <a:rPr lang="ru-RU" sz="2000" b="1" dirty="0" err="1"/>
              <a:t>фільми</a:t>
            </a:r>
            <a:r>
              <a:rPr lang="ru-RU" sz="2000" b="1" dirty="0"/>
              <a:t> </a:t>
            </a:r>
            <a:r>
              <a:rPr lang="ru-RU" sz="2000" b="1" dirty="0" err="1"/>
              <a:t>чи</a:t>
            </a:r>
            <a:r>
              <a:rPr lang="ru-RU" sz="2000" b="1" dirty="0"/>
              <a:t> </a:t>
            </a:r>
          </a:p>
          <a:p>
            <a:pPr algn="ctr"/>
            <a:r>
              <a:rPr lang="ru-RU" sz="2000" b="1" dirty="0"/>
              <a:t>мультики про </a:t>
            </a:r>
            <a:r>
              <a:rPr lang="ru-RU" sz="2000" b="1" dirty="0" err="1"/>
              <a:t>роботів</a:t>
            </a:r>
            <a:r>
              <a:rPr lang="ru-RU" sz="2000" b="1" dirty="0"/>
              <a:t> </a:t>
            </a:r>
            <a:r>
              <a:rPr lang="ru-RU" sz="2000" b="1" dirty="0" err="1"/>
              <a:t>бачили</a:t>
            </a:r>
            <a:r>
              <a:rPr lang="ru-RU" sz="2000" b="1" dirty="0"/>
              <a:t> </a:t>
            </a:r>
            <a:r>
              <a:rPr lang="ru-RU" sz="2000" b="1" dirty="0" err="1"/>
              <a:t>ви</a:t>
            </a:r>
            <a:r>
              <a:rPr lang="ru-RU" sz="2000" b="1" dirty="0"/>
              <a:t>? 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14338" name="Picture 2" descr="мультфильм про роботов - bagno.site">
            <a:extLst>
              <a:ext uri="{FF2B5EF4-FFF2-40B4-BE49-F238E27FC236}">
                <a16:creationId xmlns:a16="http://schemas.microsoft.com/office/drawing/2014/main" id="{57690FDA-0C41-4053-B05C-EF0BE5C64A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363" y="1815030"/>
            <a:ext cx="5212318" cy="3909239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Франшизу «Трансформери» збираються повністю перезавантажити">
            <a:extLst>
              <a:ext uri="{FF2B5EF4-FFF2-40B4-BE49-F238E27FC236}">
                <a16:creationId xmlns:a16="http://schemas.microsoft.com/office/drawing/2014/main" id="{DC7423D6-E50C-43A9-8FC1-9C0B6BCEC2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88" r="7548"/>
          <a:stretch/>
        </p:blipFill>
        <p:spPr bwMode="auto">
          <a:xfrm>
            <a:off x="5766100" y="1815030"/>
            <a:ext cx="6163537" cy="3909240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872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А зараз запрошую вас відпочити з моїм другом у танці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2" name="Фізкультхвилинка №017">
            <a:hlinkClick r:id="" action="ppaction://media"/>
            <a:extLst>
              <a:ext uri="{FF2B5EF4-FFF2-40B4-BE49-F238E27FC236}">
                <a16:creationId xmlns:a16="http://schemas.microsoft.com/office/drawing/2014/main" id="{88E135E4-8920-460B-946B-3CD1E4B88B2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05723" y="1211819"/>
            <a:ext cx="9601799" cy="5401012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2A4E023-1B80-4AE1-BC55-9E8AC36DF2E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34" t="13300" r="15681" b="16896"/>
          <a:stretch/>
        </p:blipFill>
        <p:spPr>
          <a:xfrm>
            <a:off x="94736" y="4034117"/>
            <a:ext cx="2400332" cy="3019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197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35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373" t="14523" r="8429" b="18095"/>
          <a:stretch/>
        </p:blipFill>
        <p:spPr>
          <a:xfrm>
            <a:off x="7023749" y="980304"/>
            <a:ext cx="4816930" cy="4425945"/>
          </a:xfrm>
          <a:prstGeom prst="rect">
            <a:avLst/>
          </a:prstGeom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Правила безпеки на уроці образотворчого мистецтва</a:t>
            </a:r>
          </a:p>
        </p:txBody>
      </p:sp>
      <p:sp>
        <p:nvSpPr>
          <p:cNvPr id="2" name="Скругленный прямоугольник 1"/>
          <p:cNvSpPr/>
          <p:nvPr/>
        </p:nvSpPr>
        <p:spPr>
          <a:xfrm>
            <a:off x="267663" y="5409852"/>
            <a:ext cx="4896133" cy="1237772"/>
          </a:xfrm>
          <a:prstGeom prst="roundRect">
            <a:avLst/>
          </a:prstGeom>
          <a:solidFill>
            <a:srgbClr val="00B050"/>
          </a:solidFill>
          <a:ln>
            <a:solidFill>
              <a:srgbClr val="2F32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800" b="1" dirty="0"/>
              <a:t>Роботу розпочинати лише з дозволу вчителя.</a:t>
            </a:r>
            <a:endParaRPr lang="ru-RU" sz="2800" b="1" dirty="0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86"/>
          <a:stretch/>
        </p:blipFill>
        <p:spPr>
          <a:xfrm>
            <a:off x="361667" y="1291851"/>
            <a:ext cx="4759324" cy="3820887"/>
          </a:xfrm>
          <a:prstGeom prst="rect">
            <a:avLst/>
          </a:prstGeom>
        </p:spPr>
      </p:pic>
      <p:sp>
        <p:nvSpPr>
          <p:cNvPr id="8" name="Скругленный прямоугольник 7"/>
          <p:cNvSpPr/>
          <p:nvPr/>
        </p:nvSpPr>
        <p:spPr>
          <a:xfrm>
            <a:off x="6984148" y="5409852"/>
            <a:ext cx="4896133" cy="1237772"/>
          </a:xfrm>
          <a:prstGeom prst="roundRect">
            <a:avLst/>
          </a:prstGeom>
          <a:solidFill>
            <a:srgbClr val="00B050"/>
          </a:solidFill>
          <a:ln>
            <a:solidFill>
              <a:srgbClr val="2F32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800" b="1" dirty="0"/>
              <a:t>Використовувати інструмент тільки за призначенням.</a:t>
            </a:r>
            <a:endParaRPr lang="ru-RU" sz="2800" b="1" dirty="0"/>
          </a:p>
        </p:txBody>
      </p:sp>
    </p:spTree>
    <p:extLst>
      <p:ext uri="{BB962C8B-B14F-4D97-AF65-F5344CB8AC3E}">
        <p14:creationId xmlns:p14="http://schemas.microsoft.com/office/powerpoint/2010/main" val="1594076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45" t="14048" r="9568" b="22143"/>
          <a:stretch/>
        </p:blipFill>
        <p:spPr>
          <a:xfrm>
            <a:off x="267663" y="1114676"/>
            <a:ext cx="5225144" cy="4376057"/>
          </a:xfrm>
          <a:prstGeom prst="rect">
            <a:avLst/>
          </a:prstGeom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Правила безпеки на уроці образотворчого мистецтва</a:t>
            </a:r>
          </a:p>
        </p:txBody>
      </p:sp>
      <p:sp>
        <p:nvSpPr>
          <p:cNvPr id="6" name="Скругленный прямоугольник 5"/>
          <p:cNvSpPr/>
          <p:nvPr/>
        </p:nvSpPr>
        <p:spPr>
          <a:xfrm>
            <a:off x="267663" y="5409852"/>
            <a:ext cx="4896133" cy="1237772"/>
          </a:xfrm>
          <a:prstGeom prst="roundRect">
            <a:avLst/>
          </a:prstGeom>
          <a:solidFill>
            <a:srgbClr val="00B050"/>
          </a:solidFill>
          <a:ln>
            <a:solidFill>
              <a:srgbClr val="2F32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800" b="1" dirty="0"/>
              <a:t>Користуватися прийомами роботи з інструментами, як показав учитель.</a:t>
            </a:r>
            <a:endParaRPr lang="ru-RU" sz="2800" b="1" dirty="0"/>
          </a:p>
        </p:txBody>
      </p:sp>
      <p:sp>
        <p:nvSpPr>
          <p:cNvPr id="7" name="Скругленный прямоугольник 6"/>
          <p:cNvSpPr/>
          <p:nvPr/>
        </p:nvSpPr>
        <p:spPr>
          <a:xfrm>
            <a:off x="7016805" y="5409852"/>
            <a:ext cx="4896133" cy="1237772"/>
          </a:xfrm>
          <a:prstGeom prst="roundRect">
            <a:avLst/>
          </a:prstGeom>
          <a:solidFill>
            <a:srgbClr val="00B050"/>
          </a:solidFill>
          <a:ln>
            <a:solidFill>
              <a:srgbClr val="2F32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800" b="1" dirty="0"/>
              <a:t>Тримати своє робоче місце у належному порядку.</a:t>
            </a:r>
            <a:endParaRPr lang="ru-RU" sz="2800" b="1" dirty="0"/>
          </a:p>
        </p:txBody>
      </p:sp>
      <p:pic>
        <p:nvPicPr>
          <p:cNvPr id="4098" name="Picture 2" descr="https://img0.liveinternet.ru/images/attach/c/2/69/261/69261128_0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629" y="1224225"/>
            <a:ext cx="3968107" cy="409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08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648471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/>
              <a:t>Уявіть</a:t>
            </a:r>
            <a:r>
              <a:rPr lang="ru-RU" sz="2000" b="1" dirty="0"/>
              <a:t> себе геймером (</a:t>
            </a:r>
            <a:r>
              <a:rPr lang="ru-RU" sz="2000" b="1" dirty="0" err="1"/>
              <a:t>знавцем</a:t>
            </a:r>
            <a:r>
              <a:rPr lang="ru-RU" sz="2000" b="1" dirty="0"/>
              <a:t> </a:t>
            </a:r>
            <a:r>
              <a:rPr lang="ru-RU" sz="2000" b="1" dirty="0" err="1"/>
              <a:t>комп’ютерних</a:t>
            </a:r>
            <a:r>
              <a:rPr lang="ru-RU" sz="2000" b="1" dirty="0"/>
              <a:t> </a:t>
            </a:r>
            <a:r>
              <a:rPr lang="ru-RU" sz="2000" b="1" dirty="0" err="1"/>
              <a:t>ігор</a:t>
            </a:r>
            <a:r>
              <a:rPr lang="ru-RU" sz="2000" b="1" dirty="0"/>
              <a:t>) і намалюйте робота з </a:t>
            </a:r>
            <a:r>
              <a:rPr lang="ru-RU" sz="2000" b="1" dirty="0" err="1"/>
              <a:t>простих</a:t>
            </a:r>
            <a:r>
              <a:rPr lang="ru-RU" sz="2000" b="1" dirty="0"/>
              <a:t> форм для </a:t>
            </a:r>
            <a:r>
              <a:rPr lang="ru-RU" sz="2000" b="1" dirty="0" err="1"/>
              <a:t>комп’ютерної</a:t>
            </a:r>
            <a:r>
              <a:rPr lang="ru-RU" sz="2000" b="1" dirty="0"/>
              <a:t> </a:t>
            </a:r>
            <a:r>
              <a:rPr lang="ru-RU" sz="2000" b="1" dirty="0" err="1"/>
              <a:t>гри</a:t>
            </a:r>
            <a:r>
              <a:rPr lang="ru-RU" sz="2000" b="1" dirty="0"/>
              <a:t> (</a:t>
            </a:r>
            <a:r>
              <a:rPr lang="ru-RU" sz="2000" b="1" dirty="0" err="1"/>
              <a:t>кольорові</a:t>
            </a:r>
            <a:r>
              <a:rPr lang="ru-RU" sz="2000" b="1" dirty="0"/>
              <a:t> </a:t>
            </a:r>
            <a:r>
              <a:rPr lang="ru-RU" sz="2000" b="1" dirty="0" err="1"/>
              <a:t>олівці</a:t>
            </a:r>
            <a:r>
              <a:rPr lang="ru-RU" sz="2000" b="1" dirty="0"/>
              <a:t>)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Робот">
            <a:hlinkClick r:id="" action="ppaction://media"/>
            <a:extLst>
              <a:ext uri="{FF2B5EF4-FFF2-40B4-BE49-F238E27FC236}">
                <a16:creationId xmlns:a16="http://schemas.microsoft.com/office/drawing/2014/main" id="{29CE26C4-1BBB-4A70-8CF2-D76C3D8687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38697" y="1377013"/>
            <a:ext cx="9398465" cy="5286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786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017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Послідовність малювання </a:t>
            </a:r>
            <a:r>
              <a:rPr lang="ru-RU" sz="2000" b="1" dirty="0"/>
              <a:t>робота з </a:t>
            </a:r>
            <a:r>
              <a:rPr lang="ru-RU" sz="2000" b="1" dirty="0" err="1"/>
              <a:t>простих</a:t>
            </a:r>
            <a:r>
              <a:rPr lang="ru-RU" sz="2000" b="1" dirty="0"/>
              <a:t> форм для </a:t>
            </a:r>
            <a:r>
              <a:rPr lang="ru-RU" sz="2000" b="1" dirty="0" err="1"/>
              <a:t>комп’ютерної</a:t>
            </a:r>
            <a:r>
              <a:rPr lang="ru-RU" sz="2000" b="1" dirty="0"/>
              <a:t> </a:t>
            </a:r>
            <a:r>
              <a:rPr lang="ru-RU" sz="2000" b="1" dirty="0" err="1"/>
              <a:t>гри</a:t>
            </a:r>
            <a:r>
              <a:rPr lang="ru-RU" sz="2000" b="1" dirty="0"/>
              <a:t> 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B376E50-9C81-4048-9177-9F581A0CF56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237" t="10807" r="36131" b="10877"/>
          <a:stretch/>
        </p:blipFill>
        <p:spPr>
          <a:xfrm>
            <a:off x="895704" y="1781845"/>
            <a:ext cx="2873779" cy="4581626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73D4589-1210-419B-B014-017FADD7994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158" t="10666" r="36448" b="11439"/>
          <a:stretch/>
        </p:blipFill>
        <p:spPr>
          <a:xfrm>
            <a:off x="4693402" y="1781845"/>
            <a:ext cx="2864549" cy="4581626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11F1CE4-C812-4548-8AC1-0B2368299D4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6474" t="10106" r="36368" b="11298"/>
          <a:stretch/>
        </p:blipFill>
        <p:spPr>
          <a:xfrm>
            <a:off x="8481870" y="1781845"/>
            <a:ext cx="2814426" cy="4581626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001 - Музика для образотворчого мистецва">
            <a:hlinkClick r:id="" action="ppaction://media"/>
            <a:extLst>
              <a:ext uri="{FF2B5EF4-FFF2-40B4-BE49-F238E27FC236}">
                <a16:creationId xmlns:a16="http://schemas.microsoft.com/office/drawing/2014/main" id="{4BCD9579-0F28-45BC-A9A7-DBE3928B9F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8945" y="605867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183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20205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Продемонструйте власні малюнки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EE5CD259-342F-4346-ACCA-A70646D481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25" t="7987" r="13181" b="20483"/>
          <a:stretch/>
        </p:blipFill>
        <p:spPr>
          <a:xfrm>
            <a:off x="6829291" y="1376980"/>
            <a:ext cx="5122456" cy="5369746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043F16A-5313-4D8F-8A4C-F6A40E9239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3608" r="644" b="10431"/>
          <a:stretch/>
        </p:blipFill>
        <p:spPr>
          <a:xfrm>
            <a:off x="1038413" y="1730096"/>
            <a:ext cx="4958660" cy="4633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44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15.12.2022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Розповідь вчителя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A158246-D9B1-4969-853B-E04312BE9C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53" t="14505" r="19281" b="21412"/>
          <a:stretch/>
        </p:blipFill>
        <p:spPr>
          <a:xfrm>
            <a:off x="1276013" y="1441969"/>
            <a:ext cx="4653337" cy="5222630"/>
          </a:xfrm>
          <a:prstGeom prst="rect">
            <a:avLst/>
          </a:prstGeom>
        </p:spPr>
      </p:pic>
      <p:sp>
        <p:nvSpPr>
          <p:cNvPr id="7" name="Бульбашка прямої мови: прямокутна з округленими кутами 6">
            <a:extLst>
              <a:ext uri="{FF2B5EF4-FFF2-40B4-BE49-F238E27FC236}">
                <a16:creationId xmlns:a16="http://schemas.microsoft.com/office/drawing/2014/main" id="{EB35056C-D1F5-4757-9B47-D21E00C587F4}"/>
              </a:ext>
            </a:extLst>
          </p:cNvPr>
          <p:cNvSpPr/>
          <p:nvPr/>
        </p:nvSpPr>
        <p:spPr>
          <a:xfrm>
            <a:off x="5789400" y="1324549"/>
            <a:ext cx="5890380" cy="2350561"/>
          </a:xfrm>
          <a:prstGeom prst="wedgeRoundRectCallout">
            <a:avLst>
              <a:gd name="adj1" fmla="val -61337"/>
              <a:gd name="adj2" fmla="val 20173"/>
              <a:gd name="adj3" fmla="val 16667"/>
            </a:avLst>
          </a:prstGeom>
          <a:solidFill>
            <a:srgbClr val="9751CB"/>
          </a:solidFill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uk-UA" altLang="ru-RU" sz="2400" b="1" dirty="0">
                <a:solidFill>
                  <a:schemeClr val="bg1"/>
                </a:solidFill>
              </a:rPr>
              <a:t>Друзі, маю надію, що вам сподобалася наша мандрівка. Обов’язково завітайте до </a:t>
            </a:r>
            <a:r>
              <a:rPr lang="uk-UA" altLang="ru-RU" sz="2400" b="1" dirty="0" err="1">
                <a:solidFill>
                  <a:schemeClr val="bg1"/>
                </a:solidFill>
              </a:rPr>
              <a:t>Уявляндії</a:t>
            </a:r>
            <a:r>
              <a:rPr lang="uk-UA" altLang="ru-RU" sz="2400" b="1" dirty="0">
                <a:solidFill>
                  <a:schemeClr val="bg1"/>
                </a:solidFill>
              </a:rPr>
              <a:t> в гості самостійно. Фантазуйте, уявляйте, мрійте і </a:t>
            </a:r>
            <a:r>
              <a:rPr lang="uk-UA" altLang="ru-RU" sz="2400" b="1">
                <a:solidFill>
                  <a:schemeClr val="bg1"/>
                </a:solidFill>
              </a:rPr>
              <a:t>у вас </a:t>
            </a:r>
            <a:r>
              <a:rPr lang="uk-UA" altLang="ru-RU" sz="2400" b="1" dirty="0">
                <a:solidFill>
                  <a:schemeClr val="bg1"/>
                </a:solidFill>
              </a:rPr>
              <a:t>все вийде! Я чекатиму, до нових зустрічей!</a:t>
            </a:r>
            <a:endParaRPr lang="ru-RU" altLang="ru-RU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027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2163</TotalTime>
  <Words>390</Words>
  <Application>Microsoft Office PowerPoint</Application>
  <PresentationFormat>Широкоэкранный</PresentationFormat>
  <Paragraphs>68</Paragraphs>
  <Slides>16</Slides>
  <Notes>0</Notes>
  <HiddenSlides>0</HiddenSlides>
  <MMClips>5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Monotype Corsiva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Vasyl Tsupa</dc:creator>
  <cp:lastModifiedBy>Света</cp:lastModifiedBy>
  <cp:revision>159</cp:revision>
  <dcterms:created xsi:type="dcterms:W3CDTF">2018-01-05T16:38:53Z</dcterms:created>
  <dcterms:modified xsi:type="dcterms:W3CDTF">2022-12-15T04:17:09Z</dcterms:modified>
</cp:coreProperties>
</file>