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7"/>
  </p:notesMasterIdLst>
  <p:sldIdLst>
    <p:sldId id="256" r:id="rId2"/>
    <p:sldId id="285" r:id="rId3"/>
    <p:sldId id="259" r:id="rId4"/>
    <p:sldId id="276" r:id="rId5"/>
    <p:sldId id="281" r:id="rId6"/>
    <p:sldId id="284" r:id="rId7"/>
    <p:sldId id="277" r:id="rId8"/>
    <p:sldId id="278" r:id="rId9"/>
    <p:sldId id="279" r:id="rId10"/>
    <p:sldId id="280" r:id="rId11"/>
    <p:sldId id="286" r:id="rId12"/>
    <p:sldId id="260" r:id="rId13"/>
    <p:sldId id="269" r:id="rId14"/>
    <p:sldId id="261" r:id="rId15"/>
    <p:sldId id="275" r:id="rId16"/>
    <p:sldId id="282" r:id="rId17"/>
    <p:sldId id="283" r:id="rId18"/>
    <p:sldId id="287" r:id="rId19"/>
    <p:sldId id="262" r:id="rId20"/>
    <p:sldId id="270" r:id="rId21"/>
    <p:sldId id="268" r:id="rId22"/>
    <p:sldId id="271" r:id="rId23"/>
    <p:sldId id="263" r:id="rId24"/>
    <p:sldId id="273" r:id="rId25"/>
    <p:sldId id="288" r:id="rId26"/>
    <p:sldId id="289" r:id="rId27"/>
    <p:sldId id="267" r:id="rId28"/>
    <p:sldId id="266" r:id="rId29"/>
    <p:sldId id="272" r:id="rId30"/>
    <p:sldId id="264" r:id="rId31"/>
    <p:sldId id="274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55224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395412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910423"/>
            <a:ext cx="7772400" cy="11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615343"/>
            <a:ext cx="9144000" cy="2197267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8pPr>
            <a:lvl9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560"/>
              </a:spcBef>
              <a:buClr>
                <a:schemeClr val="lt2"/>
              </a:buClr>
              <a:buSzPct val="100000"/>
              <a:buFont typeface="Courier New"/>
              <a:buChar char="o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400"/>
              </a:spcBef>
              <a:buClr>
                <a:schemeClr val="lt2"/>
              </a:buClr>
              <a:buSzPct val="100000"/>
              <a:buFont typeface="Arial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400"/>
              </a:spcBef>
              <a:buClr>
                <a:schemeClr val="lt2"/>
              </a:buClr>
              <a:buSzPct val="100000"/>
              <a:buFont typeface="Arial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28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None/>
              <a:defRPr sz="24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buNone/>
              <a:defRPr sz="20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buNone/>
              <a:defRPr sz="1800"/>
            </a:lvl6pPr>
            <a:lvl7pPr rtl="0">
              <a:spcBef>
                <a:spcPts val="0"/>
              </a:spcBef>
              <a:buNone/>
              <a:defRPr sz="1800"/>
            </a:lvl7pPr>
            <a:lvl8pPr rtl="0">
              <a:spcBef>
                <a:spcPts val="0"/>
              </a:spcBef>
              <a:buNone/>
              <a:defRPr sz="1800"/>
            </a:lvl8pPr>
            <a:lvl9pPr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28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None/>
              <a:defRPr sz="24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buNone/>
              <a:defRPr sz="20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buNone/>
              <a:defRPr sz="1800"/>
            </a:lvl6pPr>
            <a:lvl7pPr rtl="0">
              <a:spcBef>
                <a:spcPts val="0"/>
              </a:spcBef>
              <a:buNone/>
              <a:defRPr sz="1800"/>
            </a:lvl7pPr>
            <a:lvl8pPr rtl="0">
              <a:spcBef>
                <a:spcPts val="0"/>
              </a:spcBef>
              <a:buNone/>
              <a:defRPr sz="1800"/>
            </a:lvl8pPr>
            <a:lvl9pPr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1pPr>
            <a:lvl2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2pPr>
            <a:lvl3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3pPr>
            <a:lvl4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4pPr>
            <a:lvl5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5pPr>
            <a:lvl6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6pPr>
            <a:lvl7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7pPr>
            <a:lvl8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8pPr>
            <a:lvl9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4615343"/>
            <a:ext cx="9144000" cy="2197267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560"/>
              </a:spcBef>
              <a:buClr>
                <a:schemeClr val="lt2"/>
              </a:buClr>
              <a:buSzPct val="100000"/>
              <a:buFont typeface="Courier New"/>
              <a:buChar char="o"/>
              <a:defRPr sz="2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400"/>
              </a:spcBef>
              <a:buClr>
                <a:schemeClr val="lt2"/>
              </a:buClr>
              <a:buSzPct val="100000"/>
              <a:buFont typeface="Arial"/>
              <a:buChar char="●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400"/>
              </a:spcBef>
              <a:buClr>
                <a:schemeClr val="lt2"/>
              </a:buClr>
              <a:buSzPct val="100000"/>
              <a:buFont typeface="Arial"/>
              <a:buChar char="●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1321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slow">
    <p:wipe dir="d"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sites.google.com/site/tehnologiie1011klasi/teams/-1/6.png?attredirects=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755576" y="620688"/>
            <a:ext cx="7772400" cy="8939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dirty="0"/>
              <a:t>10 клас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07504" y="1628800"/>
            <a:ext cx="8856984" cy="25991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Загальні відомості</a:t>
            </a:r>
            <a:br>
              <a:rPr lang="uk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</a:t>
            </a:r>
            <a:r>
              <a:rPr lang="uk" sz="8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</a:t>
            </a:r>
          </a:p>
          <a:p>
            <a:pPr>
              <a:spcBef>
                <a:spcPts val="0"/>
              </a:spcBef>
              <a:buNone/>
            </a:pPr>
            <a:endParaRPr sz="7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0107"/>
          </a:xfrm>
        </p:spPr>
        <p:txBody>
          <a:bodyPr/>
          <a:lstStyle/>
          <a:p>
            <a:r>
              <a:rPr lang="uk-UA" sz="3600" dirty="0" smtClean="0"/>
              <a:t>Види композиції:</a:t>
            </a:r>
            <a:endParaRPr lang="uk-UA" sz="36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568952" cy="1684784"/>
          </a:xfrm>
        </p:spPr>
        <p:txBody>
          <a:bodyPr/>
          <a:lstStyle/>
          <a:p>
            <a:pPr>
              <a:buNone/>
            </a:pPr>
            <a:r>
              <a:rPr lang="uk-UA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Глибинно-просторова</a:t>
            </a:r>
            <a:r>
              <a:rPr lang="uk-UA" dirty="0"/>
              <a:t> — </a:t>
            </a:r>
            <a:r>
              <a:rPr lang="uk-UA" dirty="0" smtClean="0"/>
              <a:t>це </a:t>
            </a:r>
            <a:r>
              <a:rPr lang="uk-UA" dirty="0"/>
              <a:t>композиція, що виконується з передаванням глибини простору.</a:t>
            </a:r>
          </a:p>
        </p:txBody>
      </p:sp>
      <p:pic>
        <p:nvPicPr>
          <p:cNvPr id="4098" name="Picture 2" descr="C:\Users\Two_2\Desktop\объемно-пространственная-композиция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75179"/>
            <a:ext cx="4536504" cy="304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wo_2\Desktop\arch_compoz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8" y="2775179"/>
            <a:ext cx="2285264" cy="3047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708760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324036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Закони композиції</a:t>
            </a:r>
            <a:br>
              <a:rPr lang="uk-UA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художньо-конструкторських </a:t>
            </a:r>
            <a:br>
              <a:rPr lang="uk-UA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виробів</a:t>
            </a:r>
            <a:endParaRPr lang="uk-UA" sz="5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332656"/>
            <a:ext cx="151216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/>
              <a:t>3</a:t>
            </a:r>
            <a:endParaRPr lang="uk-UA" b="1" dirty="0"/>
          </a:p>
        </p:txBody>
      </p:sp>
    </p:spTree>
    <p:extLst>
      <p:ext uri="{BB962C8B-B14F-4D97-AF65-F5344CB8AC3E}">
        <p14:creationId xmlns="" xmlns:p14="http://schemas.microsoft.com/office/powerpoint/2010/main" val="354382568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67543" y="332656"/>
            <a:ext cx="8280920" cy="57675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масштабу</a:t>
            </a:r>
            <a:r>
              <a:rPr lang="uk" sz="3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38307" y="1124744"/>
            <a:ext cx="8568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Серед об’єктів художнього конструювання трапляється чимало предметів, які мають однакову форму, але різні розміри, що викликано певними функціональними вимогами. </a:t>
            </a:r>
          </a:p>
          <a:p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зменшеному масштабі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випускають значну частину сувенірних виробів: пластику малих форм, дрібні, але вишукано оздоблені побутові предмети.</a:t>
            </a:r>
            <a:endParaRPr lang="uk-UA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53" y="3248679"/>
            <a:ext cx="5143176" cy="264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7" y="3260189"/>
            <a:ext cx="3310440" cy="264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wo_2\Desktop\Лимузи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21"/>
          <a:stretch/>
        </p:blipFill>
        <p:spPr bwMode="auto">
          <a:xfrm>
            <a:off x="4158317" y="1653894"/>
            <a:ext cx="4054856" cy="2098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wo_2\Desktop\glHummer H2 limousin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17" y="3873472"/>
            <a:ext cx="4054856" cy="2019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3" y="1630235"/>
            <a:ext cx="3183773" cy="424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179512" y="188640"/>
            <a:ext cx="8828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Збільшення </a:t>
            </a:r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масштабу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гіперболізація,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 сприяє вияву відчуттів урочистості, піднесеності, декоративності. У цьому масштабі виготовляли переважно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які пов'язанні з оформленням інтер'єру, ритуальні і культові предмети.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26631389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82509" cy="7200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пропорційності</a:t>
            </a:r>
            <a:r>
              <a:rPr lang="uk" sz="3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39135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пропорційності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це гармонійне поєднання пропорцій частин, елементів у єдине ціле. Він дає змогу уточнити форму, знайдену на основі вже відомих загальних пропорційних законів.  </a:t>
            </a:r>
            <a:endParaRPr lang="uk-UA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Two_2\Desktop\golden-rectangl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90457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wo_2\Desktop\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0753"/>
            <a:ext cx="4263648" cy="4450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9512" y="103357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Поняття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контраст означає чітко виявлену протилежність відповідних властивостей предмета, стану, дії тощо. </a:t>
            </a:r>
          </a:p>
        </p:txBody>
      </p:sp>
      <p:pic>
        <p:nvPicPr>
          <p:cNvPr id="8194" name="Picture 2" descr="https://lh3.googleusercontent.com/--PQeueo8vtA/UK87Ql5JthI/AAAAAAAACAs/61fdspydtwE/s800/post-1277088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5" y="1909301"/>
            <a:ext cx="3531695" cy="1987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otolibe.ru/expressive_means/contrast/photo/contrast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5" y="4005064"/>
            <a:ext cx="2955631" cy="1961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tihi.ru/pics/2010/12/15/75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360" y="1909300"/>
            <a:ext cx="2251094" cy="4039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kak-fotografirovat.com/wp-content/uploads/2012/04/kontrast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005064"/>
            <a:ext cx="3168353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Two_2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909301"/>
            <a:ext cx="2520280" cy="1987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88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82509" cy="7200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sz="3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</a:t>
            </a:r>
            <a:r>
              <a:rPr lang="uk" sz="30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контрасту</a:t>
            </a:r>
            <a:r>
              <a:rPr lang="uk" sz="3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uk" sz="300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324718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25518" y="332656"/>
            <a:ext cx="86669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об'ємно-просторовій формі композиційні контрасти виражені переважно співвідношеннями протилежних пар, а саме: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метричний контраст форми 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(розмірів): низька - висока, вузька - широка;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пластичний контраст форми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елемент - частина, ввігнута - опукла, статична - динамічна, симетрична - асиметрична;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контраст матеріалу форми 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(текстура, фактура, тон, колір), виразна текстура - ледь помітна, світла-темна, тепла-холодна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контраст конструктивної ідеї (функції) форми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Two_2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629203" cy="226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wo_2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4700830" cy="2270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2981928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584176"/>
          </a:xfrm>
        </p:spPr>
        <p:txBody>
          <a:bodyPr/>
          <a:lstStyle/>
          <a:p>
            <a:pPr algn="ctr"/>
            <a:r>
              <a:rPr lang="uk-UA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Композиційні </a:t>
            </a:r>
            <a:br>
              <a:rPr lang="uk-UA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прийоми</a:t>
            </a:r>
            <a:endParaRPr lang="uk-UA" sz="6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332656"/>
            <a:ext cx="151216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/>
              <a:t>4</a:t>
            </a:r>
            <a:endParaRPr lang="uk-UA" b="1" dirty="0"/>
          </a:p>
        </p:txBody>
      </p:sp>
    </p:spTree>
    <p:extLst>
      <p:ext uri="{BB962C8B-B14F-4D97-AF65-F5344CB8AC3E}">
        <p14:creationId xmlns="" xmlns:p14="http://schemas.microsoft.com/office/powerpoint/2010/main" val="3817329740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/>
          <a:lstStyle/>
          <a:p>
            <a:r>
              <a:rPr lang="uk-UA" dirty="0" smtClean="0"/>
              <a:t>Композиційні прийоми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568952" cy="4608512"/>
          </a:xfrm>
        </p:spPr>
        <p:txBody>
          <a:bodyPr/>
          <a:lstStyle/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 відміну від законів композиційні прийоми належать до категорій, що відіграють важливу роль у розробці конструктивних ідей тектонічної структури та посиленні пластичної й емоційної виразності композиції виробу.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головних композиційних прийомів належать </a:t>
            </a:r>
            <a:r>
              <a:rPr lang="uk-UA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ритм, метр, симетрія, асиметрія, статика і динаміка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17815319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51519" y="332656"/>
            <a:ext cx="8606359" cy="72008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sz="4000" dirty="0"/>
              <a:t>Р</a:t>
            </a:r>
            <a:r>
              <a:rPr lang="uk" sz="4000" dirty="0" smtClean="0"/>
              <a:t>итм</a:t>
            </a:r>
            <a:endParaRPr lang="uk" sz="4000" dirty="0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0" y="1196753"/>
            <a:ext cx="2897187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2"/>
            <a:ext cx="493395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 1"/>
          <p:cNvSpPr/>
          <p:nvPr/>
        </p:nvSpPr>
        <p:spPr>
          <a:xfrm>
            <a:off x="179513" y="4725144"/>
            <a:ext cx="8678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Ритмічність</a:t>
            </a:r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повторювання окремих елементів. В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архітектурі, образотворчому і декоративному мистецтві відчуття ритму створюється чергуванням матеріальних елементів у просторі. Час у такому ритмі замінено просторовою протяжністю, часова послідовність — просторовою.</a:t>
            </a: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00223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Поняття про дизайн.</a:t>
            </a:r>
            <a:b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Дизайнер.</a:t>
            </a:r>
            <a:endParaRPr lang="uk-UA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332656"/>
            <a:ext cx="151216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/>
              <a:t>1</a:t>
            </a:r>
            <a:endParaRPr lang="uk-UA" b="1" dirty="0"/>
          </a:p>
        </p:txBody>
      </p:sp>
    </p:spTree>
    <p:extLst>
      <p:ext uri="{BB962C8B-B14F-4D97-AF65-F5344CB8AC3E}">
        <p14:creationId xmlns="" xmlns:p14="http://schemas.microsoft.com/office/powerpoint/2010/main" val="21627273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4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50405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sz="3600" dirty="0" smtClean="0"/>
              <a:t>Ритмічність у композиції</a:t>
            </a:r>
            <a:endParaRPr lang="uk" sz="3600" dirty="0"/>
          </a:p>
        </p:txBody>
      </p:sp>
      <p:pic>
        <p:nvPicPr>
          <p:cNvPr id="2050" name="Picture 2" descr="C:\Users\Two_2\Desktop\781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052205" cy="2593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6" y="3717032"/>
            <a:ext cx="4052205" cy="218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Two_2\Desktop\struktura-i-ritm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43" y="980729"/>
            <a:ext cx="4078467" cy="25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wo_2\Desktop\ritm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42" y="3751238"/>
            <a:ext cx="2611391" cy="2150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wo_2\Desktop\specris_hudgraph-18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4" y="3751239"/>
            <a:ext cx="1290296" cy="2150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6513333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40" y="1808959"/>
            <a:ext cx="57340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94"/>
          <p:cNvSpPr txBox="1">
            <a:spLocks noGrp="1"/>
          </p:cNvSpPr>
          <p:nvPr>
            <p:ph type="title"/>
          </p:nvPr>
        </p:nvSpPr>
        <p:spPr>
          <a:xfrm>
            <a:off x="207561" y="308922"/>
            <a:ext cx="5732591" cy="83671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sz="4000" dirty="0" smtClean="0"/>
              <a:t>Симетрія і асиметрія</a:t>
            </a:r>
            <a:endParaRPr lang="uk" sz="4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250031" y="1268760"/>
            <a:ext cx="29120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Симетрія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як композиційний прийом — це чіткий порядок у розташуванні, поєднанні елементів частин відповідної структури виробів.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Симетрія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вносить у об'єкти художнього конструювання порядок, закінченість, цілісність.</a:t>
            </a:r>
          </a:p>
          <a:p>
            <a:r>
              <a:rPr lang="uk-UA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виражає невпорядкованість,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незавершеність.</a:t>
            </a:r>
            <a:endParaRPr lang="uk-UA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099"/>
          <a:stretch/>
        </p:blipFill>
        <p:spPr bwMode="auto">
          <a:xfrm>
            <a:off x="6103490" y="332656"/>
            <a:ext cx="2857500" cy="116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1372914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4"/>
          <p:cNvSpPr txBox="1">
            <a:spLocks noGrp="1"/>
          </p:cNvSpPr>
          <p:nvPr>
            <p:ph type="title"/>
          </p:nvPr>
        </p:nvSpPr>
        <p:spPr>
          <a:xfrm>
            <a:off x="-8348" y="116632"/>
            <a:ext cx="9144000" cy="8367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sz="3600" dirty="0" smtClean="0"/>
              <a:t>Симетрія і асиметрія</a:t>
            </a:r>
            <a:endParaRPr lang="uk" sz="3600" dirty="0"/>
          </a:p>
        </p:txBody>
      </p:sp>
      <p:pic>
        <p:nvPicPr>
          <p:cNvPr id="3076" name="Picture 4" descr="http://designcompact.com/uploads/posts/2013-01/1359480776_simmetriya-i-asimmetriya-v-intere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980728"/>
            <a:ext cx="2997841" cy="2448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dealdomik.ru/images/photos/medium/article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97015"/>
            <a:ext cx="2359469" cy="2415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a-facture.ru/assets/images/blog/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62" y="997016"/>
            <a:ext cx="3112847" cy="2415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C:\Users\Two_2\Desktop\image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578381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Two_2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84495"/>
            <a:ext cx="2418001" cy="2369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6794757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51520" y="3751297"/>
            <a:ext cx="3888432" cy="222383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01 - статика, </a:t>
            </a:r>
            <a:r>
              <a:rPr lang="uk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холод</a:t>
            </a:r>
            <a:endParaRPr lang="uk" sz="2000" dirty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02 - статика, тепло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03 - статика, холод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04 - </a:t>
            </a:r>
            <a:r>
              <a:rPr lang="uk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динаміка</a:t>
            </a:r>
            <a:r>
              <a:rPr lang="uk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холод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05 - </a:t>
            </a:r>
            <a:r>
              <a:rPr lang="uk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динаміка</a:t>
            </a:r>
            <a:r>
              <a:rPr lang="uk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контраст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06 - </a:t>
            </a:r>
            <a:r>
              <a:rPr lang="uk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динаміка</a:t>
            </a:r>
            <a:r>
              <a:rPr lang="uk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uk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тепло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4637"/>
            <a:ext cx="4864546" cy="57466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107504" y="1196752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 її протилежність </a:t>
            </a:r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статика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(урівноваженість) діють на емоції, визначаючи характер сприйняття форми виробу. Контраст відношень створює динаміку як «зоровий рух» у напрямі переважаючої величини. </a:t>
            </a:r>
          </a:p>
        </p:txBody>
      </p:sp>
      <p:sp>
        <p:nvSpPr>
          <p:cNvPr id="5" name="Shape 94"/>
          <p:cNvSpPr txBox="1">
            <a:spLocks/>
          </p:cNvSpPr>
          <p:nvPr/>
        </p:nvSpPr>
        <p:spPr>
          <a:xfrm>
            <a:off x="359532" y="274637"/>
            <a:ext cx="3312368" cy="7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/>
            <a:r>
              <a:rPr lang="uk" dirty="0" smtClean="0"/>
              <a:t>Динаміка</a:t>
            </a:r>
            <a:endParaRPr lang="uk" dirty="0"/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rt-storona.ru/wp-content/gallery/ddc0413/s-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0" y="980729"/>
            <a:ext cx="4296844" cy="2094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94"/>
          <p:cNvSpPr txBox="1">
            <a:spLocks/>
          </p:cNvSpPr>
          <p:nvPr/>
        </p:nvSpPr>
        <p:spPr>
          <a:xfrm>
            <a:off x="44938" y="98376"/>
            <a:ext cx="9099062" cy="88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/>
            <a:r>
              <a:rPr lang="uk" dirty="0" smtClean="0"/>
              <a:t>Динаміка, статика</a:t>
            </a:r>
            <a:endParaRPr lang="uk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7" y="980729"/>
            <a:ext cx="4379891" cy="280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http://dg51.mycdn.me/getImage?photoId=509027265755&amp;photoType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0" y="3151094"/>
            <a:ext cx="4296844" cy="2866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84" y="3861048"/>
            <a:ext cx="2305959" cy="215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C:\Users\Two_2\Desktop\images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1785" y="3861047"/>
            <a:ext cx="1965393" cy="2156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1950748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276872"/>
            <a:ext cx="8229600" cy="1584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/>
            <a:r>
              <a:rPr lang="uk-UA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Засоби виразності</a:t>
            </a:r>
            <a:endParaRPr lang="uk-UA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332656"/>
            <a:ext cx="151216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/>
              <a:t>5</a:t>
            </a:r>
            <a:endParaRPr lang="uk-UA" b="1" dirty="0"/>
          </a:p>
        </p:txBody>
      </p:sp>
    </p:spTree>
    <p:extLst>
      <p:ext uri="{BB962C8B-B14F-4D97-AF65-F5344CB8AC3E}">
        <p14:creationId xmlns="" xmlns:p14="http://schemas.microsoft.com/office/powerpoint/2010/main" val="3254306725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568952" cy="5688632"/>
          </a:xfrm>
        </p:spPr>
        <p:txBody>
          <a:bodyPr/>
          <a:lstStyle/>
          <a:p>
            <a:pPr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Художники-конструктори у своїх виробах вибірково застосовують </a:t>
            </a:r>
            <a:r>
              <a:rPr lang="uk-UA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різноманітні засоби емоційно-художньої виразності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а саме: </a:t>
            </a:r>
            <a:r>
              <a:rPr lang="uk-UA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фактуру, текстуру, колір, графіку, пластичність і ажурність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Три перші цілком залежать від природних властивостей матеріалу та технології його обробки. Так, фактура, текстура і колір дерева, з якого зроблений предмет, можуть викликати не однакові чуттєві емоції при користуванні цим предметом. Вони можуть нести відчуття легкості або вагомості, досконалої вишуканості, довершеності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звичної буденності.</a:t>
            </a:r>
          </a:p>
        </p:txBody>
      </p:sp>
    </p:spTree>
    <p:extLst>
      <p:ext uri="{BB962C8B-B14F-4D97-AF65-F5344CB8AC3E}">
        <p14:creationId xmlns="" xmlns:p14="http://schemas.microsoft.com/office/powerpoint/2010/main" val="831369044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52" y="980728"/>
            <a:ext cx="551818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94"/>
          <p:cNvSpPr txBox="1">
            <a:spLocks noGrp="1"/>
          </p:cNvSpPr>
          <p:nvPr>
            <p:ph type="title"/>
          </p:nvPr>
        </p:nvSpPr>
        <p:spPr>
          <a:xfrm>
            <a:off x="467544" y="98376"/>
            <a:ext cx="8229600" cy="88235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dirty="0" smtClean="0"/>
              <a:t>Фактура</a:t>
            </a:r>
            <a:endParaRPr lang="uk" dirty="0"/>
          </a:p>
        </p:txBody>
      </p:sp>
      <p:sp>
        <p:nvSpPr>
          <p:cNvPr id="4" name="Прямокутник 3"/>
          <p:cNvSpPr/>
          <p:nvPr/>
        </p:nvSpPr>
        <p:spPr>
          <a:xfrm>
            <a:off x="183141" y="980728"/>
            <a:ext cx="33239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Фактура</a:t>
            </a:r>
            <a:r>
              <a:rPr lang="uk-UA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формування поверхні виробу. Загалом її поділяють на природну і технологічну.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Природна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фактура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це поверхня кори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дерева, рогу оленя, каменю. Технологічну фактуру одержують у процесі відповідної обробки матеріалів: різання, тесання, кування, карбування, шліфування або внаслідок виготовлення самих творів: плетіння, ткання, вишивання тощо.</a:t>
            </a:r>
          </a:p>
        </p:txBody>
      </p:sp>
    </p:spTree>
    <p:extLst>
      <p:ext uri="{BB962C8B-B14F-4D97-AF65-F5344CB8AC3E}">
        <p14:creationId xmlns="" xmlns:p14="http://schemas.microsoft.com/office/powerpoint/2010/main" val="3676308111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4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dirty="0" smtClean="0"/>
              <a:t>Текстура</a:t>
            </a:r>
            <a:endParaRPr lang="uk" dirty="0"/>
          </a:p>
        </p:txBody>
      </p:sp>
      <p:pic>
        <p:nvPicPr>
          <p:cNvPr id="5" name="Рисунок 4" descr="https://sites.google.com/site/tehnologiie1011klasi/_/rsrc/1367084731042/teams/-1/6.pn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94"/>
          <a:stretch/>
        </p:blipFill>
        <p:spPr bwMode="auto">
          <a:xfrm rot="10800000">
            <a:off x="3289171" y="1124744"/>
            <a:ext cx="5647055" cy="46997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кутник 5"/>
          <p:cNvSpPr/>
          <p:nvPr/>
        </p:nvSpPr>
        <p:spPr>
          <a:xfrm>
            <a:off x="193014" y="1115514"/>
            <a:ext cx="29523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Текстура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— природний візерунок на поверхні розрізу деревини, деяких мінералів, рогу, утворений різноманітними шарами матеріалу. Вона буває простою і складною, вигадливою і навіть примхливою. Малюнок текстури буває дрібний і великий, слабо і чітко виражений.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1960467200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owkee.com/pictures/textur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3861166"/>
            <a:ext cx="2777862" cy="2048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" dirty="0" smtClean="0"/>
              <a:t>Текстура, фактура</a:t>
            </a:r>
            <a:endParaRPr lang="uk" dirty="0"/>
          </a:p>
        </p:txBody>
      </p:sp>
      <p:pic>
        <p:nvPicPr>
          <p:cNvPr id="4100" name="Picture 4" descr="http://us.123rf.com/450wm/julydfg/julydfg1210/julydfg121000009/15656909-%D0%A1%D1%82%D1%80%D1%83%D0%BA%D1%82%D1%83%D1%80%D0%B0-%D0%BC%D0%B5%D1%82%D0%B0%D0%BB%D0%BB%D0%B0-%D1%82%D0%B5%D0%BA%D1%81%D1%82%D1%83%D1%80%D1%83-%D1%84%D0%BE%D0%BD%D0%B0-%D0%B8%D0%BB%D0%BB%D1%8E%D1%81%D1%82%D1%80%D0%B0%D1%86%D0%B8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167"/>
            <a:ext cx="2048793" cy="2048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ovate.ru/files/u33352/caressable-snuggable-sentient-furniture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613" y="1063641"/>
            <a:ext cx="5086479" cy="2653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uture-designs.ru/SredaDesign/Dekor_2/future-designs_dekor_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87" y="1052736"/>
            <a:ext cx="3625470" cy="2664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s.123rf.com/400wm/400/400/smeagorl/smeagorl1108/smeagorl110800049/10163824-%D0%98%D0%BB%D0%BB%D1%8E%D1%81%D1%82%D1%80%D0%B0%D1%86%D0%B8%D1%8F-%D0%B8%D0%B7-%D1%82%D0%B8%D1%82%D0%B0%D0%BD%D0%B0-%D0%BC%D0%B5%D1%82%D0%B0%D0%BB%D0%BB%D0%B8%D1%87%D0%B5%D1%81%D0%BA%D0%B8%D0%B5-%D1%82%D0%B5%D0%BA%D1%81%D1%82%D1%83%D1%80%D1%8B-%D0%B4%D0%BB%D1%8F-%D0%B4%D0%B8%D0%B7%D0%B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1364" y="3861167"/>
            <a:ext cx="2048793" cy="2048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0" y="3861167"/>
            <a:ext cx="1636087" cy="204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976851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51520" y="476672"/>
            <a:ext cx="8640960" cy="52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-UA" sz="2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 </a:t>
            </a:r>
            <a:r>
              <a:rPr lang="uk-UA" sz="2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це творчий метод, процес та результат </a:t>
            </a:r>
            <a:r>
              <a:rPr lang="uk-UA" sz="2200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художньо-</a:t>
            </a:r>
            <a:r>
              <a:rPr lang="uk-UA" sz="2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технічного проектування промислових виробів, їх комплексів і систем, орієнтований на досягнення найбільш повної відповідності створюваних виробів та середовища в цілому можливостям та потребам людини, як утилітарним, так і естетичним.</a:t>
            </a:r>
          </a:p>
          <a:p>
            <a:pPr lvl="0" indent="457200" algn="just">
              <a:lnSpc>
                <a:spcPct val="115000"/>
              </a:lnSpc>
              <a:buNone/>
            </a:pPr>
            <a:r>
              <a:rPr lang="uk-UA" sz="2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Дизайн, як творчий процес, можна поділити на </a:t>
            </a:r>
            <a:r>
              <a:rPr lang="uk-UA" sz="2200" b="1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художній дизайн </a:t>
            </a:r>
            <a:r>
              <a:rPr lang="uk-UA" sz="2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(створення речей із точки зору естетичного сприйняття) та </a:t>
            </a:r>
            <a:r>
              <a:rPr lang="uk-UA" sz="2200" b="1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технічну естетику </a:t>
            </a:r>
            <a:r>
              <a:rPr lang="uk-UA" sz="2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наука про дизайн, ураховуючи всі аспекти, і перш за все конструктивність (ранній етап становлення дизайну), функціональність (середній), комфортність виробництва, експлуатації, утилізації технічного виробу тощо (сучасне розуміння дизайну).</a:t>
            </a:r>
          </a:p>
          <a:p>
            <a:pPr lvl="0" indent="457200" algn="just">
              <a:lnSpc>
                <a:spcPct val="115000"/>
              </a:lnSpc>
              <a:buNone/>
            </a:pPr>
            <a:r>
              <a:rPr lang="uk-UA" sz="2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 є невід'ємною складовою процесу проектування</a:t>
            </a:r>
            <a:endParaRPr lang="uk-UA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73989" y="1702010"/>
            <a:ext cx="4104457" cy="404957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Хроматичні кольори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— це ті кольори та їх відтінки, які ми розрізняємо в спектрі (червоний, жовтогарячий, жовтий, зелений, блакитний, синій, фіолетовий). Хроматичний колір визначається трьома фізичними поняттями: кольоровий тон, насиченість і яскравість. До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ахроматичних кольорів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відносяться білий, сірий і чорний кольори. </a:t>
            </a:r>
            <a:endParaRPr lang="uk-UA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62" y="2276872"/>
            <a:ext cx="4392487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кутник 3"/>
          <p:cNvSpPr/>
          <p:nvPr/>
        </p:nvSpPr>
        <p:spPr>
          <a:xfrm>
            <a:off x="273989" y="99412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— це властивість тіл викликати те чи інше зорове відчуття згідно зі спектральним складом відбитого або випромінюваного ними світла. </a:t>
            </a:r>
            <a:endParaRPr lang="uk-UA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hape 94"/>
          <p:cNvSpPr txBox="1">
            <a:spLocks/>
          </p:cNvSpPr>
          <p:nvPr/>
        </p:nvSpPr>
        <p:spPr>
          <a:xfrm>
            <a:off x="44938" y="98376"/>
            <a:ext cx="9099062" cy="88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/>
            <a:r>
              <a:rPr lang="uk" dirty="0" smtClean="0"/>
              <a:t>Колір</a:t>
            </a:r>
          </a:p>
        </p:txBody>
      </p:sp>
      <p:pic>
        <p:nvPicPr>
          <p:cNvPr id="9218" name="Picture 2" descr="C:\Users\Two_2\Desktop\Ahromaticheskie-tsve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7717" y="4365104"/>
            <a:ext cx="4392487" cy="1238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4"/>
          <p:cNvSpPr txBox="1">
            <a:spLocks/>
          </p:cNvSpPr>
          <p:nvPr/>
        </p:nvSpPr>
        <p:spPr>
          <a:xfrm>
            <a:off x="44938" y="98376"/>
            <a:ext cx="9099062" cy="88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/>
            <a:r>
              <a:rPr lang="uk" dirty="0" smtClean="0"/>
              <a:t>Колір</a:t>
            </a:r>
          </a:p>
        </p:txBody>
      </p:sp>
      <p:pic>
        <p:nvPicPr>
          <p:cNvPr id="6146" name="Picture 2" descr="http://jupiter-nt.ru/wp-content/uploads/2009/08/dom_foteevo3_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3642"/>
            <a:ext cx="4536504" cy="2663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erminaldesign.ru/upload/medialibrary/869/869a7ad00fbae341d98021ae757667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861048"/>
            <a:ext cx="4158026" cy="2141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wo_2\Desktop\cvetovye-resheniya-v-intere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57" y="1063642"/>
            <a:ext cx="4172690" cy="2663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wo_2\Desktop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872289"/>
            <a:ext cx="2658947" cy="2118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389" y="3872288"/>
            <a:ext cx="1730258" cy="211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6948304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18059"/>
          </a:xfrm>
        </p:spPr>
        <p:txBody>
          <a:bodyPr/>
          <a:lstStyle/>
          <a:p>
            <a:pPr algn="ctr"/>
            <a:r>
              <a:rPr lang="uk-UA" dirty="0" smtClean="0"/>
              <a:t>Гармонія кольорів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251520" y="980728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Різні кольори і кольорові поєднання по-різному сприймаються людиною, викликають різноманітні асоціації і почуття: можуть створювати почуття радості, підвищувати чи знижувати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працездатність. </a:t>
            </a:r>
          </a:p>
          <a:p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простому поєднанні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хроматичних кольорів з'єднують два допоміжних кольори, скажімо червоний із зеленим, синій із жовтогарячим, фіолетовий з жовтим. Це дуже розповсюджене поєднання: його часто застосовують в тканинах з малюнком, на килимових доріжках і т.д. Якщо необхідно, контраст пом'якшують, добавляючи до поєднання третій нейтральний колір, наприклад сірий.</a:t>
            </a:r>
          </a:p>
          <a:p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складному поєднанні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додаткових кольорів один із них беруть з двома або декількома відтінками. Поєднання трьох різних кольорів дуже інтенсивне. Однак всі три кольори не потрібно брати в однакових кількостях, один з них повинен переважати, а два інші — бути допоміжними.</a:t>
            </a:r>
          </a:p>
          <a:p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будь-якому поєднанні кольорів один колір повинен переважати, тобто бути визначальним і він буде займати найбільшу поверхню. </a:t>
            </a:r>
          </a:p>
        </p:txBody>
      </p:sp>
    </p:spTree>
    <p:extLst>
      <p:ext uri="{BB962C8B-B14F-4D97-AF65-F5344CB8AC3E}">
        <p14:creationId xmlns="" xmlns:p14="http://schemas.microsoft.com/office/powerpoint/2010/main" val="1110238831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9"/>
          </a:xfrm>
        </p:spPr>
        <p:txBody>
          <a:bodyPr/>
          <a:lstStyle/>
          <a:p>
            <a:pPr algn="ctr"/>
            <a:r>
              <a:rPr lang="uk-UA" dirty="0" smtClean="0"/>
              <a:t>Гармонія кольорів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7" y="1124744"/>
            <a:ext cx="3744416" cy="378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4067944" y="620688"/>
            <a:ext cx="53285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Кольорове колесо 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незамінний помічник, коли необхідно підібрати поєднання кольорів в дизайні.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Існує чотири способи використання колірного колеса: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монохроматичий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(використовуються різні відтінки одного кольору);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аналогічний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(використовуються кольори, які суміжні один з одним);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компліментарний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(використовують кольори, які знаходяться один навпроти одного);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тріадний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(використання трьох кольорів, розташованих на однаковій відстані один від одного).</a:t>
            </a:r>
            <a:endParaRPr lang="uk-UA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850249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wo_2\Desktop\138415547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" y="997710"/>
            <a:ext cx="5287347" cy="4812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18059"/>
          </a:xfrm>
        </p:spPr>
        <p:txBody>
          <a:bodyPr/>
          <a:lstStyle/>
          <a:p>
            <a:pPr algn="ctr"/>
            <a:r>
              <a:rPr lang="uk-UA" sz="3600" dirty="0" smtClean="0"/>
              <a:t>Гармонія кольорів</a:t>
            </a:r>
            <a:endParaRPr lang="uk-UA" sz="3600" dirty="0"/>
          </a:p>
        </p:txBody>
      </p:sp>
      <p:pic>
        <p:nvPicPr>
          <p:cNvPr id="14339" name="Picture 3" descr="C:\Users\Two_2\Desktop\cveta_dlja_zim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47" r="14489"/>
          <a:stretch/>
        </p:blipFill>
        <p:spPr bwMode="auto">
          <a:xfrm>
            <a:off x="5568489" y="997710"/>
            <a:ext cx="3415403" cy="4812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6323899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360" y="254819"/>
            <a:ext cx="4330824" cy="418059"/>
          </a:xfrm>
        </p:spPr>
        <p:txBody>
          <a:bodyPr/>
          <a:lstStyle/>
          <a:p>
            <a:r>
              <a:rPr lang="uk-UA" sz="3600" dirty="0" smtClean="0"/>
              <a:t>Гармонія кольорів</a:t>
            </a:r>
            <a:endParaRPr lang="uk-UA" sz="3600" dirty="0"/>
          </a:p>
        </p:txBody>
      </p:sp>
      <p:pic>
        <p:nvPicPr>
          <p:cNvPr id="1026" name="Picture 2" descr="C:\Users\Two_2\Desktop\3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1945"/>
            <a:ext cx="3960440" cy="2616106"/>
          </a:xfrm>
          <a:prstGeom prst="rect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wo_2\Desktop\remont-i-garmoniya-tsv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1945"/>
            <a:ext cx="3890330" cy="2616106"/>
          </a:xfrm>
          <a:prstGeom prst="rect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wo_2\Desktop\fap-pura-ro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3849"/>
            <a:ext cx="3890330" cy="2461095"/>
          </a:xfrm>
          <a:prstGeom prst="rect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wo_2\Desktop\COLOR-SPLASH-300x2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8589"/>
            <a:ext cx="3960440" cy="21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915238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51520" y="404664"/>
            <a:ext cx="8712968" cy="18722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uk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Дизайнер</a:t>
            </a:r>
            <a:r>
              <a:rPr lang="uk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це фахівець, що відповідає за функціональний і естетичний рівень предметів та компонентів, створюючи певне середовище. Тобто, метою дизайнерської діяльності є естетична організація предметного середовища.</a:t>
            </a:r>
          </a:p>
          <a:p>
            <a:pPr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1026" name="Picture 2" descr="C:\Users\Two_2\Desktop\professiya_dizajner_odezhdi_chem_zanimaetsya-_trebovaniya_obyazannosti_i_zarplata_dizajnera_odezhdi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1" y="2636912"/>
            <a:ext cx="4248472" cy="2914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wo_2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67" y="2636912"/>
            <a:ext cx="4324118" cy="2914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62877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706091"/>
          </a:xfrm>
        </p:spPr>
        <p:txBody>
          <a:bodyPr/>
          <a:lstStyle/>
          <a:p>
            <a:r>
              <a:rPr lang="uk-UA" sz="3200" dirty="0" smtClean="0"/>
              <a:t>Основні поняття художнього конструювання</a:t>
            </a:r>
            <a:endParaRPr lang="uk-UA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6"/>
          <a:stretch/>
        </p:blipFill>
        <p:spPr bwMode="auto">
          <a:xfrm>
            <a:off x="611560" y="1076995"/>
            <a:ext cx="7992888" cy="480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1301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pPr algn="ctr"/>
            <a:r>
              <a:rPr lang="uk-UA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Види композиції</a:t>
            </a:r>
            <a:endParaRPr lang="uk-UA" sz="7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332656"/>
            <a:ext cx="151216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/>
              <a:t>2</a:t>
            </a:r>
            <a:endParaRPr lang="uk-UA" b="1" dirty="0"/>
          </a:p>
        </p:txBody>
      </p:sp>
    </p:spTree>
    <p:extLst>
      <p:ext uri="{BB962C8B-B14F-4D97-AF65-F5344CB8AC3E}">
        <p14:creationId xmlns="" xmlns:p14="http://schemas.microsoft.com/office/powerpoint/2010/main" val="11608066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smtClean="0"/>
              <a:t>Види композиції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640960" cy="4356000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основі художньо-конструкторської діяльності лежить композиція. </a:t>
            </a:r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— це наука, теорія творчості, що має відповідні закони, прийоми компонування та структурного аналізу виробу.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художньому конструюванні існують </a:t>
            </a:r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види композиції: </a:t>
            </a:r>
          </a:p>
          <a:p>
            <a:pPr marL="457200" indent="-457200"/>
            <a:r>
              <a:rPr lang="uk-U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фронтальна, </a:t>
            </a:r>
          </a:p>
          <a:p>
            <a:pPr marL="457200" indent="-457200"/>
            <a:r>
              <a:rPr lang="uk-U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об'ємна, </a:t>
            </a:r>
          </a:p>
          <a:p>
            <a:pPr marL="457200" indent="-457200"/>
            <a:r>
              <a:rPr lang="uk-U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глибинно-просторова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0135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4941"/>
          </a:xfrm>
        </p:spPr>
        <p:txBody>
          <a:bodyPr/>
          <a:lstStyle/>
          <a:p>
            <a:r>
              <a:rPr lang="uk-UA" dirty="0" smtClean="0"/>
              <a:t>Види композиції: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784976" cy="1656184"/>
          </a:xfrm>
        </p:spPr>
        <p:txBody>
          <a:bodyPr/>
          <a:lstStyle/>
          <a:p>
            <a:pPr>
              <a:buNone/>
            </a:pPr>
            <a:r>
              <a:rPr lang="uk-UA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Фронтальна композиція</a:t>
            </a:r>
            <a:r>
              <a:rPr lang="uk-UA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/>
              <a:t>— це композиція, що розташована в одній площині. </a:t>
            </a:r>
          </a:p>
        </p:txBody>
      </p:sp>
      <p:pic>
        <p:nvPicPr>
          <p:cNvPr id="2050" name="Picture 2" descr="C:\Users\Two_2\Desktop\img_9414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8" y="2780928"/>
            <a:ext cx="3885951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wo_2\Desktop\frontalnaja-kompozicija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797971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36240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568952" cy="1224136"/>
          </a:xfrm>
        </p:spPr>
        <p:txBody>
          <a:bodyPr/>
          <a:lstStyle/>
          <a:p>
            <a:pPr>
              <a:buNone/>
            </a:pPr>
            <a:r>
              <a:rPr lang="uk-UA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Об'ємна</a:t>
            </a:r>
            <a:r>
              <a:rPr lang="uk-UA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композиція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smtClean="0"/>
              <a:t>— </a:t>
            </a:r>
            <a:r>
              <a:rPr lang="uk-UA" dirty="0"/>
              <a:t>це композиція виробу, яку ми сприймаємо з усіх сторін. </a:t>
            </a:r>
          </a:p>
        </p:txBody>
      </p:sp>
      <p:pic>
        <p:nvPicPr>
          <p:cNvPr id="3074" name="Picture 2" descr="C:\Users\Two_2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39730"/>
            <a:ext cx="4824536" cy="3209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wo_2\Desktop\dscn16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6" y="2539730"/>
            <a:ext cx="3319034" cy="3209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24941"/>
          </a:xfrm>
        </p:spPr>
        <p:txBody>
          <a:bodyPr/>
          <a:lstStyle/>
          <a:p>
            <a:r>
              <a:rPr lang="uk-UA" dirty="0" smtClean="0"/>
              <a:t>Види композиції: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65228152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Custom Theme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1134</Words>
  <Application>Microsoft Office PowerPoint</Application>
  <PresentationFormat>Экран (4:3)</PresentationFormat>
  <Paragraphs>84</Paragraphs>
  <Slides>35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Custom Theme</vt:lpstr>
      <vt:lpstr>10 клас</vt:lpstr>
      <vt:lpstr>Поняття про дизайн. Дизайнер.</vt:lpstr>
      <vt:lpstr>Слайд 3</vt:lpstr>
      <vt:lpstr>Слайд 4</vt:lpstr>
      <vt:lpstr>Основні поняття художнього конструювання</vt:lpstr>
      <vt:lpstr>Види композиції</vt:lpstr>
      <vt:lpstr>Види композиції</vt:lpstr>
      <vt:lpstr>Види композиції:</vt:lpstr>
      <vt:lpstr>Види композиції:</vt:lpstr>
      <vt:lpstr>Види композиції:</vt:lpstr>
      <vt:lpstr>Закони композиції художньо-конструкторських  виробів</vt:lpstr>
      <vt:lpstr>Закон масштабу </vt:lpstr>
      <vt:lpstr>Слайд 13</vt:lpstr>
      <vt:lpstr>Закон пропорційності </vt:lpstr>
      <vt:lpstr>Закон контрасту </vt:lpstr>
      <vt:lpstr>Слайд 16</vt:lpstr>
      <vt:lpstr>Композиційні  прийоми</vt:lpstr>
      <vt:lpstr>Композиційні прийоми</vt:lpstr>
      <vt:lpstr>Ритм</vt:lpstr>
      <vt:lpstr>Ритмічність у композиції</vt:lpstr>
      <vt:lpstr>Симетрія і асиметрія</vt:lpstr>
      <vt:lpstr>Симетрія і асиметрія</vt:lpstr>
      <vt:lpstr>01 - статика,  холод 02 - статика, тепло 03 - статика, холод 04 - динаміка, холод 05 - динаміка, контраст 06 - динаміка, тепло</vt:lpstr>
      <vt:lpstr>Слайд 24</vt:lpstr>
      <vt:lpstr>Слайд 25</vt:lpstr>
      <vt:lpstr>Слайд 26</vt:lpstr>
      <vt:lpstr>Фактура</vt:lpstr>
      <vt:lpstr>Текстура</vt:lpstr>
      <vt:lpstr>Текстура, фактура</vt:lpstr>
      <vt:lpstr>Хроматичні кольори — це ті кольори та їх відтінки, які ми розрізняємо в спектрі (червоний, жовтогарячий, жовтий, зелений, блакитний, синій, фіолетовий). Хроматичний колір визначається трьома фізичними поняттями: кольоровий тон, насиченість і яскравість. До ахроматичних кольорів відносяться білий, сірий і чорний кольори. </vt:lpstr>
      <vt:lpstr>Слайд 31</vt:lpstr>
      <vt:lpstr>Гармонія кольорів</vt:lpstr>
      <vt:lpstr>Гармонія кольорів</vt:lpstr>
      <vt:lpstr>Гармонія кольорів</vt:lpstr>
      <vt:lpstr>Гармонія кольорів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клас</dc:title>
  <cp:lastModifiedBy>Семейка</cp:lastModifiedBy>
  <cp:revision>37</cp:revision>
  <dcterms:modified xsi:type="dcterms:W3CDTF">2016-11-09T15:14:09Z</dcterms:modified>
</cp:coreProperties>
</file>