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p>
            <a:fld id="{AB96C3FE-54D7-4B45-8AD1-0F3EFEF17EAD}" type="datetimeFigureOut">
              <a:rPr lang="ru-RU" smtClean="0"/>
              <a:t>11.12.2022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11" name="Номер слайда 10"/>
          <p:cNvSpPr>
            <a:spLocks noGrp="1"/>
          </p:cNvSpPr>
          <p:nvPr>
            <p:ph type="sldNum" sz="quarter" idx="12"/>
          </p:nvPr>
        </p:nvSpPr>
        <p:spPr/>
        <p:txBody>
          <a:bodyPr/>
          <a:lstStyle/>
          <a:p>
            <a:fld id="{8D54DA23-C1BD-42DD-B23D-001E73194EF2}" type="slidenum">
              <a:rPr lang="ru-RU" smtClean="0"/>
              <a:t>‹#›</a:t>
            </a:fld>
            <a:endParaRPr lang="ru-RU"/>
          </a:p>
        </p:txBody>
      </p:sp>
    </p:spTree>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C213E0C-497C-4638-81AE-9EF7786E613E}" type="datetimeFigureOut">
              <a:rPr lang="ru-RU" smtClean="0"/>
              <a:t>11.12.2022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83E07E3-22F8-4DC7-9A69-EECC443C6AB8}" type="slidenum">
              <a:rPr lang="ru-RU" smtClean="0"/>
              <a:t>‹#›</a:t>
            </a:fld>
            <a:endParaRPr lang="ru-RU"/>
          </a:p>
        </p:txBody>
      </p:sp>
    </p:spTree>
  </p:cSld>
  <p:clrMapOvr>
    <a:masterClrMapping/>
  </p:clrMapOvr>
  <p:transition spd="med">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C213E0C-497C-4638-81AE-9EF7786E613E}" type="datetimeFigureOut">
              <a:rPr lang="ru-RU" smtClean="0"/>
              <a:t>11.12.2022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83E07E3-22F8-4DC7-9A69-EECC443C6AB8}" type="slidenum">
              <a:rPr lang="ru-RU" smtClean="0"/>
              <a:t>‹#›</a:t>
            </a:fld>
            <a:endParaRPr lang="ru-RU"/>
          </a:p>
        </p:txBody>
      </p:sp>
    </p:spTree>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p>
            <a:r>
              <a:rPr kumimoji="0" lang="ru-RU" smtClean="0"/>
              <a:t>Образец заголовка</a:t>
            </a:r>
            <a:endParaRPr kumimoji="0" lang="en-US"/>
          </a:p>
        </p:txBody>
      </p:sp>
      <p:sp>
        <p:nvSpPr>
          <p:cNvPr id="3" name="Содержимое 2"/>
          <p:cNvSpPr>
            <a:spLocks noGrp="1"/>
          </p:cNvSpPr>
          <p:nvPr>
            <p:ph idx="1"/>
          </p:nvPr>
        </p:nvSpPr>
        <p:spPr>
          <a:xfrm>
            <a:off x="502920" y="530352"/>
            <a:ext cx="8183880" cy="41879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C213E0C-497C-4638-81AE-9EF7786E613E}" type="datetimeFigureOut">
              <a:rPr lang="ru-RU" smtClean="0"/>
              <a:t>11.12.2022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83E07E3-22F8-4DC7-9A69-EECC443C6AB8}" type="slidenum">
              <a:rPr lang="ru-RU" smtClean="0"/>
              <a:t>‹#›</a:t>
            </a:fld>
            <a:endParaRPr lang="ru-RU"/>
          </a:p>
        </p:txBody>
      </p:sp>
    </p:spTree>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DC213E0C-497C-4638-81AE-9EF7786E613E}" type="datetimeFigureOut">
              <a:rPr lang="ru-RU" smtClean="0"/>
              <a:t>11.12.2022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83E07E3-22F8-4DC7-9A69-EECC443C6AB8}" type="slidenum">
              <a:rPr lang="ru-RU" smtClean="0"/>
              <a:t>‹#›</a:t>
            </a:fld>
            <a:endParaRPr lang="ru-RU"/>
          </a:p>
        </p:txBody>
      </p:sp>
    </p:spTree>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DC213E0C-497C-4638-81AE-9EF7786E613E}" type="datetimeFigureOut">
              <a:rPr lang="ru-RU" smtClean="0"/>
              <a:t>11.12.2022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83E07E3-22F8-4DC7-9A69-EECC443C6AB8}" type="slidenum">
              <a:rPr lang="ru-RU" smtClean="0"/>
              <a:t>‹#›</a:t>
            </a:fld>
            <a:endParaRPr lang="ru-RU"/>
          </a:p>
        </p:txBody>
      </p:sp>
    </p:spTree>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DC213E0C-497C-4638-81AE-9EF7786E613E}" type="datetimeFigureOut">
              <a:rPr lang="ru-RU" smtClean="0"/>
              <a:t>11.12.2022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83E07E3-22F8-4DC7-9A69-EECC443C6AB8}" type="slidenum">
              <a:rPr lang="ru-RU" smtClean="0"/>
              <a:t>‹#›</a:t>
            </a:fld>
            <a:endParaRPr lang="ru-RU"/>
          </a:p>
        </p:txBody>
      </p:sp>
    </p:spTree>
  </p:cSld>
  <p:clrMapOvr>
    <a:masterClrMapping/>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DC213E0C-497C-4638-81AE-9EF7786E613E}" type="datetimeFigureOut">
              <a:rPr lang="ru-RU" smtClean="0"/>
              <a:t>11.12.2022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83E07E3-22F8-4DC7-9A69-EECC443C6AB8}" type="slidenum">
              <a:rPr lang="ru-RU" smtClean="0"/>
              <a:t>‹#›</a:t>
            </a:fld>
            <a:endParaRPr lang="ru-RU"/>
          </a:p>
        </p:txBody>
      </p:sp>
    </p:spTree>
  </p:cSld>
  <p:clrMapOvr>
    <a:masterClrMapping/>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Дата 1"/>
          <p:cNvSpPr>
            <a:spLocks noGrp="1"/>
          </p:cNvSpPr>
          <p:nvPr>
            <p:ph type="dt" sz="half" idx="10"/>
          </p:nvPr>
        </p:nvSpPr>
        <p:spPr/>
        <p:txBody>
          <a:bodyPr/>
          <a:lstStyle/>
          <a:p>
            <a:fld id="{DC213E0C-497C-4638-81AE-9EF7786E613E}" type="datetimeFigureOut">
              <a:rPr lang="ru-RU" smtClean="0"/>
              <a:t>11.12.2022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83E07E3-22F8-4DC7-9A69-EECC443C6AB8}" type="slidenum">
              <a:rPr lang="ru-RU" smtClean="0"/>
              <a:t>‹#›</a:t>
            </a:fld>
            <a:endParaRPr lang="ru-RU"/>
          </a:p>
        </p:txBody>
      </p:sp>
    </p:spTree>
  </p:cSld>
  <p:clrMapOvr>
    <a:masterClrMapping/>
  </p:clrMapOvr>
  <p:transition spd="med">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DC213E0C-497C-4638-81AE-9EF7786E613E}" type="datetimeFigureOut">
              <a:rPr lang="ru-RU" smtClean="0"/>
              <a:t>11.12.2022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83E07E3-22F8-4DC7-9A69-EECC443C6AB8}" type="slidenum">
              <a:rPr lang="ru-RU" smtClean="0"/>
              <a:t>‹#›</a:t>
            </a:fld>
            <a:endParaRPr lang="ru-RU"/>
          </a:p>
        </p:txBody>
      </p:sp>
    </p:spTree>
  </p:cSld>
  <p:clrMapOvr>
    <a:masterClrMapping/>
  </p:clrMapOvr>
  <p:transition spd="med">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DC213E0C-497C-4638-81AE-9EF7786E613E}" type="datetimeFigureOut">
              <a:rPr lang="ru-RU" smtClean="0"/>
              <a:t>11.12.2022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83E07E3-22F8-4DC7-9A69-EECC443C6AB8}" type="slidenum">
              <a:rPr lang="ru-RU" smtClean="0"/>
              <a:t>‹#›</a:t>
            </a:fld>
            <a:endParaRPr lang="ru-RU"/>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DC213E0C-497C-4638-81AE-9EF7786E613E}" type="datetimeFigureOut">
              <a:rPr lang="ru-RU" smtClean="0"/>
              <a:t>11.12.2022</a:t>
            </a:fld>
            <a:endParaRPr lang="ru-RU"/>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ru-RU"/>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483E07E3-22F8-4DC7-9A69-EECC443C6AB8}"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ransition spd="med">
    <p:fade/>
  </p:transition>
  <p:timing>
    <p:tnLst>
      <p:par>
        <p:cTn id="1" dur="indefinite" restart="never" nodeType="tmRoot"/>
      </p:par>
    </p:tnLst>
  </p:timing>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6.xml"/><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uk-UA" sz="2700" dirty="0" smtClean="0">
                <a:solidFill>
                  <a:schemeClr val="tx1"/>
                </a:solidFill>
              </a:rPr>
              <a:t>РІЗНОМАНІТНІСТЬ ССАВЦІВ: ГРИЗУНИ, ЗАЙЦЕПОДІБНІ, КОПИТНІ.</a:t>
            </a:r>
            <a:r>
              <a:rPr lang="uk-UA" sz="2700" dirty="0" smtClean="0"/>
              <a:t/>
            </a:r>
            <a:br>
              <a:rPr lang="uk-UA" sz="2700" dirty="0" smtClean="0"/>
            </a:br>
            <a:r>
              <a:rPr lang="uk-UA" sz="2700" dirty="0" smtClean="0"/>
              <a:t> </a:t>
            </a:r>
            <a:r>
              <a:rPr lang="uk-UA" dirty="0" smtClean="0"/>
              <a:t/>
            </a:r>
            <a:br>
              <a:rPr lang="uk-UA" dirty="0" smtClean="0"/>
            </a:br>
            <a:r>
              <a:rPr lang="uk-UA" sz="2700" dirty="0" smtClean="0"/>
              <a:t>ПІДГОТУВАЛА ВЧИТЕЛЬКА БІОЛОГІЇ </a:t>
            </a:r>
            <a:r>
              <a:rPr lang="uk-UA" dirty="0" smtClean="0"/>
              <a:t/>
            </a:r>
            <a:br>
              <a:rPr lang="uk-UA" dirty="0" smtClean="0"/>
            </a:br>
            <a:r>
              <a:rPr lang="uk-UA" dirty="0" smtClean="0"/>
              <a:t>             </a:t>
            </a:r>
            <a:endParaRPr lang="ru-RU" dirty="0"/>
          </a:p>
        </p:txBody>
      </p:sp>
      <p:pic>
        <p:nvPicPr>
          <p:cNvPr id="74754" name="Picture 2" descr="БІОЛОГІЧНЕ РІЗНОМАНІТТЯ УКРАЇНИ. ДНІПРОПЕТРОВСЬКА ОБЛАСТЬ. ССАВЦІ (Ma"/>
          <p:cNvPicPr>
            <a:picLocks noChangeAspect="1" noChangeArrowheads="1"/>
          </p:cNvPicPr>
          <p:nvPr/>
        </p:nvPicPr>
        <p:blipFill>
          <a:blip r:embed="rId2" cstate="print"/>
          <a:srcRect/>
          <a:stretch>
            <a:fillRect/>
          </a:stretch>
        </p:blipFill>
        <p:spPr bwMode="auto">
          <a:xfrm>
            <a:off x="428596" y="1571612"/>
            <a:ext cx="2714644" cy="1921602"/>
          </a:xfrm>
          <a:prstGeom prst="rect">
            <a:avLst/>
          </a:prstGeom>
          <a:noFill/>
        </p:spPr>
      </p:pic>
      <p:pic>
        <p:nvPicPr>
          <p:cNvPr id="74756" name="Picture 4" descr="Різноманітність ссавців: гризуни, зайцеподібні,копитні | Тест з біології –  «На Урок»"/>
          <p:cNvPicPr>
            <a:picLocks noChangeAspect="1" noChangeArrowheads="1"/>
          </p:cNvPicPr>
          <p:nvPr/>
        </p:nvPicPr>
        <p:blipFill>
          <a:blip r:embed="rId3" cstate="print"/>
          <a:srcRect/>
          <a:stretch>
            <a:fillRect/>
          </a:stretch>
        </p:blipFill>
        <p:spPr bwMode="auto">
          <a:xfrm>
            <a:off x="3143240" y="857232"/>
            <a:ext cx="2775709" cy="2714644"/>
          </a:xfrm>
          <a:prstGeom prst="rect">
            <a:avLst/>
          </a:prstGeom>
          <a:noFill/>
        </p:spPr>
      </p:pic>
      <p:pic>
        <p:nvPicPr>
          <p:cNvPr id="74758" name="Picture 6" descr="Загін зайцеподібні: кілька цікавих фактів про зайців і пищух - Природа 2021"/>
          <p:cNvPicPr>
            <a:picLocks noChangeAspect="1" noChangeArrowheads="1"/>
          </p:cNvPicPr>
          <p:nvPr/>
        </p:nvPicPr>
        <p:blipFill>
          <a:blip r:embed="rId4" cstate="print"/>
          <a:srcRect/>
          <a:stretch>
            <a:fillRect/>
          </a:stretch>
        </p:blipFill>
        <p:spPr bwMode="auto">
          <a:xfrm>
            <a:off x="5929322" y="500042"/>
            <a:ext cx="2786082" cy="1855721"/>
          </a:xfrm>
          <a:prstGeom prst="rect">
            <a:avLst/>
          </a:prstGeom>
          <a:noFill/>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571480"/>
            <a:ext cx="7786742" cy="2357454"/>
          </a:xfrm>
        </p:spPr>
        <p:txBody>
          <a:bodyPr>
            <a:normAutofit fontScale="90000"/>
          </a:bodyPr>
          <a:lstStyle/>
          <a:p>
            <a:r>
              <a:rPr lang="uk-UA" dirty="0" smtClean="0">
                <a:solidFill>
                  <a:srgbClr val="7030A0"/>
                </a:solidFill>
              </a:rPr>
              <a:t>                 Копитні ссавці</a:t>
            </a:r>
            <a:r>
              <a:rPr lang="uk-UA" dirty="0" smtClean="0"/>
              <a:t/>
            </a:r>
            <a:br>
              <a:rPr lang="uk-UA" dirty="0" smtClean="0"/>
            </a:br>
            <a:r>
              <a:rPr lang="uk-UA" sz="2700" dirty="0" smtClean="0"/>
              <a:t>В тварин добре розвинені різці та кутні зуби, які мають складчасту поверхню і слугують для перетирання їжі.  Копитні здатні до швидкого бігу, спираючись на пальці, укриті роговими копитами. </a:t>
            </a:r>
            <a:endParaRPr lang="ru-RU" sz="2700" dirty="0"/>
          </a:p>
        </p:txBody>
      </p:sp>
      <p:pic>
        <p:nvPicPr>
          <p:cNvPr id="83970" name="Picture 2" descr="Копитні ссавці - презентация онлайн"/>
          <p:cNvPicPr>
            <a:picLocks noChangeAspect="1" noChangeArrowheads="1"/>
          </p:cNvPicPr>
          <p:nvPr/>
        </p:nvPicPr>
        <p:blipFill>
          <a:blip r:embed="rId2" cstate="print"/>
          <a:srcRect r="1348" b="12195"/>
          <a:stretch>
            <a:fillRect/>
          </a:stretch>
        </p:blipFill>
        <p:spPr bwMode="auto">
          <a:xfrm>
            <a:off x="2357422" y="3095624"/>
            <a:ext cx="4929222" cy="3286148"/>
          </a:xfrm>
          <a:prstGeom prst="rect">
            <a:avLst/>
          </a:prstGeom>
          <a:noFill/>
        </p:spPr>
      </p:pic>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571480"/>
            <a:ext cx="8183880" cy="2071702"/>
          </a:xfrm>
        </p:spPr>
        <p:txBody>
          <a:bodyPr>
            <a:normAutofit fontScale="90000"/>
          </a:bodyPr>
          <a:lstStyle/>
          <a:p>
            <a:r>
              <a:rPr lang="uk-UA" dirty="0" smtClean="0">
                <a:solidFill>
                  <a:srgbClr val="7030A0"/>
                </a:solidFill>
              </a:rPr>
              <a:t>              </a:t>
            </a:r>
            <a:br>
              <a:rPr lang="uk-UA" dirty="0" smtClean="0">
                <a:solidFill>
                  <a:srgbClr val="7030A0"/>
                </a:solidFill>
              </a:rPr>
            </a:br>
            <a:r>
              <a:rPr lang="uk-UA" dirty="0" smtClean="0">
                <a:solidFill>
                  <a:srgbClr val="7030A0"/>
                </a:solidFill>
              </a:rPr>
              <a:t/>
            </a:r>
            <a:br>
              <a:rPr lang="uk-UA" dirty="0" smtClean="0">
                <a:solidFill>
                  <a:srgbClr val="7030A0"/>
                </a:solidFill>
              </a:rPr>
            </a:br>
            <a:r>
              <a:rPr lang="uk-UA" dirty="0" smtClean="0">
                <a:solidFill>
                  <a:srgbClr val="7030A0"/>
                </a:solidFill>
              </a:rPr>
              <a:t/>
            </a:r>
            <a:br>
              <a:rPr lang="uk-UA" dirty="0" smtClean="0">
                <a:solidFill>
                  <a:srgbClr val="7030A0"/>
                </a:solidFill>
              </a:rPr>
            </a:br>
            <a:r>
              <a:rPr lang="uk-UA" dirty="0" smtClean="0">
                <a:solidFill>
                  <a:srgbClr val="7030A0"/>
                </a:solidFill>
              </a:rPr>
              <a:t/>
            </a:r>
            <a:br>
              <a:rPr lang="uk-UA" dirty="0" smtClean="0">
                <a:solidFill>
                  <a:srgbClr val="7030A0"/>
                </a:solidFill>
              </a:rPr>
            </a:br>
            <a:r>
              <a:rPr lang="uk-UA" dirty="0" smtClean="0">
                <a:solidFill>
                  <a:srgbClr val="7030A0"/>
                </a:solidFill>
              </a:rPr>
              <a:t>              Копитні ссавці</a:t>
            </a:r>
            <a:br>
              <a:rPr lang="uk-UA" dirty="0" smtClean="0">
                <a:solidFill>
                  <a:srgbClr val="7030A0"/>
                </a:solidFill>
              </a:rPr>
            </a:br>
            <a:r>
              <a:rPr lang="uk-UA" dirty="0" smtClean="0">
                <a:solidFill>
                  <a:srgbClr val="7030A0"/>
                </a:solidFill>
              </a:rPr>
              <a:t>НЕПАРНОКОПИТНІ</a:t>
            </a:r>
            <a:br>
              <a:rPr lang="uk-UA" dirty="0" smtClean="0">
                <a:solidFill>
                  <a:srgbClr val="7030A0"/>
                </a:solidFill>
              </a:rPr>
            </a:br>
            <a:r>
              <a:rPr lang="uk-UA" sz="2700" dirty="0" smtClean="0">
                <a:solidFill>
                  <a:schemeClr val="accent1"/>
                </a:solidFill>
              </a:rPr>
              <a:t>об'єднують великих тварин з непарним числом розвинених пальців (один або три) на кінцівках.</a:t>
            </a:r>
            <a:endParaRPr lang="ru-RU" sz="2700" dirty="0">
              <a:solidFill>
                <a:schemeClr val="accent1"/>
              </a:solidFill>
            </a:endParaRPr>
          </a:p>
        </p:txBody>
      </p:sp>
      <p:pic>
        <p:nvPicPr>
          <p:cNvPr id="84994" name="Picture 2" descr="Кінь Пржевальського - Рідкісні тварини"/>
          <p:cNvPicPr>
            <a:picLocks noChangeAspect="1" noChangeArrowheads="1"/>
          </p:cNvPicPr>
          <p:nvPr/>
        </p:nvPicPr>
        <p:blipFill>
          <a:blip r:embed="rId2" cstate="print"/>
          <a:srcRect/>
          <a:stretch>
            <a:fillRect/>
          </a:stretch>
        </p:blipFill>
        <p:spPr bwMode="auto">
          <a:xfrm>
            <a:off x="750402" y="2714620"/>
            <a:ext cx="3878730" cy="2571768"/>
          </a:xfrm>
          <a:prstGeom prst="rect">
            <a:avLst/>
          </a:prstGeom>
          <a:noFill/>
        </p:spPr>
      </p:pic>
      <p:sp>
        <p:nvSpPr>
          <p:cNvPr id="4" name="TextBox 3"/>
          <p:cNvSpPr txBox="1"/>
          <p:nvPr/>
        </p:nvSpPr>
        <p:spPr>
          <a:xfrm>
            <a:off x="1000100" y="5643578"/>
            <a:ext cx="2738250" cy="369332"/>
          </a:xfrm>
          <a:prstGeom prst="rect">
            <a:avLst/>
          </a:prstGeom>
          <a:noFill/>
        </p:spPr>
        <p:txBody>
          <a:bodyPr wrap="none" rtlCol="0">
            <a:spAutoFit/>
          </a:bodyPr>
          <a:lstStyle/>
          <a:p>
            <a:r>
              <a:rPr lang="uk-UA" dirty="0" smtClean="0"/>
              <a:t>Кінь Пржевальського</a:t>
            </a:r>
            <a:endParaRPr lang="ru-RU" dirty="0"/>
          </a:p>
        </p:txBody>
      </p:sp>
      <p:pic>
        <p:nvPicPr>
          <p:cNvPr id="84996" name="Picture 4" descr="Как вернуть кулана в российские степи | Русское географическое общество"/>
          <p:cNvPicPr>
            <a:picLocks noChangeAspect="1" noChangeArrowheads="1"/>
          </p:cNvPicPr>
          <p:nvPr/>
        </p:nvPicPr>
        <p:blipFill>
          <a:blip r:embed="rId3" cstate="print"/>
          <a:srcRect/>
          <a:stretch>
            <a:fillRect/>
          </a:stretch>
        </p:blipFill>
        <p:spPr bwMode="auto">
          <a:xfrm>
            <a:off x="4857752" y="3214686"/>
            <a:ext cx="3797333" cy="2489152"/>
          </a:xfrm>
          <a:prstGeom prst="rect">
            <a:avLst/>
          </a:prstGeom>
          <a:noFill/>
        </p:spPr>
      </p:pic>
      <p:sp>
        <p:nvSpPr>
          <p:cNvPr id="6" name="TextBox 5"/>
          <p:cNvSpPr txBox="1"/>
          <p:nvPr/>
        </p:nvSpPr>
        <p:spPr>
          <a:xfrm>
            <a:off x="5857884" y="6000768"/>
            <a:ext cx="990977" cy="369332"/>
          </a:xfrm>
          <a:prstGeom prst="rect">
            <a:avLst/>
          </a:prstGeom>
          <a:noFill/>
        </p:spPr>
        <p:txBody>
          <a:bodyPr wrap="none" rtlCol="0">
            <a:spAutoFit/>
          </a:bodyPr>
          <a:lstStyle/>
          <a:p>
            <a:r>
              <a:rPr lang="uk-UA" dirty="0" smtClean="0"/>
              <a:t>Кулан </a:t>
            </a:r>
            <a:endParaRPr lang="ru-RU" dirty="0"/>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714356"/>
            <a:ext cx="8143932" cy="3000396"/>
          </a:xfrm>
        </p:spPr>
        <p:txBody>
          <a:bodyPr>
            <a:normAutofit fontScale="90000"/>
          </a:bodyPr>
          <a:lstStyle/>
          <a:p>
            <a:r>
              <a:rPr lang="uk-UA" dirty="0" smtClean="0">
                <a:solidFill>
                  <a:srgbClr val="7030A0"/>
                </a:solidFill>
              </a:rPr>
              <a:t>               Копитні ссавці</a:t>
            </a:r>
            <a:br>
              <a:rPr lang="uk-UA" dirty="0" smtClean="0">
                <a:solidFill>
                  <a:srgbClr val="7030A0"/>
                </a:solidFill>
              </a:rPr>
            </a:br>
            <a:r>
              <a:rPr lang="uk-UA" dirty="0" smtClean="0">
                <a:solidFill>
                  <a:srgbClr val="7030A0"/>
                </a:solidFill>
              </a:rPr>
              <a:t>              НЕПАРНОКОПИТНІ</a:t>
            </a:r>
            <a:br>
              <a:rPr lang="uk-UA" dirty="0" smtClean="0">
                <a:solidFill>
                  <a:srgbClr val="7030A0"/>
                </a:solidFill>
              </a:rPr>
            </a:br>
            <a:r>
              <a:rPr lang="uk-UA" dirty="0" smtClean="0">
                <a:solidFill>
                  <a:srgbClr val="7030A0"/>
                </a:solidFill>
              </a:rPr>
              <a:t>Носороги – </a:t>
            </a:r>
            <a:r>
              <a:rPr lang="uk-UA" sz="2700" dirty="0" smtClean="0">
                <a:solidFill>
                  <a:schemeClr val="accent1"/>
                </a:solidFill>
              </a:rPr>
              <a:t>нечисленна група тварин з трипалими кінцівками </a:t>
            </a:r>
            <a:r>
              <a:rPr lang="uk-UA" sz="2700" dirty="0" err="1" smtClean="0">
                <a:solidFill>
                  <a:schemeClr val="accent1"/>
                </a:solidFill>
              </a:rPr>
              <a:t>таголою</a:t>
            </a:r>
            <a:r>
              <a:rPr lang="uk-UA" sz="2700" dirty="0" smtClean="0">
                <a:solidFill>
                  <a:schemeClr val="accent1"/>
                </a:solidFill>
              </a:rPr>
              <a:t> товстою шкірою. Усі види носорогів </a:t>
            </a:r>
            <a:r>
              <a:rPr lang="uk-UA" sz="2700" dirty="0" err="1" smtClean="0">
                <a:solidFill>
                  <a:schemeClr val="accent1"/>
                </a:solidFill>
              </a:rPr>
              <a:t>занесено</a:t>
            </a:r>
            <a:r>
              <a:rPr lang="uk-UA" sz="2700" dirty="0" smtClean="0">
                <a:solidFill>
                  <a:schemeClr val="accent1"/>
                </a:solidFill>
              </a:rPr>
              <a:t> до Міжнародної Червоної </a:t>
            </a:r>
            <a:r>
              <a:rPr lang="uk-UA" dirty="0" smtClean="0">
                <a:solidFill>
                  <a:schemeClr val="accent1"/>
                </a:solidFill>
              </a:rPr>
              <a:t>книги.</a:t>
            </a:r>
            <a:endParaRPr lang="ru-RU" dirty="0">
              <a:solidFill>
                <a:schemeClr val="accent1"/>
              </a:solidFill>
            </a:endParaRPr>
          </a:p>
        </p:txBody>
      </p:sp>
      <p:pic>
        <p:nvPicPr>
          <p:cNvPr id="86018" name="Picture 2" descr="Носороги и их детёныш - YouTube"/>
          <p:cNvPicPr>
            <a:picLocks noChangeAspect="1" noChangeArrowheads="1"/>
          </p:cNvPicPr>
          <p:nvPr/>
        </p:nvPicPr>
        <p:blipFill>
          <a:blip r:embed="rId2" cstate="print"/>
          <a:srcRect/>
          <a:stretch>
            <a:fillRect/>
          </a:stretch>
        </p:blipFill>
        <p:spPr bwMode="auto">
          <a:xfrm>
            <a:off x="2500298" y="3714752"/>
            <a:ext cx="5214974" cy="2645855"/>
          </a:xfrm>
          <a:prstGeom prst="rect">
            <a:avLst/>
          </a:prstGeom>
          <a:noFill/>
        </p:spPr>
      </p:pic>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714356"/>
            <a:ext cx="8001056" cy="3143272"/>
          </a:xfrm>
        </p:spPr>
        <p:txBody>
          <a:bodyPr>
            <a:normAutofit fontScale="90000"/>
          </a:bodyPr>
          <a:lstStyle/>
          <a:p>
            <a:r>
              <a:rPr lang="uk-UA" dirty="0" smtClean="0">
                <a:solidFill>
                  <a:srgbClr val="7030A0"/>
                </a:solidFill>
              </a:rPr>
              <a:t>               </a:t>
            </a:r>
            <a:br>
              <a:rPr lang="uk-UA" dirty="0" smtClean="0">
                <a:solidFill>
                  <a:srgbClr val="7030A0"/>
                </a:solidFill>
              </a:rPr>
            </a:br>
            <a:r>
              <a:rPr lang="uk-UA" dirty="0" smtClean="0">
                <a:solidFill>
                  <a:srgbClr val="7030A0"/>
                </a:solidFill>
              </a:rPr>
              <a:t/>
            </a:r>
            <a:br>
              <a:rPr lang="uk-UA" dirty="0" smtClean="0">
                <a:solidFill>
                  <a:srgbClr val="7030A0"/>
                </a:solidFill>
              </a:rPr>
            </a:br>
            <a:r>
              <a:rPr lang="uk-UA" dirty="0" smtClean="0">
                <a:solidFill>
                  <a:srgbClr val="7030A0"/>
                </a:solidFill>
              </a:rPr>
              <a:t/>
            </a:r>
            <a:br>
              <a:rPr lang="uk-UA" dirty="0" smtClean="0">
                <a:solidFill>
                  <a:srgbClr val="7030A0"/>
                </a:solidFill>
              </a:rPr>
            </a:br>
            <a:r>
              <a:rPr lang="uk-UA" dirty="0" smtClean="0">
                <a:solidFill>
                  <a:srgbClr val="7030A0"/>
                </a:solidFill>
              </a:rPr>
              <a:t/>
            </a:r>
            <a:br>
              <a:rPr lang="uk-UA" dirty="0" smtClean="0">
                <a:solidFill>
                  <a:srgbClr val="7030A0"/>
                </a:solidFill>
              </a:rPr>
            </a:br>
            <a:r>
              <a:rPr lang="uk-UA" dirty="0" smtClean="0">
                <a:solidFill>
                  <a:srgbClr val="7030A0"/>
                </a:solidFill>
              </a:rPr>
              <a:t>              Копитні ссавці</a:t>
            </a:r>
            <a:br>
              <a:rPr lang="uk-UA" dirty="0" smtClean="0">
                <a:solidFill>
                  <a:srgbClr val="7030A0"/>
                </a:solidFill>
              </a:rPr>
            </a:br>
            <a:r>
              <a:rPr lang="uk-UA" dirty="0" smtClean="0">
                <a:solidFill>
                  <a:srgbClr val="7030A0"/>
                </a:solidFill>
              </a:rPr>
              <a:t>              ПАРНОКОПИТНІ</a:t>
            </a:r>
            <a:br>
              <a:rPr lang="uk-UA" dirty="0" smtClean="0">
                <a:solidFill>
                  <a:srgbClr val="7030A0"/>
                </a:solidFill>
              </a:rPr>
            </a:br>
            <a:r>
              <a:rPr lang="uk-UA" sz="2700" dirty="0" smtClean="0">
                <a:solidFill>
                  <a:schemeClr val="accent1"/>
                </a:solidFill>
              </a:rPr>
              <a:t>Представники мають парне число розвинених пальців на кінцівках (два або чотири). Залежно від особливостей будови травної системи їх поділяють на жуйних і не жуйних. До нежуйних парнокопитних належать свині та бегемоти.</a:t>
            </a:r>
            <a:endParaRPr lang="ru-RU" sz="2700" dirty="0">
              <a:solidFill>
                <a:schemeClr val="accent1"/>
              </a:solidFill>
            </a:endParaRPr>
          </a:p>
        </p:txBody>
      </p:sp>
      <p:pic>
        <p:nvPicPr>
          <p:cNvPr id="87042" name="Picture 2" descr="Цікаві факти про диких кабанів"/>
          <p:cNvPicPr>
            <a:picLocks noChangeAspect="1" noChangeArrowheads="1"/>
          </p:cNvPicPr>
          <p:nvPr/>
        </p:nvPicPr>
        <p:blipFill>
          <a:blip r:embed="rId2" cstate="print"/>
          <a:srcRect/>
          <a:stretch>
            <a:fillRect/>
          </a:stretch>
        </p:blipFill>
        <p:spPr bwMode="auto">
          <a:xfrm>
            <a:off x="428596" y="4000504"/>
            <a:ext cx="3847527" cy="2571768"/>
          </a:xfrm>
          <a:prstGeom prst="rect">
            <a:avLst/>
          </a:prstGeom>
          <a:noFill/>
        </p:spPr>
      </p:pic>
      <p:sp>
        <p:nvSpPr>
          <p:cNvPr id="87044" name="AutoShape 4" descr="Бегемо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87046" name="Picture 6" descr="Бегемоти у себе вдома | Все об Африке"/>
          <p:cNvPicPr>
            <a:picLocks noChangeAspect="1" noChangeArrowheads="1"/>
          </p:cNvPicPr>
          <p:nvPr/>
        </p:nvPicPr>
        <p:blipFill>
          <a:blip r:embed="rId3" cstate="print"/>
          <a:srcRect/>
          <a:stretch>
            <a:fillRect/>
          </a:stretch>
        </p:blipFill>
        <p:spPr bwMode="auto">
          <a:xfrm>
            <a:off x="4429124" y="3929066"/>
            <a:ext cx="4066882" cy="2714644"/>
          </a:xfrm>
          <a:prstGeom prst="rect">
            <a:avLst/>
          </a:prstGeom>
          <a:noFill/>
        </p:spPr>
      </p:pic>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785794"/>
            <a:ext cx="8183880" cy="2500330"/>
          </a:xfrm>
        </p:spPr>
        <p:txBody>
          <a:bodyPr>
            <a:normAutofit fontScale="90000"/>
          </a:bodyPr>
          <a:lstStyle/>
          <a:p>
            <a:r>
              <a:rPr lang="uk-UA" dirty="0" smtClean="0">
                <a:solidFill>
                  <a:srgbClr val="7030A0"/>
                </a:solidFill>
              </a:rPr>
              <a:t>              Копитні ссавці</a:t>
            </a:r>
            <a:br>
              <a:rPr lang="uk-UA" dirty="0" smtClean="0">
                <a:solidFill>
                  <a:srgbClr val="7030A0"/>
                </a:solidFill>
              </a:rPr>
            </a:br>
            <a:r>
              <a:rPr lang="uk-UA" dirty="0" smtClean="0">
                <a:solidFill>
                  <a:schemeClr val="accent1"/>
                </a:solidFill>
              </a:rPr>
              <a:t>    Нежуйні парнокопитні </a:t>
            </a:r>
            <a:r>
              <a:rPr lang="ru-RU" dirty="0" smtClean="0">
                <a:solidFill>
                  <a:schemeClr val="accent1"/>
                </a:solidFill>
              </a:rPr>
              <a:t/>
            </a:r>
            <a:br>
              <a:rPr lang="ru-RU" dirty="0" smtClean="0">
                <a:solidFill>
                  <a:schemeClr val="accent1"/>
                </a:solidFill>
              </a:rPr>
            </a:br>
            <a:r>
              <a:rPr lang="ru-RU" dirty="0" smtClean="0">
                <a:solidFill>
                  <a:srgbClr val="7030A0"/>
                </a:solidFill>
              </a:rPr>
              <a:t>Дика </a:t>
            </a:r>
            <a:r>
              <a:rPr lang="ru-RU" dirty="0" err="1" smtClean="0">
                <a:solidFill>
                  <a:srgbClr val="7030A0"/>
                </a:solidFill>
              </a:rPr>
              <a:t>свиня</a:t>
            </a:r>
            <a:r>
              <a:rPr lang="ru-RU" dirty="0" smtClean="0">
                <a:solidFill>
                  <a:srgbClr val="7030A0"/>
                </a:solidFill>
              </a:rPr>
              <a:t>, </a:t>
            </a:r>
            <a:r>
              <a:rPr lang="ru-RU" dirty="0" err="1" smtClean="0">
                <a:solidFill>
                  <a:srgbClr val="7030A0"/>
                </a:solidFill>
              </a:rPr>
              <a:t>або</a:t>
            </a:r>
            <a:r>
              <a:rPr lang="ru-RU" dirty="0" smtClean="0">
                <a:solidFill>
                  <a:srgbClr val="7030A0"/>
                </a:solidFill>
              </a:rPr>
              <a:t> кабан </a:t>
            </a:r>
            <a:r>
              <a:rPr lang="ru-RU" dirty="0" smtClean="0">
                <a:solidFill>
                  <a:schemeClr val="accent1"/>
                </a:solidFill>
              </a:rPr>
              <a:t>– </a:t>
            </a:r>
            <a:r>
              <a:rPr lang="ru-RU" sz="2700" dirty="0" err="1" smtClean="0">
                <a:solidFill>
                  <a:schemeClr val="accent1"/>
                </a:solidFill>
              </a:rPr>
              <a:t>всеїдна</a:t>
            </a:r>
            <a:r>
              <a:rPr lang="ru-RU" sz="2700" dirty="0" smtClean="0">
                <a:solidFill>
                  <a:schemeClr val="accent1"/>
                </a:solidFill>
              </a:rPr>
              <a:t> </a:t>
            </a:r>
            <a:r>
              <a:rPr lang="ru-RU" sz="2700" dirty="0" err="1" smtClean="0">
                <a:solidFill>
                  <a:schemeClr val="accent1"/>
                </a:solidFill>
              </a:rPr>
              <a:t>тварина</a:t>
            </a:r>
            <a:r>
              <a:rPr lang="ru-RU" sz="2700" dirty="0" smtClean="0">
                <a:solidFill>
                  <a:schemeClr val="accent1"/>
                </a:solidFill>
              </a:rPr>
              <a:t>. Для </a:t>
            </a:r>
            <a:r>
              <a:rPr lang="ru-RU" sz="2700" dirty="0" err="1" smtClean="0">
                <a:solidFill>
                  <a:schemeClr val="accent1"/>
                </a:solidFill>
              </a:rPr>
              <a:t>неї</a:t>
            </a:r>
            <a:r>
              <a:rPr lang="ru-RU" sz="2700" dirty="0" smtClean="0">
                <a:solidFill>
                  <a:schemeClr val="accent1"/>
                </a:solidFill>
              </a:rPr>
              <a:t> характерна </a:t>
            </a:r>
            <a:r>
              <a:rPr lang="ru-RU" sz="2700" dirty="0" err="1" smtClean="0">
                <a:solidFill>
                  <a:schemeClr val="accent1"/>
                </a:solidFill>
              </a:rPr>
              <a:t>видовжена</a:t>
            </a:r>
            <a:r>
              <a:rPr lang="ru-RU" sz="2700" dirty="0" smtClean="0">
                <a:solidFill>
                  <a:schemeClr val="accent1"/>
                </a:solidFill>
              </a:rPr>
              <a:t> морда </a:t>
            </a:r>
            <a:r>
              <a:rPr lang="ru-RU" sz="2700" dirty="0" err="1" smtClean="0">
                <a:solidFill>
                  <a:schemeClr val="accent1"/>
                </a:solidFill>
              </a:rPr>
              <a:t>з</a:t>
            </a:r>
            <a:r>
              <a:rPr lang="ru-RU" sz="2700" dirty="0" smtClean="0">
                <a:solidFill>
                  <a:schemeClr val="accent1"/>
                </a:solidFill>
              </a:rPr>
              <a:t> </a:t>
            </a:r>
            <a:r>
              <a:rPr lang="ru-RU" sz="2700" dirty="0" err="1" smtClean="0">
                <a:solidFill>
                  <a:schemeClr val="accent1"/>
                </a:solidFill>
              </a:rPr>
              <a:t>позбавленим</a:t>
            </a:r>
            <a:r>
              <a:rPr lang="ru-RU" sz="2700" dirty="0" smtClean="0">
                <a:solidFill>
                  <a:schemeClr val="accent1"/>
                </a:solidFill>
              </a:rPr>
              <a:t> </a:t>
            </a:r>
            <a:r>
              <a:rPr lang="ru-RU" sz="2700" dirty="0" err="1" smtClean="0">
                <a:solidFill>
                  <a:schemeClr val="accent1"/>
                </a:solidFill>
              </a:rPr>
              <a:t>волоссям</a:t>
            </a:r>
            <a:r>
              <a:rPr lang="ru-RU" sz="2700" dirty="0" smtClean="0">
                <a:solidFill>
                  <a:schemeClr val="accent1"/>
                </a:solidFill>
              </a:rPr>
              <a:t> «</a:t>
            </a:r>
            <a:r>
              <a:rPr lang="ru-RU" sz="2700" dirty="0" err="1" smtClean="0">
                <a:solidFill>
                  <a:schemeClr val="accent1"/>
                </a:solidFill>
              </a:rPr>
              <a:t>п</a:t>
            </a:r>
            <a:r>
              <a:rPr lang="en-US" sz="2700" dirty="0" smtClean="0">
                <a:solidFill>
                  <a:schemeClr val="accent1"/>
                </a:solidFill>
              </a:rPr>
              <a:t>’</a:t>
            </a:r>
            <a:r>
              <a:rPr lang="ru-RU" sz="2700" dirty="0" err="1" smtClean="0">
                <a:solidFill>
                  <a:schemeClr val="accent1"/>
                </a:solidFill>
              </a:rPr>
              <a:t>ятаком</a:t>
            </a:r>
            <a:r>
              <a:rPr lang="ru-RU" sz="2700" dirty="0" smtClean="0">
                <a:solidFill>
                  <a:schemeClr val="accent1"/>
                </a:solidFill>
              </a:rPr>
              <a:t>» </a:t>
            </a:r>
            <a:r>
              <a:rPr lang="ru-RU" sz="2700" dirty="0" err="1" smtClean="0">
                <a:solidFill>
                  <a:schemeClr val="accent1"/>
                </a:solidFill>
              </a:rPr>
              <a:t>навколо</a:t>
            </a:r>
            <a:r>
              <a:rPr lang="ru-RU" sz="2700" dirty="0" smtClean="0">
                <a:solidFill>
                  <a:schemeClr val="accent1"/>
                </a:solidFill>
              </a:rPr>
              <a:t> </a:t>
            </a:r>
            <a:r>
              <a:rPr lang="ru-RU" sz="2700" dirty="0" err="1" smtClean="0">
                <a:solidFill>
                  <a:schemeClr val="accent1"/>
                </a:solidFill>
              </a:rPr>
              <a:t>ніздрів</a:t>
            </a:r>
            <a:r>
              <a:rPr lang="ru-RU" sz="2700" dirty="0" smtClean="0">
                <a:solidFill>
                  <a:schemeClr val="accent1"/>
                </a:solidFill>
              </a:rPr>
              <a:t>.</a:t>
            </a:r>
            <a:endParaRPr lang="ru-RU" sz="2700" dirty="0"/>
          </a:p>
        </p:txBody>
      </p:sp>
      <p:sp>
        <p:nvSpPr>
          <p:cNvPr id="88066" name="AutoShape 2" descr="ЕКО-інформ - Біле ікло Про вимірювання та оцінювання...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88068" name="Picture 4" descr="дика свиня – AgroNews"/>
          <p:cNvPicPr>
            <a:picLocks noChangeAspect="1" noChangeArrowheads="1"/>
          </p:cNvPicPr>
          <p:nvPr/>
        </p:nvPicPr>
        <p:blipFill>
          <a:blip r:embed="rId2" cstate="print"/>
          <a:srcRect/>
          <a:stretch>
            <a:fillRect/>
          </a:stretch>
        </p:blipFill>
        <p:spPr bwMode="auto">
          <a:xfrm>
            <a:off x="3571868" y="3214686"/>
            <a:ext cx="5292589" cy="3214710"/>
          </a:xfrm>
          <a:prstGeom prst="rect">
            <a:avLst/>
          </a:prstGeom>
          <a:noFill/>
        </p:spPr>
      </p:pic>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a:spLocks noGrp="1"/>
          </p:cNvSpPr>
          <p:nvPr>
            <p:ph type="title"/>
          </p:nvPr>
        </p:nvSpPr>
        <p:spPr>
          <a:xfrm>
            <a:off x="502920" y="500042"/>
            <a:ext cx="8183880" cy="2857520"/>
          </a:xfrm>
        </p:spPr>
        <p:txBody>
          <a:bodyPr>
            <a:normAutofit fontScale="90000"/>
          </a:bodyPr>
          <a:lstStyle/>
          <a:p>
            <a:r>
              <a:rPr lang="uk-UA" dirty="0" smtClean="0">
                <a:solidFill>
                  <a:srgbClr val="7030A0"/>
                </a:solidFill>
              </a:rPr>
              <a:t>              Копитні ссавці</a:t>
            </a:r>
            <a:br>
              <a:rPr lang="uk-UA" dirty="0" smtClean="0">
                <a:solidFill>
                  <a:srgbClr val="7030A0"/>
                </a:solidFill>
              </a:rPr>
            </a:br>
            <a:r>
              <a:rPr lang="uk-UA" dirty="0" smtClean="0">
                <a:solidFill>
                  <a:schemeClr val="accent1"/>
                </a:solidFill>
              </a:rPr>
              <a:t>    Нежуйні парнокопитні</a:t>
            </a:r>
            <a:br>
              <a:rPr lang="uk-UA" dirty="0" smtClean="0">
                <a:solidFill>
                  <a:schemeClr val="accent1"/>
                </a:solidFill>
              </a:rPr>
            </a:br>
            <a:r>
              <a:rPr lang="uk-UA" dirty="0" smtClean="0">
                <a:solidFill>
                  <a:srgbClr val="7030A0"/>
                </a:solidFill>
              </a:rPr>
              <a:t>БЕГЕМОТ</a:t>
            </a:r>
            <a:r>
              <a:rPr lang="uk-UA" dirty="0" smtClean="0">
                <a:solidFill>
                  <a:schemeClr val="accent1"/>
                </a:solidFill>
              </a:rPr>
              <a:t> </a:t>
            </a:r>
            <a:r>
              <a:rPr lang="uk-UA" sz="2700" dirty="0" smtClean="0">
                <a:solidFill>
                  <a:schemeClr val="accent1"/>
                </a:solidFill>
              </a:rPr>
              <a:t>веде </a:t>
            </a:r>
            <a:r>
              <a:rPr lang="uk-UA" sz="2700" dirty="0" err="1" smtClean="0">
                <a:solidFill>
                  <a:schemeClr val="accent1"/>
                </a:solidFill>
              </a:rPr>
              <a:t>напівводний</a:t>
            </a:r>
            <a:r>
              <a:rPr lang="uk-UA" sz="2700" dirty="0" smtClean="0">
                <a:solidFill>
                  <a:schemeClr val="accent1"/>
                </a:solidFill>
              </a:rPr>
              <a:t> спосіб життя. Має товсту шкіру, яка потребує постійного зволоження.</a:t>
            </a:r>
            <a:r>
              <a:rPr lang="ru-RU" dirty="0" smtClean="0">
                <a:solidFill>
                  <a:schemeClr val="accent1"/>
                </a:solidFill>
              </a:rPr>
              <a:t/>
            </a:r>
            <a:br>
              <a:rPr lang="ru-RU" dirty="0" smtClean="0">
                <a:solidFill>
                  <a:schemeClr val="accent1"/>
                </a:solidFill>
              </a:rPr>
            </a:br>
            <a:endParaRPr lang="ru-RU" dirty="0"/>
          </a:p>
        </p:txBody>
      </p:sp>
      <p:pic>
        <p:nvPicPr>
          <p:cNvPr id="89090" name="Picture 2" descr="Бегемот - описание, подвиды, ареал, питание, поведение и размножение  гиппопотамов — Природа Мира"/>
          <p:cNvPicPr>
            <a:picLocks noChangeAspect="1" noChangeArrowheads="1"/>
          </p:cNvPicPr>
          <p:nvPr/>
        </p:nvPicPr>
        <p:blipFill>
          <a:blip r:embed="rId2" cstate="print"/>
          <a:srcRect/>
          <a:stretch>
            <a:fillRect/>
          </a:stretch>
        </p:blipFill>
        <p:spPr bwMode="auto">
          <a:xfrm>
            <a:off x="1714480" y="3000372"/>
            <a:ext cx="6010140" cy="2928918"/>
          </a:xfrm>
          <a:prstGeom prst="rect">
            <a:avLst/>
          </a:prstGeom>
          <a:noFill/>
        </p:spPr>
      </p:pic>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571480"/>
            <a:ext cx="8183880" cy="2428892"/>
          </a:xfrm>
        </p:spPr>
        <p:txBody>
          <a:bodyPr>
            <a:normAutofit fontScale="90000"/>
          </a:bodyPr>
          <a:lstStyle/>
          <a:p>
            <a:r>
              <a:rPr lang="uk-UA" dirty="0" smtClean="0">
                <a:solidFill>
                  <a:srgbClr val="7030A0"/>
                </a:solidFill>
              </a:rPr>
              <a:t>            Копитні ссавці</a:t>
            </a:r>
            <a:br>
              <a:rPr lang="uk-UA" dirty="0" smtClean="0">
                <a:solidFill>
                  <a:srgbClr val="7030A0"/>
                </a:solidFill>
              </a:rPr>
            </a:br>
            <a:r>
              <a:rPr lang="uk-UA" dirty="0" smtClean="0">
                <a:solidFill>
                  <a:schemeClr val="accent1"/>
                </a:solidFill>
              </a:rPr>
              <a:t>        Жуйні парнокопитні </a:t>
            </a:r>
            <a:r>
              <a:rPr lang="uk-UA" sz="2700" dirty="0" smtClean="0">
                <a:solidFill>
                  <a:schemeClr val="accent1"/>
                </a:solidFill>
              </a:rPr>
              <a:t>характеризуються стрункими кінцівками та особливою будовою шлунка. Вони живляться рослинною їжею, яку </a:t>
            </a:r>
            <a:r>
              <a:rPr lang="uk-UA" sz="2700" dirty="0" err="1" smtClean="0">
                <a:solidFill>
                  <a:schemeClr val="accent1"/>
                </a:solidFill>
              </a:rPr>
              <a:t>зрізають</a:t>
            </a:r>
            <a:r>
              <a:rPr lang="uk-UA" sz="2700" dirty="0" smtClean="0">
                <a:solidFill>
                  <a:schemeClr val="accent1"/>
                </a:solidFill>
              </a:rPr>
              <a:t> за допомогою різців.</a:t>
            </a:r>
            <a:endParaRPr lang="ru-RU" sz="2700" dirty="0"/>
          </a:p>
        </p:txBody>
      </p:sp>
      <p:sp>
        <p:nvSpPr>
          <p:cNvPr id="90114" name="AutoShape 2" descr="Лось - где живет, сколько весит, чем питается, среда обитания, фото"/>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90120" name="AutoShape 8" descr="Олень плямистий уссурійський"/>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90122" name="Picture 10" descr="Пятнистый олень | Пикабу"/>
          <p:cNvPicPr>
            <a:picLocks noChangeAspect="1" noChangeArrowheads="1"/>
          </p:cNvPicPr>
          <p:nvPr/>
        </p:nvPicPr>
        <p:blipFill>
          <a:blip r:embed="rId2" cstate="print"/>
          <a:srcRect/>
          <a:stretch>
            <a:fillRect/>
          </a:stretch>
        </p:blipFill>
        <p:spPr bwMode="auto">
          <a:xfrm>
            <a:off x="1643042" y="3609974"/>
            <a:ext cx="4857750" cy="3248026"/>
          </a:xfrm>
          <a:prstGeom prst="rect">
            <a:avLst/>
          </a:prstGeom>
          <a:noFill/>
        </p:spPr>
      </p:pic>
      <p:pic>
        <p:nvPicPr>
          <p:cNvPr id="90116" name="Picture 4" descr="В Даниловском районе раскрыт факт незаконной охоты на лося - Вести Ярославль"/>
          <p:cNvPicPr>
            <a:picLocks noChangeAspect="1" noChangeArrowheads="1"/>
          </p:cNvPicPr>
          <p:nvPr/>
        </p:nvPicPr>
        <p:blipFill>
          <a:blip r:embed="rId3" cstate="print"/>
          <a:srcRect/>
          <a:stretch>
            <a:fillRect/>
          </a:stretch>
        </p:blipFill>
        <p:spPr bwMode="auto">
          <a:xfrm>
            <a:off x="428596" y="3000372"/>
            <a:ext cx="3429024" cy="1931684"/>
          </a:xfrm>
          <a:prstGeom prst="rect">
            <a:avLst/>
          </a:prstGeom>
          <a:noFill/>
        </p:spPr>
      </p:pic>
      <p:pic>
        <p:nvPicPr>
          <p:cNvPr id="90118" name="Picture 6" descr="ᐈ Зубра фотография, фото зубр | скачать на Depositphotos®"/>
          <p:cNvPicPr>
            <a:picLocks noChangeAspect="1" noChangeArrowheads="1"/>
          </p:cNvPicPr>
          <p:nvPr/>
        </p:nvPicPr>
        <p:blipFill>
          <a:blip r:embed="rId4" cstate="print"/>
          <a:srcRect/>
          <a:stretch>
            <a:fillRect/>
          </a:stretch>
        </p:blipFill>
        <p:spPr bwMode="auto">
          <a:xfrm>
            <a:off x="5286380" y="2714620"/>
            <a:ext cx="3348589" cy="2071702"/>
          </a:xfrm>
          <a:prstGeom prst="rect">
            <a:avLst/>
          </a:prstGeom>
          <a:noFill/>
        </p:spPr>
      </p:pic>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785794"/>
            <a:ext cx="8183880" cy="2071702"/>
          </a:xfrm>
        </p:spPr>
        <p:txBody>
          <a:bodyPr>
            <a:normAutofit fontScale="90000"/>
          </a:bodyPr>
          <a:lstStyle/>
          <a:p>
            <a:r>
              <a:rPr lang="uk-UA" dirty="0" smtClean="0">
                <a:solidFill>
                  <a:schemeClr val="tx1"/>
                </a:solidFill>
              </a:rPr>
              <a:t>Гризуни</a:t>
            </a:r>
            <a:r>
              <a:rPr lang="uk-UA" dirty="0" smtClean="0"/>
              <a:t> дрібні та середні за розмірами тварини.</a:t>
            </a:r>
            <a:br>
              <a:rPr lang="uk-UA" dirty="0" smtClean="0"/>
            </a:br>
            <a:r>
              <a:rPr lang="uk-UA" dirty="0" smtClean="0"/>
              <a:t>Для даних тварин характерно наявність чотирьох різців.</a:t>
            </a:r>
            <a:endParaRPr lang="ru-RU" dirty="0"/>
          </a:p>
        </p:txBody>
      </p:sp>
      <p:pic>
        <p:nvPicPr>
          <p:cNvPr id="75778" name="Picture 2" descr="Список ссавців України"/>
          <p:cNvPicPr>
            <a:picLocks noChangeAspect="1" noChangeArrowheads="1"/>
          </p:cNvPicPr>
          <p:nvPr/>
        </p:nvPicPr>
        <p:blipFill>
          <a:blip r:embed="rId2" cstate="print"/>
          <a:srcRect/>
          <a:stretch>
            <a:fillRect/>
          </a:stretch>
        </p:blipFill>
        <p:spPr bwMode="auto">
          <a:xfrm>
            <a:off x="500034" y="2857496"/>
            <a:ext cx="3733792" cy="2800344"/>
          </a:xfrm>
          <a:prstGeom prst="rect">
            <a:avLst/>
          </a:prstGeom>
          <a:noFill/>
        </p:spPr>
      </p:pic>
      <p:pic>
        <p:nvPicPr>
          <p:cNvPr id="75780" name="Picture 4" descr="Гризуни повторно заселяють посіви озимих культур — КУРКУЛЬ"/>
          <p:cNvPicPr>
            <a:picLocks noChangeAspect="1" noChangeArrowheads="1"/>
          </p:cNvPicPr>
          <p:nvPr/>
        </p:nvPicPr>
        <p:blipFill>
          <a:blip r:embed="rId3" cstate="print"/>
          <a:srcRect/>
          <a:stretch>
            <a:fillRect/>
          </a:stretch>
        </p:blipFill>
        <p:spPr bwMode="auto">
          <a:xfrm>
            <a:off x="4429124" y="3429000"/>
            <a:ext cx="3691725" cy="2714644"/>
          </a:xfrm>
          <a:prstGeom prst="rect">
            <a:avLst/>
          </a:prstGeom>
          <a:noFill/>
        </p:spPr>
      </p:pic>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857232"/>
            <a:ext cx="4429156" cy="4500594"/>
          </a:xfrm>
        </p:spPr>
        <p:txBody>
          <a:bodyPr>
            <a:normAutofit fontScale="90000"/>
          </a:bodyPr>
          <a:lstStyle/>
          <a:p>
            <a:r>
              <a:rPr lang="uk-UA" dirty="0" smtClean="0">
                <a:solidFill>
                  <a:srgbClr val="7030A0"/>
                </a:solidFill>
              </a:rPr>
              <a:t>Білка звичайна </a:t>
            </a:r>
            <a:r>
              <a:rPr lang="uk-UA" sz="2800" dirty="0" smtClean="0"/>
              <a:t>– відомий усім мешканець лісів і лісопарків. Живе в дуплах чи у гніздах, які влаштовує на деревах. Живиться насінням хвойних, грибами та ягодами, дрібними гризунами.</a:t>
            </a:r>
            <a:endParaRPr lang="ru-RU" sz="2800" dirty="0"/>
          </a:p>
        </p:txBody>
      </p:sp>
      <p:sp>
        <p:nvSpPr>
          <p:cNvPr id="76804" name="AutoShape 4" descr="Белка: ее повадки, рацион питания, места обитания, виды, фото, видео"/>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6806" name="AutoShape 6" descr="Белка: ее повадки, рацион питания, места обитания, виды, фото, видео"/>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76808" name="Picture 8" descr="Обыкновенная белка: описание, питание, размножение, сколько живет"/>
          <p:cNvPicPr>
            <a:picLocks noChangeAspect="1" noChangeArrowheads="1"/>
          </p:cNvPicPr>
          <p:nvPr/>
        </p:nvPicPr>
        <p:blipFill>
          <a:blip r:embed="rId2" cstate="print"/>
          <a:srcRect/>
          <a:stretch>
            <a:fillRect/>
          </a:stretch>
        </p:blipFill>
        <p:spPr bwMode="auto">
          <a:xfrm>
            <a:off x="4572000" y="1500174"/>
            <a:ext cx="4218065" cy="3612198"/>
          </a:xfrm>
          <a:prstGeom prst="rect">
            <a:avLst/>
          </a:prstGeom>
          <a:noFill/>
        </p:spPr>
      </p:pic>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500042"/>
            <a:ext cx="6572296" cy="2357454"/>
          </a:xfrm>
        </p:spPr>
        <p:txBody>
          <a:bodyPr>
            <a:normAutofit fontScale="90000"/>
          </a:bodyPr>
          <a:lstStyle/>
          <a:p>
            <a:r>
              <a:rPr lang="uk-UA" dirty="0" smtClean="0">
                <a:solidFill>
                  <a:srgbClr val="7030A0"/>
                </a:solidFill>
              </a:rPr>
              <a:t>Бобер </a:t>
            </a:r>
            <a:r>
              <a:rPr lang="uk-UA" dirty="0" err="1" smtClean="0">
                <a:solidFill>
                  <a:srgbClr val="7030A0"/>
                </a:solidFill>
              </a:rPr>
              <a:t>европейський</a:t>
            </a:r>
            <a:r>
              <a:rPr lang="uk-UA" dirty="0" smtClean="0"/>
              <a:t/>
            </a:r>
            <a:br>
              <a:rPr lang="uk-UA" dirty="0" smtClean="0"/>
            </a:br>
            <a:r>
              <a:rPr lang="uk-UA" sz="2700" dirty="0" smtClean="0"/>
              <a:t>веде </a:t>
            </a:r>
            <a:r>
              <a:rPr lang="uk-UA" sz="2700" dirty="0" err="1" smtClean="0"/>
              <a:t>напівводний</a:t>
            </a:r>
            <a:r>
              <a:rPr lang="uk-UA" sz="2700" dirty="0" smtClean="0"/>
              <a:t> спосіб життя, заселяючи береги невеликих річок, озер.  Живуть бобри колоніями, будують характерні </a:t>
            </a:r>
            <a:r>
              <a:rPr lang="uk-UA" sz="2700" dirty="0" err="1" smtClean="0"/>
              <a:t>“боброві</a:t>
            </a:r>
            <a:r>
              <a:rPr lang="uk-UA" sz="2700" dirty="0" smtClean="0"/>
              <a:t> </a:t>
            </a:r>
            <a:r>
              <a:rPr lang="uk-UA" sz="2700" dirty="0" err="1" smtClean="0"/>
              <a:t>хатинки”</a:t>
            </a:r>
            <a:r>
              <a:rPr lang="uk-UA" sz="2700" dirty="0" smtClean="0"/>
              <a:t>.</a:t>
            </a:r>
            <a:endParaRPr lang="ru-RU" sz="2700" dirty="0"/>
          </a:p>
        </p:txBody>
      </p:sp>
      <p:sp>
        <p:nvSpPr>
          <p:cNvPr id="77826" name="AutoShape 2" descr="Бобер — Вікіпедія"/>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7828" name="AutoShape 4" descr="Бобри: Життя за греблю, або що буде, якщо бобер псіханет? * Гризун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77830" name="Picture 6" descr="Бобер: вид, який викреслили із Червоної книги"/>
          <p:cNvPicPr>
            <a:picLocks noChangeAspect="1" noChangeArrowheads="1"/>
          </p:cNvPicPr>
          <p:nvPr/>
        </p:nvPicPr>
        <p:blipFill>
          <a:blip r:embed="rId2" cstate="print"/>
          <a:srcRect/>
          <a:stretch>
            <a:fillRect/>
          </a:stretch>
        </p:blipFill>
        <p:spPr bwMode="auto">
          <a:xfrm>
            <a:off x="285720" y="3286124"/>
            <a:ext cx="4997511" cy="3286124"/>
          </a:xfrm>
          <a:prstGeom prst="rect">
            <a:avLst/>
          </a:prstGeom>
          <a:noFill/>
        </p:spPr>
      </p:pic>
      <p:pic>
        <p:nvPicPr>
          <p:cNvPr id="77832" name="Picture 8" descr="Бобри й економіка | УкрНДІЛГА"/>
          <p:cNvPicPr>
            <a:picLocks noChangeAspect="1" noChangeArrowheads="1"/>
          </p:cNvPicPr>
          <p:nvPr/>
        </p:nvPicPr>
        <p:blipFill>
          <a:blip r:embed="rId3" cstate="print"/>
          <a:srcRect/>
          <a:stretch>
            <a:fillRect/>
          </a:stretch>
        </p:blipFill>
        <p:spPr bwMode="auto">
          <a:xfrm>
            <a:off x="6215074" y="714356"/>
            <a:ext cx="2514600" cy="1819276"/>
          </a:xfrm>
          <a:prstGeom prst="rect">
            <a:avLst/>
          </a:prstGeom>
          <a:noFill/>
        </p:spPr>
      </p:pic>
      <p:pic>
        <p:nvPicPr>
          <p:cNvPr id="77834" name="Picture 10" descr="Бобер річковий"/>
          <p:cNvPicPr>
            <a:picLocks noChangeAspect="1" noChangeArrowheads="1"/>
          </p:cNvPicPr>
          <p:nvPr/>
        </p:nvPicPr>
        <p:blipFill>
          <a:blip r:embed="rId4" cstate="print"/>
          <a:srcRect/>
          <a:stretch>
            <a:fillRect/>
          </a:stretch>
        </p:blipFill>
        <p:spPr bwMode="auto">
          <a:xfrm>
            <a:off x="5715008" y="2714620"/>
            <a:ext cx="3000396" cy="3810026"/>
          </a:xfrm>
          <a:prstGeom prst="rect">
            <a:avLst/>
          </a:prstGeom>
          <a:noFill/>
        </p:spPr>
      </p:pic>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785794"/>
            <a:ext cx="4286280" cy="5143536"/>
          </a:xfrm>
        </p:spPr>
        <p:txBody>
          <a:bodyPr>
            <a:normAutofit fontScale="90000"/>
          </a:bodyPr>
          <a:lstStyle/>
          <a:p>
            <a:r>
              <a:rPr lang="uk-UA" dirty="0" smtClean="0">
                <a:solidFill>
                  <a:srgbClr val="7030A0"/>
                </a:solidFill>
              </a:rPr>
              <a:t>Мишоподібні гризуни.</a:t>
            </a:r>
            <a:r>
              <a:rPr lang="uk-UA" sz="2700" dirty="0" smtClean="0">
                <a:solidFill>
                  <a:srgbClr val="7030A0"/>
                </a:solidFill>
              </a:rPr>
              <a:t> </a:t>
            </a:r>
            <a:br>
              <a:rPr lang="uk-UA" sz="2700" dirty="0" smtClean="0">
                <a:solidFill>
                  <a:srgbClr val="7030A0"/>
                </a:solidFill>
              </a:rPr>
            </a:br>
            <a:r>
              <a:rPr lang="uk-UA" sz="2700" dirty="0" smtClean="0"/>
              <a:t>До них належать миші(хатня, лісова), пацюк (сірий і чорний), </a:t>
            </a:r>
            <a:r>
              <a:rPr lang="uk-UA" sz="2700" dirty="0" err="1" smtClean="0"/>
              <a:t>хом</a:t>
            </a:r>
            <a:r>
              <a:rPr lang="en-US" sz="2700" dirty="0" smtClean="0"/>
              <a:t>’</a:t>
            </a:r>
            <a:r>
              <a:rPr lang="uk-UA" sz="2700" dirty="0" smtClean="0"/>
              <a:t>яки, полівки. При цьому миша хатня та два види пацюків пристосувалися до життя в оселях людини та поблизу них</a:t>
            </a:r>
            <a:r>
              <a:rPr lang="uk-UA" dirty="0" smtClean="0"/>
              <a:t>.</a:t>
            </a:r>
            <a:endParaRPr lang="ru-RU" dirty="0"/>
          </a:p>
        </p:txBody>
      </p:sp>
      <p:pic>
        <p:nvPicPr>
          <p:cNvPr id="78850" name="Picture 2" descr="Миша - опис, види, де мешкає, чим харчується, фото"/>
          <p:cNvPicPr>
            <a:picLocks noChangeAspect="1" noChangeArrowheads="1"/>
          </p:cNvPicPr>
          <p:nvPr/>
        </p:nvPicPr>
        <p:blipFill>
          <a:blip r:embed="rId2" cstate="print"/>
          <a:srcRect/>
          <a:stretch>
            <a:fillRect/>
          </a:stretch>
        </p:blipFill>
        <p:spPr bwMode="auto">
          <a:xfrm>
            <a:off x="4429124" y="500042"/>
            <a:ext cx="4117009" cy="2928958"/>
          </a:xfrm>
          <a:prstGeom prst="rect">
            <a:avLst/>
          </a:prstGeom>
          <a:noFill/>
        </p:spPr>
      </p:pic>
      <p:sp>
        <p:nvSpPr>
          <p:cNvPr id="78852" name="AutoShape 4" descr="Мадзур — Київський університет імені Бориса Грінченк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78854" name="Picture 6" descr="Пацюк сірий Фотографії, Картинки"/>
          <p:cNvPicPr>
            <a:picLocks noChangeAspect="1" noChangeArrowheads="1"/>
          </p:cNvPicPr>
          <p:nvPr/>
        </p:nvPicPr>
        <p:blipFill>
          <a:blip r:embed="rId3" cstate="print"/>
          <a:srcRect/>
          <a:stretch>
            <a:fillRect/>
          </a:stretch>
        </p:blipFill>
        <p:spPr bwMode="auto">
          <a:xfrm>
            <a:off x="4643438" y="3929066"/>
            <a:ext cx="4143404" cy="2452705"/>
          </a:xfrm>
          <a:prstGeom prst="rect">
            <a:avLst/>
          </a:prstGeom>
          <a:noFill/>
        </p:spPr>
      </p:pic>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785794"/>
            <a:ext cx="8183880" cy="2143140"/>
          </a:xfrm>
        </p:spPr>
        <p:txBody>
          <a:bodyPr>
            <a:normAutofit fontScale="90000"/>
          </a:bodyPr>
          <a:lstStyle/>
          <a:p>
            <a:r>
              <a:rPr lang="uk-UA" dirty="0" err="1" smtClean="0">
                <a:solidFill>
                  <a:srgbClr val="7030A0"/>
                </a:solidFill>
              </a:rPr>
              <a:t>Хом</a:t>
            </a:r>
            <a:r>
              <a:rPr lang="en-US" dirty="0" smtClean="0">
                <a:solidFill>
                  <a:srgbClr val="7030A0"/>
                </a:solidFill>
              </a:rPr>
              <a:t>’</a:t>
            </a:r>
            <a:r>
              <a:rPr lang="uk-UA" dirty="0" smtClean="0">
                <a:solidFill>
                  <a:srgbClr val="7030A0"/>
                </a:solidFill>
              </a:rPr>
              <a:t>яки звичайний та сірий</a:t>
            </a:r>
            <a:br>
              <a:rPr lang="uk-UA" dirty="0" smtClean="0">
                <a:solidFill>
                  <a:srgbClr val="7030A0"/>
                </a:solidFill>
              </a:rPr>
            </a:br>
            <a:r>
              <a:rPr lang="uk-UA" dirty="0" smtClean="0">
                <a:solidFill>
                  <a:srgbClr val="7030A0"/>
                </a:solidFill>
              </a:rPr>
              <a:t> </a:t>
            </a:r>
            <a:r>
              <a:rPr lang="uk-UA" sz="2700" dirty="0" smtClean="0"/>
              <a:t>мають об</a:t>
            </a:r>
            <a:r>
              <a:rPr lang="en-US" sz="2700" dirty="0" smtClean="0"/>
              <a:t>’</a:t>
            </a:r>
            <a:r>
              <a:rPr lang="uk-UA" sz="2700" dirty="0" smtClean="0"/>
              <a:t>ємні защічні мішки, за допомогою яких переносять їжу до свого житла. У системі ходів </a:t>
            </a:r>
            <a:r>
              <a:rPr lang="uk-UA" sz="2700" dirty="0" err="1" smtClean="0"/>
              <a:t>хом</a:t>
            </a:r>
            <a:r>
              <a:rPr lang="en-US" sz="2700" dirty="0" smtClean="0"/>
              <a:t>’</a:t>
            </a:r>
            <a:r>
              <a:rPr lang="uk-UA" sz="2700" dirty="0" smtClean="0"/>
              <a:t>яки влаштовують комори, у яких запасають до 30 кг їжі.</a:t>
            </a:r>
            <a:r>
              <a:rPr lang="uk-UA" dirty="0" smtClean="0"/>
              <a:t/>
            </a:r>
            <a:br>
              <a:rPr lang="uk-UA" dirty="0" smtClean="0"/>
            </a:br>
            <a:endParaRPr lang="ru-RU" dirty="0"/>
          </a:p>
        </p:txBody>
      </p:sp>
      <p:sp>
        <p:nvSpPr>
          <p:cNvPr id="79874" name="AutoShape 2" descr="Хомячок Кэмпбелла — Википедия"/>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9876" name="AutoShape 4" descr="Хомяк (Cricetinae): интересные факты, фото, виды"/>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79878" name="Picture 6" descr="Полное описание хомяка: внешний вид, виды хомяков, образ жизни каждого вида  | Все о животных"/>
          <p:cNvPicPr>
            <a:picLocks noChangeAspect="1" noChangeArrowheads="1"/>
          </p:cNvPicPr>
          <p:nvPr/>
        </p:nvPicPr>
        <p:blipFill>
          <a:blip r:embed="rId2" cstate="print"/>
          <a:srcRect/>
          <a:stretch>
            <a:fillRect/>
          </a:stretch>
        </p:blipFill>
        <p:spPr bwMode="auto">
          <a:xfrm>
            <a:off x="428596" y="3500438"/>
            <a:ext cx="4289578" cy="2857520"/>
          </a:xfrm>
          <a:prstGeom prst="rect">
            <a:avLst/>
          </a:prstGeom>
          <a:noFill/>
        </p:spPr>
      </p:pic>
      <p:pic>
        <p:nvPicPr>
          <p:cNvPr id="79880" name="Picture 8" descr="Джунгарський хом'як - характеристика породи та догляд / Гризуни"/>
          <p:cNvPicPr>
            <a:picLocks noChangeAspect="1" noChangeArrowheads="1"/>
          </p:cNvPicPr>
          <p:nvPr/>
        </p:nvPicPr>
        <p:blipFill>
          <a:blip r:embed="rId3" cstate="print"/>
          <a:srcRect/>
          <a:stretch>
            <a:fillRect/>
          </a:stretch>
        </p:blipFill>
        <p:spPr bwMode="auto">
          <a:xfrm>
            <a:off x="4714877" y="2571744"/>
            <a:ext cx="4000528" cy="2928958"/>
          </a:xfrm>
          <a:prstGeom prst="rect">
            <a:avLst/>
          </a:prstGeom>
          <a:noFill/>
        </p:spPr>
      </p:pic>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571480"/>
            <a:ext cx="5000660" cy="5857916"/>
          </a:xfrm>
        </p:spPr>
        <p:txBody>
          <a:bodyPr>
            <a:normAutofit fontScale="90000"/>
          </a:bodyPr>
          <a:lstStyle/>
          <a:p>
            <a:r>
              <a:rPr lang="uk-UA" dirty="0" smtClean="0">
                <a:solidFill>
                  <a:srgbClr val="7030A0"/>
                </a:solidFill>
              </a:rPr>
              <a:t>Сліпаки </a:t>
            </a:r>
            <a:r>
              <a:rPr lang="uk-UA" dirty="0" smtClean="0"/>
              <a:t> </a:t>
            </a:r>
            <a:r>
              <a:rPr lang="uk-UA" sz="2700" dirty="0" smtClean="0"/>
              <a:t>ведуть підземний спосіб життя, створюючи в ґрунті складну систему ходів. </a:t>
            </a:r>
            <a:r>
              <a:rPr lang="uk-UA" sz="2700" dirty="0" err="1" smtClean="0"/>
              <a:t>Грунт</a:t>
            </a:r>
            <a:r>
              <a:rPr lang="uk-UA" sz="2700" dirty="0" smtClean="0"/>
              <a:t> риють за допомогою різців, а виштовхують його з нори назовні головою. Сліпаки не мають вушних раковин, маленькі очі сховані під шкіркою, короткий і густий волосяний покрив. Усі види сліпаків фауни України потребують охорони.</a:t>
            </a:r>
            <a:endParaRPr lang="ru-RU" sz="2700" dirty="0"/>
          </a:p>
        </p:txBody>
      </p:sp>
      <p:pic>
        <p:nvPicPr>
          <p:cNvPr id="80898" name="Picture 2" descr="Сліпак подільський (Spalax zemni) - Будинок природи"/>
          <p:cNvPicPr>
            <a:picLocks noChangeAspect="1" noChangeArrowheads="1"/>
          </p:cNvPicPr>
          <p:nvPr/>
        </p:nvPicPr>
        <p:blipFill>
          <a:blip r:embed="rId2" cstate="print"/>
          <a:srcRect/>
          <a:stretch>
            <a:fillRect/>
          </a:stretch>
        </p:blipFill>
        <p:spPr bwMode="auto">
          <a:xfrm>
            <a:off x="5214942" y="1357298"/>
            <a:ext cx="3286148" cy="3284364"/>
          </a:xfrm>
          <a:prstGeom prst="rect">
            <a:avLst/>
          </a:prstGeom>
          <a:noFill/>
        </p:spPr>
      </p:pic>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571480"/>
            <a:ext cx="4286280" cy="5500726"/>
          </a:xfrm>
        </p:spPr>
        <p:txBody>
          <a:bodyPr>
            <a:normAutofit fontScale="90000"/>
          </a:bodyPr>
          <a:lstStyle/>
          <a:p>
            <a:r>
              <a:rPr lang="uk-UA" dirty="0" smtClean="0">
                <a:solidFill>
                  <a:srgbClr val="7030A0"/>
                </a:solidFill>
              </a:rPr>
              <a:t>          Зайцеподібні</a:t>
            </a:r>
            <a:br>
              <a:rPr lang="uk-UA" dirty="0" smtClean="0">
                <a:solidFill>
                  <a:srgbClr val="7030A0"/>
                </a:solidFill>
              </a:rPr>
            </a:br>
            <a:r>
              <a:rPr lang="uk-UA" sz="2400" dirty="0" smtClean="0">
                <a:solidFill>
                  <a:schemeClr val="accent1">
                    <a:lumMod val="60000"/>
                    <a:lumOff val="40000"/>
                  </a:schemeClr>
                </a:solidFill>
              </a:rPr>
              <a:t>Від гризунів відрізняються наявністю двох пар різців на верхній щелепі. До них належать, зокрема зайці та кролі. Зайці мають видовжені задні кінцівки та вушні раковини. Не риють нір,а відпочивають прямо на ґрунті. Ведуть переважно нічний спосіб життя.</a:t>
            </a:r>
            <a:endParaRPr lang="ru-RU" sz="2400" dirty="0">
              <a:solidFill>
                <a:schemeClr val="accent1">
                  <a:lumMod val="60000"/>
                  <a:lumOff val="40000"/>
                </a:schemeClr>
              </a:solidFill>
            </a:endParaRPr>
          </a:p>
        </p:txBody>
      </p:sp>
      <p:pic>
        <p:nvPicPr>
          <p:cNvPr id="81922" name="Picture 2" descr="Полювання на Україні: Полювання на зайця"/>
          <p:cNvPicPr>
            <a:picLocks noChangeAspect="1" noChangeArrowheads="1"/>
          </p:cNvPicPr>
          <p:nvPr/>
        </p:nvPicPr>
        <p:blipFill>
          <a:blip r:embed="rId2" cstate="print"/>
          <a:srcRect/>
          <a:stretch>
            <a:fillRect/>
          </a:stretch>
        </p:blipFill>
        <p:spPr bwMode="auto">
          <a:xfrm>
            <a:off x="4857752" y="3429000"/>
            <a:ext cx="3857612" cy="3009901"/>
          </a:xfrm>
          <a:prstGeom prst="rect">
            <a:avLst/>
          </a:prstGeom>
          <a:noFill/>
        </p:spPr>
      </p:pic>
      <p:sp>
        <p:nvSpPr>
          <p:cNvPr id="81924" name="AutoShape 4" descr="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81926" name="Picture 6" descr="Стокові фотографії Зайця europaeus та роялті-фрі зображення Зайця europaeus  | Depositphotos®"/>
          <p:cNvPicPr>
            <a:picLocks noChangeAspect="1" noChangeArrowheads="1"/>
          </p:cNvPicPr>
          <p:nvPr/>
        </p:nvPicPr>
        <p:blipFill>
          <a:blip r:embed="rId3" cstate="print"/>
          <a:srcRect/>
          <a:stretch>
            <a:fillRect/>
          </a:stretch>
        </p:blipFill>
        <p:spPr bwMode="auto">
          <a:xfrm>
            <a:off x="4786314" y="928670"/>
            <a:ext cx="3921891" cy="2471718"/>
          </a:xfrm>
          <a:prstGeom prst="rect">
            <a:avLst/>
          </a:prstGeom>
          <a:noFill/>
        </p:spPr>
      </p:pic>
      <p:sp>
        <p:nvSpPr>
          <p:cNvPr id="6" name="TextBox 5"/>
          <p:cNvSpPr txBox="1"/>
          <p:nvPr/>
        </p:nvSpPr>
        <p:spPr>
          <a:xfrm>
            <a:off x="4357686" y="571480"/>
            <a:ext cx="2143140" cy="369332"/>
          </a:xfrm>
          <a:prstGeom prst="rect">
            <a:avLst/>
          </a:prstGeom>
          <a:noFill/>
        </p:spPr>
        <p:txBody>
          <a:bodyPr wrap="square" rtlCol="0">
            <a:spAutoFit/>
          </a:bodyPr>
          <a:lstStyle/>
          <a:p>
            <a:r>
              <a:rPr lang="uk-UA" dirty="0" smtClean="0"/>
              <a:t>Заєць сірий</a:t>
            </a:r>
            <a:endParaRPr lang="ru-RU" dirty="0"/>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571480"/>
            <a:ext cx="3786214" cy="5143536"/>
          </a:xfrm>
        </p:spPr>
        <p:txBody>
          <a:bodyPr>
            <a:normAutofit/>
          </a:bodyPr>
          <a:lstStyle/>
          <a:p>
            <a:r>
              <a:rPr lang="uk-UA" dirty="0" smtClean="0">
                <a:solidFill>
                  <a:srgbClr val="7030A0"/>
                </a:solidFill>
              </a:rPr>
              <a:t>Зайцеподібні</a:t>
            </a:r>
            <a:br>
              <a:rPr lang="uk-UA" dirty="0" smtClean="0">
                <a:solidFill>
                  <a:srgbClr val="7030A0"/>
                </a:solidFill>
              </a:rPr>
            </a:br>
            <a:r>
              <a:rPr lang="uk-UA" dirty="0" smtClean="0">
                <a:solidFill>
                  <a:srgbClr val="7030A0"/>
                </a:solidFill>
              </a:rPr>
              <a:t/>
            </a:r>
            <a:br>
              <a:rPr lang="uk-UA" dirty="0" smtClean="0">
                <a:solidFill>
                  <a:srgbClr val="7030A0"/>
                </a:solidFill>
              </a:rPr>
            </a:br>
            <a:r>
              <a:rPr lang="uk-UA" dirty="0" smtClean="0">
                <a:solidFill>
                  <a:srgbClr val="7030A0"/>
                </a:solidFill>
              </a:rPr>
              <a:t>Кріль дикий </a:t>
            </a:r>
            <a:r>
              <a:rPr lang="uk-UA" sz="2400" dirty="0" smtClean="0">
                <a:solidFill>
                  <a:schemeClr val="accent1"/>
                </a:solidFill>
              </a:rPr>
              <a:t>живе в норах, оселяються переважно колоніями. Людина приручила дикого кроля й вивела багато порід</a:t>
            </a:r>
            <a:r>
              <a:rPr lang="uk-UA" sz="2400" dirty="0" smtClean="0">
                <a:solidFill>
                  <a:schemeClr val="tx2">
                    <a:lumMod val="50000"/>
                    <a:lumOff val="50000"/>
                  </a:schemeClr>
                </a:solidFill>
              </a:rPr>
              <a:t>.</a:t>
            </a:r>
            <a:endParaRPr lang="ru-RU" sz="2400" dirty="0">
              <a:solidFill>
                <a:schemeClr val="tx2">
                  <a:lumMod val="50000"/>
                  <a:lumOff val="50000"/>
                </a:schemeClr>
              </a:solidFill>
            </a:endParaRPr>
          </a:p>
        </p:txBody>
      </p:sp>
      <p:pic>
        <p:nvPicPr>
          <p:cNvPr id="82946" name="Picture 2" descr="Дикий кролик / Oryctolagus cuniculus"/>
          <p:cNvPicPr>
            <a:picLocks noChangeAspect="1" noChangeArrowheads="1"/>
          </p:cNvPicPr>
          <p:nvPr/>
        </p:nvPicPr>
        <p:blipFill>
          <a:blip r:embed="rId2" cstate="print"/>
          <a:srcRect/>
          <a:stretch>
            <a:fillRect/>
          </a:stretch>
        </p:blipFill>
        <p:spPr bwMode="auto">
          <a:xfrm>
            <a:off x="4357686" y="857232"/>
            <a:ext cx="3931336" cy="2500330"/>
          </a:xfrm>
          <a:prstGeom prst="rect">
            <a:avLst/>
          </a:prstGeom>
          <a:noFill/>
        </p:spPr>
      </p:pic>
      <p:sp>
        <p:nvSpPr>
          <p:cNvPr id="82948" name="AutoShape 4" descr="Ангорський кролик – самий пухнастий в світі | Цікаво знати. Світ цікавих  факті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82950" name="AutoShape 6" descr="Ангорський кріль — Вікіпедія"/>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82952" name="AutoShape 8" descr="Ангорський пуховий кролик – пухова порода | Про кролик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82954" name="Picture 10" descr="Ангорский кролик - фото, опис, зміст, харчування, розмноження"/>
          <p:cNvPicPr>
            <a:picLocks noChangeAspect="1" noChangeArrowheads="1"/>
          </p:cNvPicPr>
          <p:nvPr/>
        </p:nvPicPr>
        <p:blipFill>
          <a:blip r:embed="rId3" cstate="print"/>
          <a:srcRect/>
          <a:stretch>
            <a:fillRect/>
          </a:stretch>
        </p:blipFill>
        <p:spPr bwMode="auto">
          <a:xfrm>
            <a:off x="5500694" y="3500438"/>
            <a:ext cx="3330249" cy="2500330"/>
          </a:xfrm>
          <a:prstGeom prst="rect">
            <a:avLst/>
          </a:prstGeom>
          <a:noFill/>
        </p:spPr>
      </p:pic>
      <p:sp>
        <p:nvSpPr>
          <p:cNvPr id="8" name="TextBox 7"/>
          <p:cNvSpPr txBox="1"/>
          <p:nvPr/>
        </p:nvSpPr>
        <p:spPr>
          <a:xfrm>
            <a:off x="5643570" y="5643578"/>
            <a:ext cx="2857520" cy="369332"/>
          </a:xfrm>
          <a:prstGeom prst="rect">
            <a:avLst/>
          </a:prstGeom>
          <a:noFill/>
        </p:spPr>
        <p:txBody>
          <a:bodyPr wrap="square" rtlCol="0">
            <a:spAutoFit/>
          </a:bodyPr>
          <a:lstStyle/>
          <a:p>
            <a:r>
              <a:rPr lang="uk-UA" dirty="0" smtClean="0">
                <a:solidFill>
                  <a:schemeClr val="bg1"/>
                </a:solidFill>
              </a:rPr>
              <a:t>Ангорський кріль</a:t>
            </a:r>
            <a:endParaRPr lang="ru-RU" dirty="0">
              <a:solidFill>
                <a:schemeClr val="bg1"/>
              </a:solidFill>
            </a:endParaRPr>
          </a:p>
        </p:txBody>
      </p:sp>
    </p:spTree>
  </p:cSld>
  <p:clrMapOvr>
    <a:masterClrMapping/>
  </p:clrMapOvr>
  <p:transition spd="med">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124</TotalTime>
  <Words>141</Words>
  <Application>Microsoft Office PowerPoint</Application>
  <PresentationFormat>Экран (4:3)</PresentationFormat>
  <Paragraphs>20</Paragraphs>
  <Slides>16</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16</vt:i4>
      </vt:variant>
    </vt:vector>
  </HeadingPairs>
  <TitlesOfParts>
    <vt:vector size="19" baseType="lpstr">
      <vt:lpstr>Verdana</vt:lpstr>
      <vt:lpstr>Wingdings 2</vt:lpstr>
      <vt:lpstr>Аспект</vt:lpstr>
      <vt:lpstr>РІЗНОМАНІТНІСТЬ ССАВЦІВ: ГРИЗУНИ, ЗАЙЦЕПОДІБНІ, КОПИТНІ.   ПІДГОТУВАЛА ВЧИТЕЛЬКА БІОЛОГІЇ               </vt:lpstr>
      <vt:lpstr>Гризуни дрібні та середні за розмірами тварини. Для даних тварин характерно наявність чотирьох різців.</vt:lpstr>
      <vt:lpstr>Білка звичайна – відомий усім мешканець лісів і лісопарків. Живе в дуплах чи у гніздах, які влаштовує на деревах. Живиться насінням хвойних, грибами та ягодами, дрібними гризунами.</vt:lpstr>
      <vt:lpstr>Бобер европейський веде напівводний спосіб життя, заселяючи береги невеликих річок, озер.  Живуть бобри колоніями, будують характерні “боброві хатинки”.</vt:lpstr>
      <vt:lpstr>Мишоподібні гризуни.  До них належать миші(хатня, лісова), пацюк (сірий і чорний), хом’яки, полівки. При цьому миша хатня та два види пацюків пристосувалися до життя в оселях людини та поблизу них.</vt:lpstr>
      <vt:lpstr>Хом’яки звичайний та сірий  мають об’ємні защічні мішки, за допомогою яких переносять їжу до свого житла. У системі ходів хом’яки влаштовують комори, у яких запасають до 30 кг їжі. </vt:lpstr>
      <vt:lpstr>Сліпаки  ведуть підземний спосіб життя, створюючи в ґрунті складну систему ходів. Грунт риють за допомогою різців, а виштовхують його з нори назовні головою. Сліпаки не мають вушних раковин, маленькі очі сховані під шкіркою, короткий і густий волосяний покрив. Усі види сліпаків фауни України потребують охорони.</vt:lpstr>
      <vt:lpstr>          Зайцеподібні Від гризунів відрізняються наявністю двох пар різців на верхній щелепі. До них належать, зокрема зайці та кролі. Зайці мають видовжені задні кінцівки та вушні раковини. Не риють нір,а відпочивають прямо на ґрунті. Ведуть переважно нічний спосіб життя.</vt:lpstr>
      <vt:lpstr>Зайцеподібні  Кріль дикий живе в норах, оселяються переважно колоніями. Людина приручила дикого кроля й вивела багато порід.</vt:lpstr>
      <vt:lpstr>                 Копитні ссавці В тварин добре розвинені різці та кутні зуби, які мають складчасту поверхню і слугують для перетирання їжі.  Копитні здатні до швидкого бігу, спираючись на пальці, укриті роговими копитами. </vt:lpstr>
      <vt:lpstr>                                Копитні ссавці НЕПАРНОКОПИТНІ об'єднують великих тварин з непарним числом розвинених пальців (один або три) на кінцівках.</vt:lpstr>
      <vt:lpstr>               Копитні ссавці               НЕПАРНОКОПИТНІ Носороги – нечисленна група тварин з трипалими кінцівками таголою товстою шкірою. Усі види носорогів занесено до Міжнародної Червоної книги.</vt:lpstr>
      <vt:lpstr>                                 Копитні ссавці               ПАРНОКОПИТНІ Представники мають парне число розвинених пальців на кінцівках (два або чотири). Залежно від особливостей будови травної системи їх поділяють на жуйних і не жуйних. До нежуйних парнокопитних належать свині та бегемоти.</vt:lpstr>
      <vt:lpstr>              Копитні ссавці     Нежуйні парнокопитні  Дика свиня, або кабан – всеїдна тварина. Для неї характерна видовжена морда з позбавленим волоссям «п’ятаком» навколо ніздрів.</vt:lpstr>
      <vt:lpstr>              Копитні ссавці     Нежуйні парнокопитні БЕГЕМОТ веде напівводний спосіб життя. Має товсту шкіру, яка потребує постійного зволоження. </vt:lpstr>
      <vt:lpstr>            Копитні ссавці         Жуйні парнокопитні характеризуються стрункими кінцівками та особливою будовою шлунка. Вони живляться рослинною їжею, яку зрізають за допомогою різців.</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РІЗНОМАНІТНІСТЬ ССАВЦІВ: ГРИЗУНИ, ЗАЙЦЕПОДІБНІ, КОПИТНІ.  ПІДГОТУВАЛА ВЧИТЕЛЬКА БІОЛОГІЇ               КРАВЧЕНКО О.Л.</dc:title>
  <dc:creator>7</dc:creator>
  <cp:lastModifiedBy>tatiana Mir</cp:lastModifiedBy>
  <cp:revision>46</cp:revision>
  <dcterms:created xsi:type="dcterms:W3CDTF">2021-01-29T19:27:51Z</dcterms:created>
  <dcterms:modified xsi:type="dcterms:W3CDTF">2022-12-11T15:20:11Z</dcterms:modified>
</cp:coreProperties>
</file>