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519" r:id="rId3"/>
    <p:sldId id="563" r:id="rId4"/>
    <p:sldId id="538" r:id="rId5"/>
    <p:sldId id="536" r:id="rId6"/>
    <p:sldId id="564" r:id="rId7"/>
    <p:sldId id="539" r:id="rId8"/>
    <p:sldId id="565" r:id="rId9"/>
    <p:sldId id="544" r:id="rId10"/>
    <p:sldId id="566" r:id="rId11"/>
    <p:sldId id="567" r:id="rId12"/>
    <p:sldId id="568" r:id="rId13"/>
    <p:sldId id="569" r:id="rId14"/>
    <p:sldId id="5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00B050"/>
    <a:srgbClr val="2F3242"/>
    <a:srgbClr val="FFFF00"/>
    <a:srgbClr val="FF7C80"/>
    <a:srgbClr val="709E32"/>
    <a:srgbClr val="FF66FF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7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№55-56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930" y="5111633"/>
            <a:ext cx="8663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F3242"/>
                </a:solidFill>
              </a:rPr>
              <a:t>Застосування набутих знань, умінь і навичок у процесі виконання </a:t>
            </a:r>
            <a:r>
              <a:rPr lang="uk-UA" sz="2800" b="1" dirty="0" err="1">
                <a:solidFill>
                  <a:srgbClr val="2F3242"/>
                </a:solidFill>
              </a:rPr>
              <a:t>компетентнісно</a:t>
            </a:r>
            <a:r>
              <a:rPr lang="uk-UA" sz="2800" b="1" dirty="0">
                <a:solidFill>
                  <a:srgbClr val="2F3242"/>
                </a:solidFill>
              </a:rPr>
              <a:t> орієнтовних завдань </a:t>
            </a:r>
            <a:r>
              <a:rPr lang="uk-UA" sz="2800" b="1" dirty="0" smtClean="0">
                <a:solidFill>
                  <a:srgbClr val="2F3242"/>
                </a:solidFill>
              </a:rPr>
              <a:t>з теми «Будова слова»</a:t>
            </a:r>
            <a:endParaRPr lang="ru-RU" sz="2800" b="1" dirty="0">
              <a:solidFill>
                <a:srgbClr val="2F32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8195" y="37298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785" r="4765"/>
          <a:stretch/>
        </p:blipFill>
        <p:spPr>
          <a:xfrm>
            <a:off x="7265048" y="1019320"/>
            <a:ext cx="4419600" cy="384781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278262" y="2675590"/>
            <a:ext cx="3312139" cy="3598079"/>
          </a:xfrm>
          <a:prstGeom prst="rect">
            <a:avLst/>
          </a:prstGeom>
        </p:spPr>
      </p:pic>
      <p:pic>
        <p:nvPicPr>
          <p:cNvPr id="16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01" y="1768642"/>
            <a:ext cx="8300484" cy="45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41183"/>
            <a:ext cx="8732066" cy="78032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8.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 текст. Підкресли орфограми.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69941" y="1600226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8.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1634" y="2497660"/>
            <a:ext cx="3760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uk-UA" sz="3200" b="1" dirty="0" smtClean="0"/>
              <a:t>Мороз скував землю. Все озеро вкрилося крижа-</a:t>
            </a:r>
            <a:r>
              <a:rPr lang="uk-UA" sz="3200" b="1" dirty="0" err="1" smtClean="0"/>
              <a:t>ною</a:t>
            </a:r>
            <a:r>
              <a:rPr lang="uk-UA" sz="3200" b="1" dirty="0" smtClean="0"/>
              <a:t> ковдрою. На льоду зробили велику ковзанку.</a:t>
            </a:r>
            <a:endParaRPr lang="ru-RU" sz="2800" b="1" i="1" dirty="0"/>
          </a:p>
        </p:txBody>
      </p:sp>
      <p:pic>
        <p:nvPicPr>
          <p:cNvPr id="6146" name="Picture 2" descr="Пин от пользователя Геннадий Геннадий на доске Зима. Winter | Картинки  снега, Зимние картинки, Зимние сцены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660" y="2363563"/>
            <a:ext cx="2494725" cy="3315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6882567" y="4008931"/>
            <a:ext cx="203484" cy="1704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162516" y="3464649"/>
            <a:ext cx="203484" cy="1704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933292" y="4936565"/>
            <a:ext cx="355884" cy="4692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911022" y="5426636"/>
            <a:ext cx="222766" cy="4692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783067" y="2581544"/>
            <a:ext cx="2872904" cy="292064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80264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9. Добери перевірні слова до поданих слів і запиши. Встав пропущені букви.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8017" y="1445399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9.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6" y="1981504"/>
            <a:ext cx="7328848" cy="40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97581" y="2456133"/>
            <a:ext cx="2493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/>
              <a:t>с</a:t>
            </a:r>
            <a:r>
              <a:rPr lang="uk-UA" sz="3200" b="1" dirty="0" err="1" smtClean="0"/>
              <a:t>_ло</a:t>
            </a:r>
            <a:r>
              <a:rPr lang="uk-UA" sz="3200" b="1" dirty="0" smtClean="0"/>
              <a:t> – </a:t>
            </a:r>
          </a:p>
          <a:p>
            <a:r>
              <a:rPr lang="uk-UA" sz="3200" b="1" dirty="0" err="1"/>
              <a:t>л</a:t>
            </a:r>
            <a:r>
              <a:rPr lang="uk-UA" sz="3200" b="1" dirty="0" err="1" smtClean="0"/>
              <a:t>_сток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/>
              <a:t>м</a:t>
            </a:r>
            <a:r>
              <a:rPr lang="uk-UA" sz="3200" b="1" dirty="0" err="1" smtClean="0"/>
              <a:t>_довий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/>
              <a:t>с</a:t>
            </a:r>
            <a:r>
              <a:rPr lang="uk-UA" sz="3200" b="1" dirty="0" err="1" smtClean="0"/>
              <a:t>в_сток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/>
              <a:t>г</a:t>
            </a:r>
            <a:r>
              <a:rPr lang="uk-UA" sz="3200" b="1" dirty="0" err="1" smtClean="0"/>
              <a:t>р_чаний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/>
              <a:t>з</a:t>
            </a:r>
            <a:r>
              <a:rPr lang="uk-UA" sz="3200" b="1" dirty="0" err="1" smtClean="0"/>
              <a:t>м_ритися</a:t>
            </a:r>
            <a:r>
              <a:rPr lang="uk-UA" sz="3200" b="1" dirty="0" smtClean="0"/>
              <a:t> 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3373" y="2465039"/>
            <a:ext cx="151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endParaRPr lang="uk-UA" sz="3200" b="1" dirty="0" smtClean="0"/>
          </a:p>
          <a:p>
            <a:r>
              <a:rPr lang="uk-UA" sz="3200" b="1" dirty="0" smtClean="0"/>
              <a:t> </a:t>
            </a:r>
            <a:endParaRPr lang="uk-UA" sz="3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90421" y="2465039"/>
            <a:ext cx="2442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</a:t>
            </a:r>
            <a:r>
              <a:rPr lang="uk-UA" sz="3200" b="1" dirty="0"/>
              <a:t>е</a:t>
            </a:r>
            <a:r>
              <a:rPr lang="uk-UA" sz="3200" b="1" dirty="0" smtClean="0"/>
              <a:t>ло – </a:t>
            </a:r>
          </a:p>
          <a:p>
            <a:r>
              <a:rPr lang="uk-UA" sz="3200" b="1" dirty="0" smtClean="0"/>
              <a:t>л</a:t>
            </a:r>
            <a:r>
              <a:rPr lang="uk-UA" sz="3200" b="1" dirty="0"/>
              <a:t>и</a:t>
            </a:r>
            <a:r>
              <a:rPr lang="uk-UA" sz="3200" b="1" dirty="0" smtClean="0"/>
              <a:t>сток –</a:t>
            </a:r>
          </a:p>
          <a:p>
            <a:r>
              <a:rPr lang="uk-UA" sz="3200" b="1" dirty="0" smtClean="0"/>
              <a:t>м</a:t>
            </a:r>
            <a:r>
              <a:rPr lang="uk-UA" sz="3200" b="1" dirty="0"/>
              <a:t>е</a:t>
            </a:r>
            <a:r>
              <a:rPr lang="uk-UA" sz="3200" b="1" dirty="0" smtClean="0"/>
              <a:t>довий –</a:t>
            </a:r>
          </a:p>
          <a:p>
            <a:r>
              <a:rPr lang="uk-UA" sz="3200" b="1" dirty="0" smtClean="0"/>
              <a:t>свисток –</a:t>
            </a:r>
          </a:p>
          <a:p>
            <a:r>
              <a:rPr lang="uk-UA" sz="3200" b="1" dirty="0" smtClean="0"/>
              <a:t>гречаний –</a:t>
            </a:r>
          </a:p>
          <a:p>
            <a:r>
              <a:rPr lang="uk-UA" sz="3200" b="1" dirty="0" smtClean="0"/>
              <a:t>змиритися –</a:t>
            </a:r>
          </a:p>
        </p:txBody>
      </p:sp>
    </p:spTree>
    <p:extLst>
      <p:ext uri="{BB962C8B-B14F-4D97-AF65-F5344CB8AC3E}">
        <p14:creationId xmlns:p14="http://schemas.microsoft.com/office/powerpoint/2010/main" val="41351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783067" y="2581544"/>
            <a:ext cx="2872904" cy="292064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80264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9. Добери перевірні слова до поданих слів і запиши. Встав пропущені букви.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8017" y="1445399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9.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6" y="1981504"/>
            <a:ext cx="7328848" cy="40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97581" y="2456133"/>
            <a:ext cx="2493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/>
              <a:t>т_мніти</a:t>
            </a:r>
            <a:r>
              <a:rPr lang="uk-UA" sz="3200" b="1" dirty="0" smtClean="0"/>
              <a:t> – </a:t>
            </a:r>
          </a:p>
          <a:p>
            <a:r>
              <a:rPr lang="uk-UA" sz="3200" b="1" dirty="0" err="1" smtClean="0"/>
              <a:t>с_ніє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 smtClean="0"/>
              <a:t>бл_щить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 smtClean="0"/>
              <a:t>н_бесний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 smtClean="0"/>
              <a:t>д_мок</a:t>
            </a:r>
            <a:r>
              <a:rPr lang="uk-UA" sz="3200" b="1" dirty="0" smtClean="0"/>
              <a:t> –</a:t>
            </a:r>
          </a:p>
          <a:p>
            <a:r>
              <a:rPr lang="uk-UA" sz="3200" b="1" dirty="0" err="1" smtClean="0"/>
              <a:t>зат_хає</a:t>
            </a:r>
            <a:r>
              <a:rPr lang="uk-UA" sz="3200" b="1" dirty="0" smtClean="0"/>
              <a:t> 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6213" y="2455669"/>
            <a:ext cx="151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 </a:t>
            </a:r>
            <a:endParaRPr lang="uk-UA" sz="3200" b="1" dirty="0" smtClean="0"/>
          </a:p>
          <a:p>
            <a:r>
              <a:rPr lang="uk-UA" sz="3200" b="1" dirty="0" smtClean="0"/>
              <a:t> </a:t>
            </a:r>
            <a:endParaRPr lang="uk-UA" sz="3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83261" y="2455205"/>
            <a:ext cx="2442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темніти – </a:t>
            </a:r>
          </a:p>
          <a:p>
            <a:r>
              <a:rPr lang="uk-UA" sz="3200" b="1" dirty="0" smtClean="0"/>
              <a:t>синіє –</a:t>
            </a:r>
          </a:p>
          <a:p>
            <a:r>
              <a:rPr lang="uk-UA" sz="3200" b="1" dirty="0" smtClean="0"/>
              <a:t>блищить –</a:t>
            </a:r>
          </a:p>
          <a:p>
            <a:r>
              <a:rPr lang="uk-UA" sz="3200" b="1" dirty="0" smtClean="0"/>
              <a:t>небесний –</a:t>
            </a:r>
          </a:p>
          <a:p>
            <a:r>
              <a:rPr lang="uk-UA" sz="3200" b="1" dirty="0" smtClean="0"/>
              <a:t>димок –</a:t>
            </a:r>
          </a:p>
          <a:p>
            <a:r>
              <a:rPr lang="uk-UA" sz="3200" b="1" dirty="0" smtClean="0"/>
              <a:t>затихає –</a:t>
            </a:r>
          </a:p>
        </p:txBody>
      </p:sp>
    </p:spTree>
    <p:extLst>
      <p:ext uri="{BB962C8B-B14F-4D97-AF65-F5344CB8AC3E}">
        <p14:creationId xmlns:p14="http://schemas.microsoft.com/office/powerpoint/2010/main" val="18975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697647" y="2517622"/>
            <a:ext cx="2736250" cy="383636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7480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10. Утвори за допомогою суфіксів пестливі і згрубілі слова від поданих. Виділи суфікс в утворених словах.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65693" y="1422072"/>
            <a:ext cx="2991375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10.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698542" y="1937982"/>
            <a:ext cx="7769505" cy="4439954"/>
            <a:chOff x="1819773" y="1456402"/>
            <a:chExt cx="9218447" cy="539117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19773" y="1456402"/>
              <a:ext cx="9218447" cy="5391177"/>
              <a:chOff x="2656115" y="1640583"/>
              <a:chExt cx="9218447" cy="5072743"/>
            </a:xfrm>
          </p:grpSpPr>
          <p:pic>
            <p:nvPicPr>
              <p:cNvPr id="22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2122177" y="1695234"/>
              <a:ext cx="8661820" cy="40933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22803" y="2592460"/>
            <a:ext cx="2427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в</a:t>
            </a:r>
            <a:r>
              <a:rPr lang="uk-UA" sz="2800" b="1" dirty="0" smtClean="0"/>
              <a:t>ітер –</a:t>
            </a:r>
          </a:p>
          <a:p>
            <a:r>
              <a:rPr lang="uk-UA" sz="2800" b="1" dirty="0"/>
              <a:t>х</a:t>
            </a:r>
            <a:r>
              <a:rPr lang="uk-UA" sz="2800" b="1" dirty="0" smtClean="0"/>
              <a:t>олодний –</a:t>
            </a:r>
          </a:p>
          <a:p>
            <a:r>
              <a:rPr lang="uk-UA" sz="2800" b="1" dirty="0"/>
              <a:t>м</a:t>
            </a:r>
            <a:r>
              <a:rPr lang="uk-UA" sz="2800" b="1" dirty="0" smtClean="0"/>
              <a:t>ороз – </a:t>
            </a:r>
          </a:p>
          <a:p>
            <a:r>
              <a:rPr lang="uk-UA" sz="2800" b="1" dirty="0"/>
              <a:t>с</a:t>
            </a:r>
            <a:r>
              <a:rPr lang="uk-UA" sz="2800" b="1" dirty="0" smtClean="0"/>
              <a:t>трашний 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0089" y="2567018"/>
            <a:ext cx="2840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вітерець –</a:t>
            </a:r>
          </a:p>
          <a:p>
            <a:r>
              <a:rPr lang="uk-UA" sz="2800" b="1" dirty="0" smtClean="0"/>
              <a:t>холодненький –</a:t>
            </a:r>
          </a:p>
          <a:p>
            <a:r>
              <a:rPr lang="uk-UA" sz="2800" b="1" dirty="0" smtClean="0"/>
              <a:t>морозець – </a:t>
            </a:r>
          </a:p>
          <a:p>
            <a:r>
              <a:rPr lang="uk-UA" sz="2800" b="1" dirty="0" smtClean="0"/>
              <a:t>страшненький 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7721" y="2541576"/>
            <a:ext cx="2700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вітрисько</a:t>
            </a:r>
          </a:p>
          <a:p>
            <a:r>
              <a:rPr lang="uk-UA" sz="2800" b="1" dirty="0" smtClean="0"/>
              <a:t>холоднючий</a:t>
            </a:r>
          </a:p>
          <a:p>
            <a:r>
              <a:rPr lang="uk-UA" sz="2800" b="1" dirty="0" smtClean="0"/>
              <a:t>морозище </a:t>
            </a:r>
          </a:p>
          <a:p>
            <a:r>
              <a:rPr lang="uk-UA" sz="2800" b="1" dirty="0" smtClean="0"/>
              <a:t>страшнючий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053866" y="2567017"/>
            <a:ext cx="400256" cy="189472"/>
            <a:chOff x="6057900" y="1943100"/>
            <a:chExt cx="519170" cy="18536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9528586" y="2541575"/>
            <a:ext cx="625347" cy="214914"/>
            <a:chOff x="6057900" y="1943100"/>
            <a:chExt cx="519170" cy="185365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7205081" y="3016155"/>
            <a:ext cx="901688" cy="169945"/>
            <a:chOff x="6057900" y="1943100"/>
            <a:chExt cx="519170" cy="185365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9826884" y="2973919"/>
            <a:ext cx="625347" cy="214914"/>
            <a:chOff x="6057900" y="1943100"/>
            <a:chExt cx="519170" cy="18536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7244793" y="3414912"/>
            <a:ext cx="447914" cy="206265"/>
            <a:chOff x="6057900" y="1943100"/>
            <a:chExt cx="519170" cy="18536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9849738" y="3376076"/>
            <a:ext cx="480601" cy="245099"/>
            <a:chOff x="6057900" y="1943100"/>
            <a:chExt cx="519170" cy="185365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7218698" y="3849989"/>
            <a:ext cx="888071" cy="203532"/>
            <a:chOff x="6057900" y="1943100"/>
            <a:chExt cx="519170" cy="18536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9841259" y="3808418"/>
            <a:ext cx="625347" cy="214914"/>
            <a:chOff x="6057900" y="1943100"/>
            <a:chExt cx="519170" cy="185365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057900" y="1943100"/>
              <a:ext cx="24765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6305550" y="1943100"/>
              <a:ext cx="271520" cy="1853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4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hildren with blackboard - back to school vector art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32" y="1356516"/>
            <a:ext cx="8700319" cy="5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69088" y="1443440"/>
            <a:ext cx="3261228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11.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5596" y="494531"/>
            <a:ext cx="8732066" cy="68656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11. Напиши текст про зиму, використовуючи слова з попередніх завдань (3-4 речення).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-43" r="58562" b="77859"/>
          <a:stretch/>
        </p:blipFill>
        <p:spPr>
          <a:xfrm>
            <a:off x="2764571" y="3747330"/>
            <a:ext cx="7960580" cy="2596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5063" y="4148977"/>
            <a:ext cx="589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3200" i="1" dirty="0" smtClean="0">
                <a:solidFill>
                  <a:schemeClr val="bg1"/>
                </a:solidFill>
              </a:rPr>
              <a:t>Настала… … .</a:t>
            </a:r>
            <a:endParaRPr lang="uk-UA" sz="3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929" y="4134367"/>
            <a:ext cx="2700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3200" i="1" dirty="0" smtClean="0">
                <a:solidFill>
                  <a:schemeClr val="bg1"/>
                </a:solidFill>
              </a:rPr>
              <a:t>Мороз …  …  .</a:t>
            </a:r>
            <a:endParaRPr lang="uk-UA" sz="3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165" y="5094613"/>
            <a:ext cx="270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3200" i="1" dirty="0" smtClean="0">
                <a:solidFill>
                  <a:schemeClr val="bg1"/>
                </a:solidFill>
              </a:rPr>
              <a:t>Озеро…  .</a:t>
            </a:r>
            <a:endParaRPr lang="uk-UA" sz="32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8074" y="5072700"/>
            <a:ext cx="459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3200" i="1" dirty="0" smtClean="0">
                <a:solidFill>
                  <a:schemeClr val="bg1"/>
                </a:solidFill>
              </a:rPr>
              <a:t>Взимку я люблю…  .</a:t>
            </a:r>
            <a:endParaRPr lang="uk-UA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582397" y="2599601"/>
            <a:ext cx="3320045" cy="3375221"/>
          </a:xfrm>
          <a:prstGeom prst="rect">
            <a:avLst/>
          </a:prstGeom>
        </p:spPr>
      </p:pic>
      <p:pic>
        <p:nvPicPr>
          <p:cNvPr id="49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52" y="1776964"/>
            <a:ext cx="8379204" cy="44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7425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1. </a:t>
            </a:r>
            <a:r>
              <a:rPr lang="ru-RU" sz="2000" b="1" dirty="0">
                <a:solidFill>
                  <a:schemeClr val="bg1"/>
                </a:solidFill>
              </a:rPr>
              <a:t>Прочитай </a:t>
            </a:r>
            <a:r>
              <a:rPr lang="uk-UA" sz="2000" b="1" dirty="0" smtClean="0">
                <a:solidFill>
                  <a:schemeClr val="bg1"/>
                </a:solidFill>
              </a:rPr>
              <a:t>речення. Встав пропущені слова – назви професій. Підкресли в кожному реченні спільнокореневі слова. Познач у них корінь.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5378" y="1442961"/>
            <a:ext cx="2991375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1.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1204" y="2332388"/>
            <a:ext cx="65928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1. Рибу ловлять </a:t>
            </a:r>
          </a:p>
          <a:p>
            <a:r>
              <a:rPr lang="uk-UA" sz="3200" b="1" dirty="0" smtClean="0"/>
              <a:t>2. Хворих лікують</a:t>
            </a:r>
          </a:p>
          <a:p>
            <a:r>
              <a:rPr lang="uk-UA" sz="3200" b="1" dirty="0" smtClean="0"/>
              <a:t>3. Вугілля в шахтах</a:t>
            </a:r>
          </a:p>
          <a:p>
            <a:r>
              <a:rPr lang="uk-UA" sz="3200" b="1" dirty="0" smtClean="0"/>
              <a:t>     добувають</a:t>
            </a:r>
          </a:p>
          <a:p>
            <a:r>
              <a:rPr lang="uk-UA" sz="3200" b="1" dirty="0" smtClean="0"/>
              <a:t>4. На тракторі працює</a:t>
            </a:r>
          </a:p>
          <a:p>
            <a:r>
              <a:rPr lang="uk-UA" sz="3200" b="1" dirty="0" smtClean="0"/>
              <a:t>5. У футбол грають</a:t>
            </a:r>
          </a:p>
          <a:p>
            <a:r>
              <a:rPr lang="uk-UA" sz="3200" b="1" dirty="0" smtClean="0"/>
              <a:t>6. За садом доглядає </a:t>
            </a:r>
            <a:endParaRPr lang="uk-UA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75583" y="2322232"/>
            <a:ext cx="206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95FFF"/>
                </a:solidFill>
              </a:rPr>
              <a:t>. </a:t>
            </a:r>
            <a:endParaRPr lang="uk-UA" sz="3200" b="1" dirty="0">
              <a:solidFill>
                <a:srgbClr val="295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43677" y="4270791"/>
            <a:ext cx="257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95FFF"/>
                </a:solidFill>
              </a:rPr>
              <a:t>.</a:t>
            </a:r>
            <a:endParaRPr lang="uk-UA" sz="3200" b="1" dirty="0">
              <a:solidFill>
                <a:srgbClr val="295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0587" y="4778736"/>
            <a:ext cx="253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95FFF"/>
                </a:solidFill>
              </a:rPr>
              <a:t>.</a:t>
            </a:r>
            <a:endParaRPr lang="uk-UA" sz="3200" b="1" dirty="0">
              <a:solidFill>
                <a:srgbClr val="295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47220" y="5262483"/>
            <a:ext cx="253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295FFF"/>
                </a:solidFill>
              </a:rPr>
              <a:t>.</a:t>
            </a:r>
            <a:endParaRPr lang="uk-UA" sz="3200" b="1" dirty="0">
              <a:solidFill>
                <a:srgbClr val="295FFF"/>
              </a:solidFill>
            </a:endParaRPr>
          </a:p>
        </p:txBody>
      </p:sp>
      <p:sp>
        <p:nvSpPr>
          <p:cNvPr id="30" name="Арка 29"/>
          <p:cNvSpPr/>
          <p:nvPr/>
        </p:nvSpPr>
        <p:spPr>
          <a:xfrm>
            <a:off x="5080224" y="2348033"/>
            <a:ext cx="678780" cy="136424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7610652" y="2378391"/>
            <a:ext cx="678780" cy="136424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>
            <a:off x="6498261" y="2907007"/>
            <a:ext cx="480054" cy="117476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>
            <a:off x="8049405" y="2917163"/>
            <a:ext cx="480054" cy="117476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>
            <a:off x="6837651" y="3396595"/>
            <a:ext cx="773001" cy="159076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5" name="Арка 34"/>
          <p:cNvSpPr/>
          <p:nvPr/>
        </p:nvSpPr>
        <p:spPr>
          <a:xfrm>
            <a:off x="7299072" y="3906004"/>
            <a:ext cx="773001" cy="159076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>
            <a:off x="5630483" y="4402965"/>
            <a:ext cx="1347832" cy="140264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7" name="Арка 36"/>
          <p:cNvSpPr/>
          <p:nvPr/>
        </p:nvSpPr>
        <p:spPr>
          <a:xfrm>
            <a:off x="8664448" y="4402965"/>
            <a:ext cx="1347832" cy="140264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9" name="Арка 38"/>
          <p:cNvSpPr/>
          <p:nvPr/>
        </p:nvSpPr>
        <p:spPr>
          <a:xfrm>
            <a:off x="5419614" y="4876415"/>
            <a:ext cx="1294006" cy="152069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40" name="Арка 39"/>
          <p:cNvSpPr/>
          <p:nvPr/>
        </p:nvSpPr>
        <p:spPr>
          <a:xfrm>
            <a:off x="8110870" y="4884079"/>
            <a:ext cx="1294006" cy="152069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41" name="Арка 40"/>
          <p:cNvSpPr/>
          <p:nvPr/>
        </p:nvSpPr>
        <p:spPr>
          <a:xfrm>
            <a:off x="5630482" y="5381939"/>
            <a:ext cx="614339" cy="133081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42" name="Арка 41"/>
          <p:cNvSpPr/>
          <p:nvPr/>
        </p:nvSpPr>
        <p:spPr>
          <a:xfrm>
            <a:off x="8608634" y="5388723"/>
            <a:ext cx="614339" cy="133081"/>
          </a:xfrm>
          <a:prstGeom prst="blockArc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18403" y="2770796"/>
            <a:ext cx="2629330" cy="368645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7425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2. </a:t>
            </a:r>
            <a:r>
              <a:rPr lang="ru-RU" sz="2000" b="1" dirty="0">
                <a:solidFill>
                  <a:schemeClr val="bg1"/>
                </a:solidFill>
              </a:rPr>
              <a:t>Прочитай текст. </a:t>
            </a:r>
            <a:r>
              <a:rPr lang="uk-UA" sz="2000" b="1" dirty="0" smtClean="0">
                <a:solidFill>
                  <a:schemeClr val="bg1"/>
                </a:solidFill>
              </a:rPr>
              <a:t>Підкресли слова, споріднені зі словом </a:t>
            </a:r>
            <a:r>
              <a:rPr lang="uk-UA" sz="2000" b="1" dirty="0" smtClean="0">
                <a:solidFill>
                  <a:srgbClr val="FFFF00"/>
                </a:solidFill>
              </a:rPr>
              <a:t>друг</a:t>
            </a:r>
            <a:r>
              <a:rPr lang="uk-UA" sz="2000" b="1" dirty="0" smtClean="0">
                <a:solidFill>
                  <a:schemeClr val="bg1"/>
                </a:solidFill>
              </a:rPr>
              <a:t>. Познач у них корінь.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5378" y="1442961"/>
            <a:ext cx="2991375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2.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355596" y="1790700"/>
            <a:ext cx="8474454" cy="4867112"/>
            <a:chOff x="1819773" y="1456402"/>
            <a:chExt cx="9218447" cy="539117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19773" y="1456402"/>
              <a:ext cx="9218447" cy="5391177"/>
              <a:chOff x="2656115" y="1640583"/>
              <a:chExt cx="9218447" cy="5072743"/>
            </a:xfrm>
          </p:grpSpPr>
          <p:pic>
            <p:nvPicPr>
              <p:cNvPr id="22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2122177" y="1695234"/>
              <a:ext cx="8661820" cy="40933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73624" y="2350696"/>
            <a:ext cx="5215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 </a:t>
            </a:r>
            <a:r>
              <a:rPr lang="uk-UA" sz="2800" b="1" dirty="0" smtClean="0"/>
              <a:t>     У затишному лісі всі звірі дружать між собою. Проте лисичка з вовком не змогли подружитися. Вони не віталися і все робили на зло одне одному. Не дружніми були їхні стосунки.</a:t>
            </a:r>
          </a:p>
          <a:p>
            <a:pPr algn="r"/>
            <a:r>
              <a:rPr lang="uk-UA" sz="2800" b="1" i="1" dirty="0" smtClean="0"/>
              <a:t>З народної казки</a:t>
            </a:r>
            <a:endParaRPr lang="uk-UA" sz="28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972004" y="3261815"/>
            <a:ext cx="1280636" cy="5689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91994" y="4107633"/>
            <a:ext cx="1981161" cy="5552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83300" y="4955379"/>
            <a:ext cx="1489855" cy="2258"/>
          </a:xfrm>
          <a:prstGeom prst="line">
            <a:avLst/>
          </a:prstGeom>
          <a:ln w="28575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Арка 30"/>
          <p:cNvSpPr/>
          <p:nvPr/>
        </p:nvSpPr>
        <p:spPr>
          <a:xfrm>
            <a:off x="3991994" y="2882644"/>
            <a:ext cx="784722" cy="136625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>
            <a:off x="4384355" y="3728956"/>
            <a:ext cx="719908" cy="130442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>
            <a:off x="4485110" y="4594332"/>
            <a:ext cx="767529" cy="118502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pic>
        <p:nvPicPr>
          <p:cNvPr id="2050" name="Picture 2" descr="Необычная дружба: сова и лисенок | Природа. | Пости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/>
        </p:blipFill>
        <p:spPr bwMode="auto">
          <a:xfrm>
            <a:off x="9089410" y="2239164"/>
            <a:ext cx="2361062" cy="3229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550983" y="2726568"/>
            <a:ext cx="2804613" cy="3046738"/>
          </a:xfrm>
          <a:prstGeom prst="rect">
            <a:avLst/>
          </a:prstGeom>
        </p:spPr>
      </p:pic>
      <p:pic>
        <p:nvPicPr>
          <p:cNvPr id="16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6" y="1637414"/>
            <a:ext cx="8535289" cy="47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8753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4</a:t>
            </a:r>
            <a:r>
              <a:rPr lang="uk-UA" sz="2000" b="1" dirty="0" smtClean="0">
                <a:solidFill>
                  <a:schemeClr val="bg1"/>
                </a:solidFill>
              </a:rPr>
              <a:t>. Підкресли слова, у яких є префікс, і познач його.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26817" y="1430859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4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579" y="2492038"/>
            <a:ext cx="68961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 </a:t>
            </a:r>
            <a:r>
              <a:rPr lang="uk-UA" sz="2800" b="1" dirty="0" smtClean="0"/>
              <a:t>     </a:t>
            </a:r>
            <a:r>
              <a:rPr lang="uk-UA" sz="3200" b="1" dirty="0" smtClean="0"/>
              <a:t>Розумний, роздавати, страшний, сказати, задуманий, залізо, </a:t>
            </a:r>
            <a:r>
              <a:rPr lang="uk-UA" sz="3200" b="1" dirty="0" err="1" smtClean="0"/>
              <a:t>прибіг</a:t>
            </a:r>
            <a:r>
              <a:rPr lang="uk-UA" sz="3200" b="1" dirty="0" smtClean="0"/>
              <a:t>, принцеса.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Предмет, премудрий, намалювати, намисто, спитати, скрипка, розетка, розказати.</a:t>
            </a:r>
          </a:p>
          <a:p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uk-UA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800" b="1" dirty="0"/>
          </a:p>
        </p:txBody>
      </p:sp>
      <p:sp>
        <p:nvSpPr>
          <p:cNvPr id="9" name="Арка 8"/>
          <p:cNvSpPr/>
          <p:nvPr/>
        </p:nvSpPr>
        <p:spPr>
          <a:xfrm>
            <a:off x="4865451" y="2589944"/>
            <a:ext cx="1016734" cy="108330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7509198" y="2642621"/>
            <a:ext cx="515686" cy="83947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8902914" y="2642621"/>
            <a:ext cx="924783" cy="78615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595101" y="3115963"/>
            <a:ext cx="515686" cy="112240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307370" y="3128731"/>
            <a:ext cx="607744" cy="112242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8039566" y="3098711"/>
            <a:ext cx="822307" cy="108292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9986325" y="3074041"/>
            <a:ext cx="437835" cy="83843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4357865" y="3614435"/>
            <a:ext cx="1109988" cy="104461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5050220" y="4050963"/>
            <a:ext cx="1459761" cy="118571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7427964" y="4095260"/>
            <a:ext cx="878031" cy="124434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4833990" y="4586779"/>
            <a:ext cx="607301" cy="87883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837321" y="4579663"/>
            <a:ext cx="1181286" cy="118951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>
            <a:off x="8686066" y="4582488"/>
            <a:ext cx="596230" cy="113256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>
            <a:off x="4336053" y="5058583"/>
            <a:ext cx="1058796" cy="127156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5997604" y="5066788"/>
            <a:ext cx="1181286" cy="118951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8199462" y="5087057"/>
            <a:ext cx="486604" cy="85993"/>
          </a:xfrm>
          <a:prstGeom prst="blockArc">
            <a:avLst/>
          </a:prstGeom>
          <a:solidFill>
            <a:srgbClr val="295FFF"/>
          </a:solidFill>
          <a:ln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10800000">
            <a:off x="6837321" y="2642621"/>
            <a:ext cx="608716" cy="65958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28" name="Прямая соединительная линия 27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rot="10800000">
            <a:off x="4333055" y="3115962"/>
            <a:ext cx="202570" cy="91073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32" name="Прямая соединительная линия 31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0800000">
            <a:off x="5882184" y="3128519"/>
            <a:ext cx="382505" cy="112453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10800000">
            <a:off x="9324411" y="3119878"/>
            <a:ext cx="608716" cy="65958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38" name="Прямая соединительная линия 37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10800000">
            <a:off x="6761068" y="4103576"/>
            <a:ext cx="608716" cy="65958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 rot="10800000">
            <a:off x="4357865" y="4595585"/>
            <a:ext cx="419023" cy="87062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44" name="Прямая соединительная линия 43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 rot="10800000">
            <a:off x="8442764" y="4579662"/>
            <a:ext cx="202570" cy="80082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47" name="Прямая соединительная линия 46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 rot="10800000">
            <a:off x="7585544" y="5066786"/>
            <a:ext cx="532370" cy="77257"/>
            <a:chOff x="7877056" y="2340837"/>
            <a:chExt cx="2170319" cy="182027"/>
          </a:xfrm>
          <a:solidFill>
            <a:srgbClr val="295FFF"/>
          </a:solidFill>
        </p:grpSpPr>
        <p:cxnSp>
          <p:nvCxnSpPr>
            <p:cNvPr id="50" name="Прямая соединительная линия 49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grpFill/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6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426817" y="2620342"/>
            <a:ext cx="2872904" cy="292064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80264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Запиши </a:t>
            </a:r>
            <a:r>
              <a:rPr lang="uk-UA" sz="2000" b="1" dirty="0" smtClean="0">
                <a:solidFill>
                  <a:schemeClr val="bg1"/>
                </a:solidFill>
              </a:rPr>
              <a:t>сполучення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слів без дужок. Підкресли службові слова і познач префікси.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8017" y="1445399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5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6" y="1981504"/>
            <a:ext cx="8379204" cy="40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9484" y="2620342"/>
            <a:ext cx="7151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(без)</a:t>
            </a:r>
            <a:r>
              <a:rPr lang="uk-UA" sz="2800" b="1" dirty="0" err="1" smtClean="0"/>
              <a:t>межне</a:t>
            </a:r>
            <a:r>
              <a:rPr lang="uk-UA" sz="2800" b="1" dirty="0" smtClean="0"/>
              <a:t> море – море (без)меж</a:t>
            </a:r>
          </a:p>
          <a:p>
            <a:pPr algn="ctr"/>
            <a:r>
              <a:rPr lang="uk-UA" sz="2800" b="1" dirty="0"/>
              <a:t>л</a:t>
            </a:r>
            <a:r>
              <a:rPr lang="uk-UA" sz="2800" b="1" dirty="0" smtClean="0"/>
              <a:t>юдина (без)страху – (без)страшна людина</a:t>
            </a:r>
          </a:p>
          <a:p>
            <a:pPr algn="ctr"/>
            <a:r>
              <a:rPr lang="uk-UA" sz="2800" b="1" dirty="0" smtClean="0"/>
              <a:t>(без)</a:t>
            </a:r>
            <a:r>
              <a:rPr lang="uk-UA" sz="2800" b="1" dirty="0" err="1" smtClean="0"/>
              <a:t>домний</a:t>
            </a:r>
            <a:r>
              <a:rPr lang="uk-UA" sz="2800" b="1" dirty="0" smtClean="0"/>
              <a:t> собака – собака (без)дому</a:t>
            </a:r>
          </a:p>
          <a:p>
            <a:pPr algn="ctr"/>
            <a:r>
              <a:rPr lang="uk-UA" sz="2800" b="1" dirty="0"/>
              <a:t>н</a:t>
            </a:r>
            <a:r>
              <a:rPr lang="uk-UA" sz="2800" b="1" dirty="0" smtClean="0"/>
              <a:t>ебо (без)хмар – (без)хмарне небо</a:t>
            </a:r>
            <a:endParaRPr lang="ru-RU" sz="2800" b="1" dirty="0"/>
          </a:p>
          <a:p>
            <a:pPr algn="ctr"/>
            <a:r>
              <a:rPr lang="uk-UA" sz="2800" b="1" dirty="0" smtClean="0"/>
              <a:t>(без)сонна ніч – ніч (без)сну</a:t>
            </a:r>
          </a:p>
          <a:p>
            <a:pPr algn="ctr"/>
            <a:r>
              <a:rPr lang="uk-UA" sz="2800" b="1" dirty="0"/>
              <a:t>л</a:t>
            </a:r>
            <a:r>
              <a:rPr lang="uk-UA" sz="2800" b="1" dirty="0" smtClean="0"/>
              <a:t>юдина (без)турбот – (без)турботна людина</a:t>
            </a:r>
          </a:p>
        </p:txBody>
      </p:sp>
    </p:spTree>
    <p:extLst>
      <p:ext uri="{BB962C8B-B14F-4D97-AF65-F5344CB8AC3E}">
        <p14:creationId xmlns:p14="http://schemas.microsoft.com/office/powerpoint/2010/main" val="25570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 flipH="1">
            <a:off x="426817" y="2620342"/>
            <a:ext cx="2872904" cy="292064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80264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Запиши </a:t>
            </a:r>
            <a:r>
              <a:rPr lang="uk-UA" sz="2000" b="1" dirty="0" smtClean="0">
                <a:solidFill>
                  <a:schemeClr val="bg1"/>
                </a:solidFill>
              </a:rPr>
              <a:t>сполучення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слів без дужок. Підкресли службові слова і познач префікси.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8017" y="1445399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5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7" name="Picture 2" descr="ÐÐ°ÑÑÐ¸Ð½ÐºÐ¸ Ð¿Ð¾ Ð·Ð°Ð¿ÑÐ¾ÑÑ ÐºÐ»Ð¸Ð¿Ð°ÑÑ Ð´Ð¾ÑÐºÐ° Ð¾Ð±ÑÑÐ²Ð»ÐµÐ½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6" y="1981504"/>
            <a:ext cx="8379204" cy="40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9484" y="2620342"/>
            <a:ext cx="7151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безмежне море – море без меж</a:t>
            </a:r>
          </a:p>
          <a:p>
            <a:pPr algn="ctr"/>
            <a:r>
              <a:rPr lang="uk-UA" sz="2800" b="1" dirty="0"/>
              <a:t>л</a:t>
            </a:r>
            <a:r>
              <a:rPr lang="uk-UA" sz="2800" b="1" dirty="0" smtClean="0"/>
              <a:t>юдина без страху – безстрашна людина</a:t>
            </a:r>
          </a:p>
          <a:p>
            <a:pPr algn="ctr"/>
            <a:r>
              <a:rPr lang="uk-UA" sz="2800" b="1" dirty="0" smtClean="0"/>
              <a:t>бездомний собака – собака без дому</a:t>
            </a:r>
          </a:p>
          <a:p>
            <a:pPr algn="ctr"/>
            <a:r>
              <a:rPr lang="uk-UA" sz="2800" b="1" dirty="0"/>
              <a:t>н</a:t>
            </a:r>
            <a:r>
              <a:rPr lang="uk-UA" sz="2800" b="1" dirty="0" smtClean="0"/>
              <a:t>ебо без хмар – безхмарне небо</a:t>
            </a:r>
            <a:endParaRPr lang="ru-RU" sz="2800" b="1" dirty="0"/>
          </a:p>
          <a:p>
            <a:pPr algn="ctr"/>
            <a:r>
              <a:rPr lang="uk-UA" sz="2800" b="1" dirty="0" smtClean="0"/>
              <a:t>безсонна ніч – ніч без сну</a:t>
            </a:r>
          </a:p>
          <a:p>
            <a:pPr algn="ctr"/>
            <a:r>
              <a:rPr lang="uk-UA" sz="2800" b="1" dirty="0"/>
              <a:t>л</a:t>
            </a:r>
            <a:r>
              <a:rPr lang="uk-UA" sz="2800" b="1" dirty="0" smtClean="0"/>
              <a:t>юдина без турбот – безтурботна людина</a:t>
            </a:r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5053527" y="2713703"/>
            <a:ext cx="499327" cy="99226"/>
            <a:chOff x="7877056" y="2340837"/>
            <a:chExt cx="2170319" cy="18202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>
            <a:off x="8775510" y="3055998"/>
            <a:ext cx="489572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93390" y="3484568"/>
            <a:ext cx="489572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 rot="10800000">
            <a:off x="7621165" y="3134032"/>
            <a:ext cx="499327" cy="115612"/>
            <a:chOff x="7877056" y="2340837"/>
            <a:chExt cx="2170319" cy="18202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 rot="10800000">
            <a:off x="4692625" y="3561734"/>
            <a:ext cx="499327" cy="76635"/>
            <a:chOff x="7877056" y="2340837"/>
            <a:chExt cx="2170319" cy="182027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9020296" y="3922186"/>
            <a:ext cx="489572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55069" y="4341530"/>
            <a:ext cx="489572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 rot="10800000">
            <a:off x="7585140" y="3982064"/>
            <a:ext cx="499327" cy="98601"/>
            <a:chOff x="7877056" y="2340837"/>
            <a:chExt cx="2170319" cy="18202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5591672" y="4409767"/>
            <a:ext cx="499327" cy="91161"/>
            <a:chOff x="7877056" y="2340837"/>
            <a:chExt cx="2170319" cy="18202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>
            <a:off x="8422069" y="4758880"/>
            <a:ext cx="489572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35830" y="5185261"/>
            <a:ext cx="489572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 rot="10800000">
            <a:off x="7585138" y="4830094"/>
            <a:ext cx="499327" cy="117989"/>
            <a:chOff x="7877056" y="2340837"/>
            <a:chExt cx="2170319" cy="182027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 flipV="1">
              <a:off x="7877056" y="2522863"/>
              <a:ext cx="2170319" cy="1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77060" y="2340837"/>
              <a:ext cx="0" cy="182026"/>
            </a:xfrm>
            <a:prstGeom prst="line">
              <a:avLst/>
            </a:prstGeom>
            <a:ln w="38100">
              <a:solidFill>
                <a:srgbClr val="295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3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76694" y="2541575"/>
            <a:ext cx="2736250" cy="383636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7480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6. Утвори слова з префіксом з- або с- від поданих слів і запиши.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65693" y="1422072"/>
            <a:ext cx="2991375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6.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67032" y="1583141"/>
            <a:ext cx="7233313" cy="4868966"/>
            <a:chOff x="1819773" y="1456402"/>
            <a:chExt cx="9218447" cy="539117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19773" y="1456402"/>
              <a:ext cx="9218447" cy="5391177"/>
              <a:chOff x="2656115" y="1640583"/>
              <a:chExt cx="9218447" cy="5072743"/>
            </a:xfrm>
          </p:grpSpPr>
          <p:pic>
            <p:nvPicPr>
              <p:cNvPr id="22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2122177" y="1695234"/>
              <a:ext cx="8661820" cy="40933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91963" y="1821479"/>
            <a:ext cx="2427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пекти – </a:t>
            </a:r>
          </a:p>
          <a:p>
            <a:r>
              <a:rPr lang="uk-UA" sz="3200" b="1" dirty="0"/>
              <a:t>в</a:t>
            </a:r>
            <a:r>
              <a:rPr lang="uk-UA" sz="3200" b="1" dirty="0" smtClean="0"/>
              <a:t>арити – </a:t>
            </a:r>
          </a:p>
          <a:p>
            <a:r>
              <a:rPr lang="uk-UA" sz="3200" b="1" dirty="0"/>
              <a:t>т</a:t>
            </a:r>
            <a:r>
              <a:rPr lang="uk-UA" sz="3200" b="1" dirty="0" smtClean="0"/>
              <a:t>ерти –</a:t>
            </a:r>
          </a:p>
          <a:p>
            <a:r>
              <a:rPr lang="uk-UA" sz="3200" b="1" dirty="0"/>
              <a:t>к</a:t>
            </a:r>
            <a:r>
              <a:rPr lang="uk-UA" sz="3200" b="1" dirty="0" smtClean="0"/>
              <a:t>инути – </a:t>
            </a:r>
          </a:p>
          <a:p>
            <a:r>
              <a:rPr lang="uk-UA" sz="3200" b="1" dirty="0"/>
              <a:t>ї</a:t>
            </a:r>
            <a:r>
              <a:rPr lang="uk-UA" sz="3200" b="1" dirty="0" smtClean="0"/>
              <a:t>сти – </a:t>
            </a:r>
          </a:p>
          <a:p>
            <a:r>
              <a:rPr lang="uk-UA" sz="3200" b="1" dirty="0"/>
              <a:t>х</a:t>
            </a:r>
            <a:r>
              <a:rPr lang="uk-UA" sz="3200" b="1" dirty="0" smtClean="0"/>
              <a:t>итрувати –</a:t>
            </a:r>
          </a:p>
          <a:p>
            <a:r>
              <a:rPr lang="uk-UA" sz="3200" b="1" dirty="0"/>
              <a:t>р</a:t>
            </a:r>
            <a:r>
              <a:rPr lang="uk-UA" sz="3200" b="1" dirty="0" smtClean="0"/>
              <a:t>обити 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3579" y="1798839"/>
            <a:ext cx="2794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спекти  </a:t>
            </a:r>
          </a:p>
          <a:p>
            <a:r>
              <a:rPr lang="uk-UA" sz="3200" b="1" dirty="0" smtClean="0"/>
              <a:t>зварити </a:t>
            </a:r>
          </a:p>
          <a:p>
            <a:r>
              <a:rPr lang="uk-UA" sz="3200" b="1" dirty="0" smtClean="0"/>
              <a:t>стерти </a:t>
            </a:r>
          </a:p>
          <a:p>
            <a:r>
              <a:rPr lang="uk-UA" sz="3200" b="1" dirty="0" smtClean="0"/>
              <a:t>скинути  </a:t>
            </a:r>
          </a:p>
          <a:p>
            <a:r>
              <a:rPr lang="uk-UA" sz="3200" b="1" dirty="0" smtClean="0"/>
              <a:t>з'їсти </a:t>
            </a:r>
          </a:p>
          <a:p>
            <a:r>
              <a:rPr lang="uk-UA" sz="3200" b="1" dirty="0" smtClean="0"/>
              <a:t>схитрувати </a:t>
            </a:r>
          </a:p>
          <a:p>
            <a:r>
              <a:rPr lang="uk-UA" sz="3200" b="1" dirty="0" smtClean="0"/>
              <a:t>зробити </a:t>
            </a:r>
          </a:p>
        </p:txBody>
      </p:sp>
    </p:spTree>
    <p:extLst>
      <p:ext uri="{BB962C8B-B14F-4D97-AF65-F5344CB8AC3E}">
        <p14:creationId xmlns:p14="http://schemas.microsoft.com/office/powerpoint/2010/main" val="38739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76694" y="2541575"/>
            <a:ext cx="2736250" cy="383636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74805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</a:rPr>
              <a:t>6. Утвори слова з префіксом з- або с- від поданих слів і запиши.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65693" y="1422072"/>
            <a:ext cx="2991375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</a:t>
            </a:r>
            <a:r>
              <a:rPr lang="uk-UA" sz="3600" b="1" dirty="0" smtClean="0">
                <a:solidFill>
                  <a:srgbClr val="FFFF00"/>
                </a:solidFill>
              </a:rPr>
              <a:t>6.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67032" y="1583141"/>
            <a:ext cx="7233313" cy="4868966"/>
            <a:chOff x="1819773" y="1456402"/>
            <a:chExt cx="9218447" cy="539117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19773" y="1456402"/>
              <a:ext cx="9218447" cy="5391177"/>
              <a:chOff x="2656115" y="1640583"/>
              <a:chExt cx="9218447" cy="5072743"/>
            </a:xfrm>
          </p:grpSpPr>
          <p:pic>
            <p:nvPicPr>
              <p:cNvPr id="22" name="Picture 2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346" y="1818069"/>
                <a:ext cx="8717993" cy="3898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ÐÐ°ÑÑÐ¸Ð½ÐºÐ¸ Ð¿Ð¾ Ð·Ð°Ð¿ÑÐ¾ÑÑ ÐºÐ»Ð¸Ð¿Ð°ÑÑ ÑÐµÐ»Ð¸Ðº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6115" y="1640583"/>
                <a:ext cx="9218447" cy="507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2122177" y="1695234"/>
              <a:ext cx="8661820" cy="40933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91963" y="1821479"/>
            <a:ext cx="2427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хилити – </a:t>
            </a:r>
          </a:p>
          <a:p>
            <a:r>
              <a:rPr lang="uk-UA" sz="3200" b="1" dirty="0" smtClean="0"/>
              <a:t>їхати – </a:t>
            </a:r>
          </a:p>
          <a:p>
            <a:r>
              <a:rPr lang="uk-UA" sz="3200" b="1" dirty="0" smtClean="0"/>
              <a:t>копати –</a:t>
            </a:r>
          </a:p>
          <a:p>
            <a:r>
              <a:rPr lang="uk-UA" sz="3200" b="1" dirty="0" smtClean="0"/>
              <a:t>топтати – </a:t>
            </a:r>
          </a:p>
          <a:p>
            <a:r>
              <a:rPr lang="uk-UA" sz="3200" b="1" dirty="0" smtClean="0"/>
              <a:t>бити – </a:t>
            </a:r>
          </a:p>
          <a:p>
            <a:r>
              <a:rPr lang="uk-UA" sz="3200" b="1" dirty="0" smtClean="0"/>
              <a:t>питати –</a:t>
            </a:r>
          </a:p>
          <a:p>
            <a:r>
              <a:rPr lang="uk-UA" sz="3200" b="1" dirty="0" smtClean="0"/>
              <a:t>рівняти 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3579" y="1798839"/>
            <a:ext cx="27941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схилити  </a:t>
            </a:r>
          </a:p>
          <a:p>
            <a:r>
              <a:rPr lang="uk-UA" sz="3200" b="1" dirty="0" smtClean="0"/>
              <a:t>з'їхати </a:t>
            </a:r>
          </a:p>
          <a:p>
            <a:r>
              <a:rPr lang="uk-UA" sz="3200" b="1" dirty="0" smtClean="0"/>
              <a:t>скопати</a:t>
            </a:r>
          </a:p>
          <a:p>
            <a:r>
              <a:rPr lang="uk-UA" sz="3200" b="1" dirty="0" smtClean="0"/>
              <a:t>стоптати</a:t>
            </a:r>
          </a:p>
          <a:p>
            <a:r>
              <a:rPr lang="uk-UA" sz="3200" b="1" dirty="0" smtClean="0"/>
              <a:t>збити </a:t>
            </a:r>
          </a:p>
          <a:p>
            <a:r>
              <a:rPr lang="uk-UA" sz="3200" b="1" dirty="0" smtClean="0"/>
              <a:t>спитати </a:t>
            </a:r>
          </a:p>
          <a:p>
            <a:r>
              <a:rPr lang="uk-UA" sz="3200" b="1" dirty="0" smtClean="0"/>
              <a:t>зрівняти </a:t>
            </a:r>
          </a:p>
        </p:txBody>
      </p:sp>
    </p:spTree>
    <p:extLst>
      <p:ext uri="{BB962C8B-B14F-4D97-AF65-F5344CB8AC3E}">
        <p14:creationId xmlns:p14="http://schemas.microsoft.com/office/powerpoint/2010/main" val="7647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278262" y="2675590"/>
            <a:ext cx="3312139" cy="3598079"/>
          </a:xfrm>
          <a:prstGeom prst="rect">
            <a:avLst/>
          </a:prstGeom>
        </p:spPr>
      </p:pic>
      <p:pic>
        <p:nvPicPr>
          <p:cNvPr id="16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01" y="1768642"/>
            <a:ext cx="8300484" cy="45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20.12.2022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41183"/>
            <a:ext cx="8732066" cy="78032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8.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 текст. Підкресли орфограми.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69941" y="1600226"/>
            <a:ext cx="2928779" cy="668215"/>
          </a:xfrm>
          <a:prstGeom prst="homePlat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Завдання 8.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5285" y="2675590"/>
            <a:ext cx="3760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uk-UA" sz="3200" b="1" dirty="0" smtClean="0"/>
              <a:t>Над землею пропливають важкі хмари. Тріщить мороз. Льодом затягнуло озеро</a:t>
            </a:r>
            <a:r>
              <a:rPr lang="ru-RU" sz="2800" b="1" dirty="0" smtClean="0"/>
              <a:t>. </a:t>
            </a:r>
            <a:endParaRPr lang="ru-RU" sz="2800" b="1" i="1" dirty="0"/>
          </a:p>
        </p:txBody>
      </p:sp>
      <p:pic>
        <p:nvPicPr>
          <p:cNvPr id="3074" name="Picture 2" descr="Зимний пейзаж - анимация на телефон от acbka №5579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9" y="2336733"/>
            <a:ext cx="2526632" cy="3368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179671" y="3154013"/>
            <a:ext cx="179294" cy="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33035" y="3627718"/>
            <a:ext cx="173318" cy="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332542" y="4614072"/>
            <a:ext cx="345798" cy="3987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902540" y="5109882"/>
            <a:ext cx="203484" cy="1704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15858</TotalTime>
  <Words>654</Words>
  <Application>Microsoft Office PowerPoint</Application>
  <PresentationFormat>Широкоэкранный</PresentationFormat>
  <Paragraphs>161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1009</cp:revision>
  <dcterms:created xsi:type="dcterms:W3CDTF">2018-01-05T16:38:53Z</dcterms:created>
  <dcterms:modified xsi:type="dcterms:W3CDTF">2022-12-20T21:40:54Z</dcterms:modified>
</cp:coreProperties>
</file>