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329E7EE-20AC-4245-B80B-467F5B4CD3DC}" type="datetimeFigureOut">
              <a:rPr lang="uk-UA" smtClean="0"/>
              <a:t>24.12.2022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68554E-4593-4316-9C80-3D20E81C24D7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5085184"/>
            <a:ext cx="5144616" cy="119898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r"/>
            <a:r>
              <a:rPr lang="uk-UA" sz="2800" i="1" dirty="0" smtClean="0"/>
              <a:t>Підготувала </a:t>
            </a:r>
            <a:endParaRPr lang="uk-UA" sz="2800" i="1" dirty="0"/>
          </a:p>
          <a:p>
            <a:pPr algn="r"/>
            <a:r>
              <a:rPr lang="uk-UA" sz="2800" i="1" dirty="0" smtClean="0"/>
              <a:t>Вчителька початкових класів</a:t>
            </a:r>
          </a:p>
          <a:p>
            <a:pPr algn="r"/>
            <a:r>
              <a:rPr lang="uk-UA" sz="2800" i="1" dirty="0" smtClean="0"/>
              <a:t>Приходько </a:t>
            </a:r>
            <a:r>
              <a:rPr lang="uk-UA" sz="2800" i="1" smtClean="0"/>
              <a:t>Ольга Віталіївна</a:t>
            </a:r>
            <a:endParaRPr lang="uk-UA" sz="2800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175351" cy="17931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Вікова періодизація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52468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755576" y="692696"/>
            <a:ext cx="7272808" cy="4968552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Дякую </a:t>
            </a:r>
          </a:p>
          <a:p>
            <a:pPr algn="ctr"/>
            <a:r>
              <a:rPr lang="uk-UA" sz="6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 увагу!!!</a:t>
            </a:r>
            <a:endParaRPr lang="uk-UA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554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но 2 1"/>
          <p:cNvSpPr/>
          <p:nvPr/>
        </p:nvSpPr>
        <p:spPr>
          <a:xfrm>
            <a:off x="1187624" y="404664"/>
            <a:ext cx="7704856" cy="604867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Вікова періодизація </a:t>
            </a:r>
            <a:r>
              <a:rPr lang="uk-UA" dirty="0" smtClean="0">
                <a:solidFill>
                  <a:schemeClr val="tx1"/>
                </a:solidFill>
              </a:rPr>
              <a:t>– це спроба виділити загальні закономірності, яким підкоряється життєвий цикл </a:t>
            </a:r>
            <a:r>
              <a:rPr lang="uk-UA" dirty="0" err="1" smtClean="0">
                <a:solidFill>
                  <a:schemeClr val="tx1"/>
                </a:solidFill>
              </a:rPr>
              <a:t>людини.Поділ</a:t>
            </a:r>
            <a:r>
              <a:rPr lang="uk-UA" dirty="0" smtClean="0">
                <a:solidFill>
                  <a:schemeClr val="tx1"/>
                </a:solidFill>
              </a:rPr>
              <a:t> життєвого шляху на періоди дозволяє краще зрозуміти закономірності розвитку і специфіку окремих вікових етапів.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4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2749674" cy="2016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4005064"/>
            <a:ext cx="5184576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Провідна діяльність - це діяльність, яка, виникаючи в рамках нової соціальної ситуації розвитку індивіда, забезпечує розв'язання психічних суперечностей і формування психічних новоутворень</a:t>
            </a:r>
            <a:endParaRPr lang="uk-UA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2952328" cy="2016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007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У 1965 році була прийнята фізіологічна періодизація на Міжнародному симпозіумі з вікової фізіології і виділяє сім періодів розвитку в дитинстві і юнацтві: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61964" y="1520133"/>
            <a:ext cx="5076056" cy="50783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Період </a:t>
            </a:r>
            <a:r>
              <a:rPr lang="uk-UA" dirty="0" err="1" smtClean="0"/>
              <a:t>новонародженості</a:t>
            </a:r>
            <a:r>
              <a:rPr lang="uk-UA" dirty="0" smtClean="0"/>
              <a:t> (з 1 по 10 день після народження)</a:t>
            </a:r>
          </a:p>
          <a:p>
            <a:endParaRPr lang="uk-UA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Грудний вік (з 11 дня до року)</a:t>
            </a:r>
          </a:p>
          <a:p>
            <a:endParaRPr lang="uk-UA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Раннє дитинство (з 1 року до 3 років)</a:t>
            </a:r>
          </a:p>
          <a:p>
            <a:endParaRPr lang="uk-UA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Перший період дитинства (з 3 років до 8 років);</a:t>
            </a:r>
          </a:p>
          <a:p>
            <a:endParaRPr lang="uk-UA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Другий період дитинства (у хлопчиків з 8 до 12 років, у дівчаток - з 8 до 11 років)</a:t>
            </a:r>
          </a:p>
          <a:p>
            <a:endParaRPr lang="uk-UA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Підлітковий вік (у хлопчиків з 13 до 16 років, у дівчаток - з 12 до 15 років)</a:t>
            </a:r>
          </a:p>
          <a:p>
            <a:endParaRPr lang="uk-UA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Юнацький вік (у юнаків від 17 до 21 року, а у дівчат - від 16 до 20 років).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8380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476671"/>
            <a:ext cx="5258171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dirty="0" err="1" smtClean="0"/>
              <a:t>Стадії</a:t>
            </a:r>
            <a:r>
              <a:rPr lang="ru-RU" sz="2400" dirty="0" smtClean="0"/>
              <a:t> </a:t>
            </a:r>
            <a:r>
              <a:rPr lang="ru-RU" sz="2400" dirty="0" err="1" smtClean="0"/>
              <a:t>розвитку</a:t>
            </a:r>
            <a:r>
              <a:rPr lang="ru-RU" sz="2400" dirty="0" smtClean="0"/>
              <a:t> за </a:t>
            </a:r>
            <a:r>
              <a:rPr lang="ru-RU" sz="2400" dirty="0" err="1" smtClean="0"/>
              <a:t>Еріком</a:t>
            </a:r>
            <a:r>
              <a:rPr lang="ru-RU" sz="2400" dirty="0" smtClean="0"/>
              <a:t> </a:t>
            </a:r>
            <a:r>
              <a:rPr lang="ru-RU" sz="2400" dirty="0" err="1" smtClean="0"/>
              <a:t>Еріксон</a:t>
            </a:r>
            <a:r>
              <a:rPr lang="ru-RU" dirty="0" err="1" smtClean="0"/>
              <a:t>ом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04" y="3099721"/>
            <a:ext cx="363091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11527" y="1665674"/>
            <a:ext cx="4176464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 smtClean="0"/>
              <a:t>Немовля</a:t>
            </a:r>
            <a:r>
              <a:rPr lang="ru-RU" dirty="0" smtClean="0"/>
              <a:t> (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народження</a:t>
            </a:r>
            <a:r>
              <a:rPr lang="ru-RU" dirty="0" smtClean="0"/>
              <a:t> до </a:t>
            </a:r>
            <a:r>
              <a:rPr lang="ru-RU" dirty="0" err="1" smtClean="0"/>
              <a:t>кінця</a:t>
            </a:r>
            <a:r>
              <a:rPr lang="ru-RU" dirty="0" smtClean="0"/>
              <a:t> 1 року)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45140" y="2856692"/>
            <a:ext cx="4572000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uk-UA" dirty="0" smtClean="0"/>
              <a:t>У цей період завдяки  материнській турботі закладаються основи здорової особистості у  вигляді загального почуття довіри, «впевненості», «внутрішньої  визначеності». Людина довіряє соціуму, виходячи з міри довіри до  своєї матері. Почуття недовіри, страху, підозрілості з'являється,  якщо мати ненадійна, неспроможна, відкидає дитину.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42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3898" y="908720"/>
            <a:ext cx="4269117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dirty="0" err="1" smtClean="0"/>
              <a:t>Раннє</a:t>
            </a:r>
            <a:r>
              <a:rPr lang="ru-RU" sz="2000" dirty="0" smtClean="0"/>
              <a:t> </a:t>
            </a:r>
            <a:r>
              <a:rPr lang="ru-RU" sz="2000" dirty="0" err="1" smtClean="0"/>
              <a:t>дитинство</a:t>
            </a:r>
            <a:r>
              <a:rPr lang="ru-RU" sz="2000" dirty="0" smtClean="0"/>
              <a:t> (</a:t>
            </a:r>
            <a:r>
              <a:rPr lang="ru-RU" sz="2000" dirty="0" err="1" smtClean="0"/>
              <a:t>від</a:t>
            </a:r>
            <a:r>
              <a:rPr lang="ru-RU" sz="2000" dirty="0" smtClean="0"/>
              <a:t> 1 до 3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)</a:t>
            </a:r>
            <a:endParaRPr lang="uk-UA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1988840"/>
            <a:ext cx="45720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uk-UA" dirty="0" smtClean="0"/>
              <a:t>Дитина починає самостійно діяти (наприклад, стояти, ходити, дертися, вмиватися, одягатися, їсти). Ідентичність дитини на цій стадії може бути позначена формулою: «Я сам» і «Я – те, що я можу». Розумна </a:t>
            </a:r>
            <a:r>
              <a:rPr lang="uk-UA" dirty="0" err="1" smtClean="0"/>
              <a:t>дозволеність</a:t>
            </a:r>
            <a:r>
              <a:rPr lang="uk-UA" dirty="0" smtClean="0"/>
              <a:t> сприяє становленню автономії дитини. У разі постійної </a:t>
            </a:r>
            <a:r>
              <a:rPr lang="uk-UA" dirty="0" err="1" smtClean="0"/>
              <a:t>гіперопіки</a:t>
            </a:r>
            <a:r>
              <a:rPr lang="uk-UA" dirty="0" smtClean="0"/>
              <a:t> або ж, навпаки, коли батьки очікують від дитини занадто багато з того, що лежить за межами її можливостей, у неї виникає сумнів і невпевненість у собі, слабка сила волі.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3744416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807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4403" y="620688"/>
            <a:ext cx="3114955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dirty="0" err="1" smtClean="0"/>
              <a:t>Вік</a:t>
            </a:r>
            <a:r>
              <a:rPr lang="ru-RU" sz="2000" dirty="0" smtClean="0"/>
              <a:t> </a:t>
            </a:r>
            <a:r>
              <a:rPr lang="ru-RU" sz="2000" dirty="0" err="1" smtClean="0"/>
              <a:t>гри</a:t>
            </a:r>
            <a:r>
              <a:rPr lang="ru-RU" sz="2000" dirty="0" smtClean="0"/>
              <a:t> (</a:t>
            </a:r>
            <a:r>
              <a:rPr lang="ru-RU" sz="2000" dirty="0" err="1" smtClean="0"/>
              <a:t>від</a:t>
            </a:r>
            <a:r>
              <a:rPr lang="ru-RU" sz="2000" dirty="0" smtClean="0"/>
              <a:t> 3 до 6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)</a:t>
            </a:r>
            <a:endParaRPr lang="uk-UA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384375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1960" y="1576824"/>
            <a:ext cx="4572000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uk-UA" dirty="0" smtClean="0"/>
              <a:t>У дошкільному періоді розгортається конфлікт між ініціативою і провиною. Діти починають цікавитися різними видами діяльності, пробувати нове, контактувати з однолітками, з готовністю піддаються навчанню і вихованню. Це вік, коли головним почуттям ідентичності стає «Я - те, що я буду». Заохочення починань дитини сприяють становленню ініціативності, розширення меж незалежності, розвитку творчих здібностей. 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229200"/>
            <a:ext cx="6696744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При </a:t>
            </a:r>
            <a:r>
              <a:rPr lang="ru-RU" dirty="0" err="1" smtClean="0"/>
              <a:t>надмірному</a:t>
            </a:r>
            <a:r>
              <a:rPr lang="ru-RU" dirty="0" smtClean="0"/>
              <a:t> </a:t>
            </a:r>
            <a:r>
              <a:rPr lang="ru-RU" dirty="0" err="1" smtClean="0"/>
              <a:t>контролі</a:t>
            </a:r>
            <a:r>
              <a:rPr lang="ru-RU" dirty="0" smtClean="0"/>
              <a:t> і </a:t>
            </a:r>
            <a:r>
              <a:rPr lang="ru-RU" dirty="0" err="1" smtClean="0"/>
              <a:t>обмеження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у </a:t>
            </a:r>
            <a:r>
              <a:rPr lang="ru-RU" dirty="0" err="1" smtClean="0"/>
              <a:t>дітей</a:t>
            </a:r>
            <a:r>
              <a:rPr lang="ru-RU" dirty="0" smtClean="0"/>
              <a:t> </a:t>
            </a:r>
            <a:r>
              <a:rPr lang="ru-RU" dirty="0" err="1" smtClean="0"/>
              <a:t>виникає</a:t>
            </a:r>
            <a:r>
              <a:rPr lang="ru-RU" dirty="0" smtClean="0"/>
              <a:t> </a:t>
            </a:r>
            <a:r>
              <a:rPr lang="ru-RU" dirty="0" err="1" smtClean="0"/>
              <a:t>сильне</a:t>
            </a:r>
            <a:r>
              <a:rPr lang="ru-RU" dirty="0" smtClean="0"/>
              <a:t> </a:t>
            </a:r>
            <a:r>
              <a:rPr lang="ru-RU" dirty="0" err="1" smtClean="0"/>
              <a:t>почуття</a:t>
            </a:r>
            <a:r>
              <a:rPr lang="ru-RU" dirty="0" smtClean="0"/>
              <a:t> </a:t>
            </a:r>
            <a:r>
              <a:rPr lang="ru-RU" dirty="0" err="1" smtClean="0"/>
              <a:t>провини</a:t>
            </a:r>
            <a:r>
              <a:rPr lang="ru-RU" dirty="0" smtClean="0"/>
              <a:t>. </a:t>
            </a:r>
            <a:r>
              <a:rPr lang="ru-RU" dirty="0" err="1" smtClean="0"/>
              <a:t>Діти</a:t>
            </a:r>
            <a:r>
              <a:rPr lang="ru-RU" dirty="0" smtClean="0"/>
              <a:t>, </a:t>
            </a:r>
            <a:r>
              <a:rPr lang="ru-RU" dirty="0" err="1" smtClean="0"/>
              <a:t>охоплені</a:t>
            </a:r>
            <a:r>
              <a:rPr lang="ru-RU" dirty="0" smtClean="0"/>
              <a:t> </a:t>
            </a:r>
            <a:r>
              <a:rPr lang="ru-RU" dirty="0" err="1" smtClean="0"/>
              <a:t>почуттям</a:t>
            </a:r>
            <a:r>
              <a:rPr lang="ru-RU" dirty="0" smtClean="0"/>
              <a:t> </a:t>
            </a:r>
            <a:r>
              <a:rPr lang="ru-RU" dirty="0" err="1" smtClean="0"/>
              <a:t>провини</a:t>
            </a:r>
            <a:r>
              <a:rPr lang="ru-RU" dirty="0" smtClean="0"/>
              <a:t>, </a:t>
            </a:r>
            <a:r>
              <a:rPr lang="ru-RU" dirty="0" err="1" smtClean="0"/>
              <a:t>пасивні</a:t>
            </a:r>
            <a:r>
              <a:rPr lang="ru-RU" dirty="0" smtClean="0"/>
              <a:t>, </a:t>
            </a:r>
            <a:r>
              <a:rPr lang="ru-RU" dirty="0" err="1" smtClean="0"/>
              <a:t>скуті</a:t>
            </a:r>
            <a:r>
              <a:rPr lang="ru-RU" dirty="0" smtClean="0"/>
              <a:t> і в </a:t>
            </a:r>
            <a:r>
              <a:rPr lang="ru-RU" dirty="0" err="1" smtClean="0"/>
              <a:t>майбутньому</a:t>
            </a:r>
            <a:r>
              <a:rPr lang="ru-RU" dirty="0" smtClean="0"/>
              <a:t> мало </a:t>
            </a:r>
            <a:r>
              <a:rPr lang="ru-RU" dirty="0" err="1" smtClean="0"/>
              <a:t>здатні</a:t>
            </a:r>
            <a:r>
              <a:rPr lang="ru-RU" dirty="0" smtClean="0"/>
              <a:t> до </a:t>
            </a:r>
            <a:r>
              <a:rPr lang="ru-RU" dirty="0" err="1" smtClean="0"/>
              <a:t>продуктивної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530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4072" y="620688"/>
            <a:ext cx="3980577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dirty="0" err="1" smtClean="0"/>
              <a:t>Шкільний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вік</a:t>
            </a:r>
            <a:r>
              <a:rPr lang="ru-RU" sz="2000" dirty="0" smtClean="0"/>
              <a:t> (</a:t>
            </a:r>
            <a:r>
              <a:rPr lang="ru-RU" sz="2000" dirty="0" err="1" smtClean="0"/>
              <a:t>від</a:t>
            </a:r>
            <a:r>
              <a:rPr lang="ru-RU" sz="2000" dirty="0" smtClean="0"/>
              <a:t> 6 до 12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)</a:t>
            </a:r>
            <a:endParaRPr lang="uk-UA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28" y="1988840"/>
            <a:ext cx="3600400" cy="24482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2040" y="1628800"/>
            <a:ext cx="3563888" cy="48013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У цьому віці відбувається вихід дитини за межі сім'ї і починається систематичне навчання. Діти прагнуть дізнатися, що з чого виходить і як воно діє. Ідентичність дитини тепер виражається так: «Я – те, чого я навчився». Навчаючись в школі, діти долучаються до правил усвідомленої дисципліни, активної участі. Небезпека цього періоду полягає в появі почуття неповноцінності, або некомпетентності, сумнівів у своїх здібностях або в статусі серед однолітків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215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9227" y="692696"/>
            <a:ext cx="4100803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dirty="0" err="1" smtClean="0"/>
              <a:t>Юність</a:t>
            </a:r>
            <a:r>
              <a:rPr lang="ru-RU" sz="2000" dirty="0" smtClean="0"/>
              <a:t> (</a:t>
            </a:r>
            <a:r>
              <a:rPr lang="ru-RU" sz="2000" dirty="0" err="1" smtClean="0"/>
              <a:t>від</a:t>
            </a:r>
            <a:r>
              <a:rPr lang="ru-RU" sz="2000" dirty="0" smtClean="0"/>
              <a:t> 12-13 до 19-20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)</a:t>
            </a:r>
            <a:endParaRPr lang="uk-UA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09634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5936" y="1564659"/>
            <a:ext cx="4572000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uk-UA" dirty="0"/>
              <a:t>Н</a:t>
            </a:r>
            <a:r>
              <a:rPr lang="uk-UA" dirty="0" smtClean="0"/>
              <a:t>айважливіший період в психосоціальному розвитку людини. Вже не дитина, але ще й не дорослий, підліток стикається з новими соціальними ролями і пов'язаними з ними вимогами. Він оцінюють світ і ставлення до нього, здійснюють стихійний пошук нових відповідей на важливі питання: «Хто я?», «Ким я хочу стати?».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9228" y="4869160"/>
            <a:ext cx="720080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Підлітки відчувають пронизливе почуття своєї непотрібності, душевного розладу і безцільності, іноді кидаються у бік «негативної» ідентичності, </a:t>
            </a:r>
            <a:r>
              <a:rPr lang="uk-UA" dirty="0" err="1" smtClean="0"/>
              <a:t>делінквентної</a:t>
            </a:r>
            <a:r>
              <a:rPr lang="uk-UA" dirty="0" smtClean="0"/>
              <a:t> (відхиленої від норми) поведінки. Криза ідентичності, або рольова сплутаність, призводить до нездатності вибрати кар'єру або продовжити освіту, іноді до сумнівів у власній статевій ідентичності.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113980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</TotalTime>
  <Words>663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Вікова періодизація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Користувач Windows</cp:lastModifiedBy>
  <cp:revision>5</cp:revision>
  <dcterms:created xsi:type="dcterms:W3CDTF">2021-12-07T18:47:35Z</dcterms:created>
  <dcterms:modified xsi:type="dcterms:W3CDTF">2022-12-24T18:42:40Z</dcterms:modified>
</cp:coreProperties>
</file>