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6452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100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245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1585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6521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1189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9545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0390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8556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410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707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9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A2134-C318-42C2-A6E4-550DBBE80524}" type="datetimeFigureOut">
              <a:rPr lang="uk-UA" smtClean="0"/>
              <a:t>24.12.2022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E33D9-8D9C-4B6C-87C7-B2359CE0E69C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5614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556792"/>
            <a:ext cx="7772400" cy="1470025"/>
          </a:xfrm>
        </p:spPr>
        <p:txBody>
          <a:bodyPr/>
          <a:lstStyle/>
          <a:p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Н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авчання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читання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й письма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ліворуких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дітей</a:t>
            </a:r>
            <a:endParaRPr lang="uk-UA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4653136"/>
            <a:ext cx="4456584" cy="17526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r"/>
            <a:r>
              <a:rPr lang="uk-UA" sz="2800" i="1" dirty="0" smtClean="0">
                <a:solidFill>
                  <a:schemeClr val="tx1"/>
                </a:solidFill>
              </a:rPr>
              <a:t>Підготувала </a:t>
            </a:r>
            <a:r>
              <a:rPr lang="uk-UA" sz="2800" i="1" dirty="0" smtClean="0">
                <a:solidFill>
                  <a:schemeClr val="tx1"/>
                </a:solidFill>
              </a:rPr>
              <a:t>вчителька</a:t>
            </a:r>
          </a:p>
          <a:p>
            <a:pPr algn="r"/>
            <a:r>
              <a:rPr lang="uk-UA" sz="2800" i="1" dirty="0">
                <a:solidFill>
                  <a:schemeClr val="tx1"/>
                </a:solidFill>
              </a:rPr>
              <a:t>п</a:t>
            </a:r>
            <a:r>
              <a:rPr lang="uk-UA" sz="2800" i="1" dirty="0" smtClean="0">
                <a:solidFill>
                  <a:schemeClr val="tx1"/>
                </a:solidFill>
              </a:rPr>
              <a:t>очаткових класів</a:t>
            </a:r>
            <a:endParaRPr lang="uk-UA" sz="2800" i="1" dirty="0" smtClean="0">
              <a:solidFill>
                <a:schemeClr val="tx1"/>
              </a:solidFill>
            </a:endParaRPr>
          </a:p>
          <a:p>
            <a:pPr algn="r"/>
            <a:r>
              <a:rPr lang="uk-UA" sz="2800" i="1" dirty="0" smtClean="0">
                <a:solidFill>
                  <a:schemeClr val="tx1"/>
                </a:solidFill>
              </a:rPr>
              <a:t>Приходько </a:t>
            </a:r>
            <a:r>
              <a:rPr lang="uk-UA" sz="2800" i="1" smtClean="0">
                <a:solidFill>
                  <a:schemeClr val="tx1"/>
                </a:solidFill>
              </a:rPr>
              <a:t>Ольга Віталіївна</a:t>
            </a:r>
            <a:endParaRPr lang="uk-UA" sz="28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05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ыноска-облако 1"/>
          <p:cNvSpPr/>
          <p:nvPr/>
        </p:nvSpPr>
        <p:spPr>
          <a:xfrm>
            <a:off x="1763688" y="980728"/>
            <a:ext cx="6984776" cy="4680520"/>
          </a:xfrm>
          <a:prstGeom prst="cloud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5400" dirty="0" smtClean="0"/>
              <a:t>Дякую</a:t>
            </a:r>
          </a:p>
          <a:p>
            <a:pPr algn="ctr"/>
            <a:r>
              <a:rPr lang="uk-UA" sz="5400" dirty="0" smtClean="0"/>
              <a:t>За </a:t>
            </a:r>
          </a:p>
          <a:p>
            <a:pPr algn="ctr"/>
            <a:r>
              <a:rPr lang="uk-UA" sz="5400" dirty="0" smtClean="0"/>
              <a:t>Увагу!!!!</a:t>
            </a:r>
            <a:endParaRPr lang="uk-UA" sz="5400" dirty="0"/>
          </a:p>
        </p:txBody>
      </p:sp>
    </p:spTree>
    <p:extLst>
      <p:ext uri="{BB962C8B-B14F-4D97-AF65-F5344CB8AC3E}">
        <p14:creationId xmlns:p14="http://schemas.microsoft.com/office/powerpoint/2010/main" val="56515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48680"/>
            <a:ext cx="4392488" cy="2304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AutoShape 4" descr="2.2 Особливості психосоціального розвитку учнів початкової школ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3" name="Прямоугольник 2"/>
          <p:cNvSpPr/>
          <p:nvPr/>
        </p:nvSpPr>
        <p:spPr>
          <a:xfrm>
            <a:off x="3275856" y="3129825"/>
            <a:ext cx="572746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err="1" smtClean="0"/>
              <a:t>Ліворукість</a:t>
            </a:r>
            <a:r>
              <a:rPr lang="ru-RU" sz="2000" dirty="0" smtClean="0"/>
              <a:t> —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особлива</a:t>
            </a:r>
            <a:r>
              <a:rPr lang="ru-RU" sz="2000" dirty="0" smtClean="0"/>
              <a:t> форма </a:t>
            </a:r>
            <a:r>
              <a:rPr lang="ru-RU" sz="2000" dirty="0" err="1" smtClean="0"/>
              <a:t>розподі­лу</a:t>
            </a:r>
            <a:r>
              <a:rPr lang="ru-RU" sz="2000" dirty="0" smtClean="0"/>
              <a:t> </a:t>
            </a:r>
            <a:r>
              <a:rPr lang="ru-RU" sz="2000" dirty="0" err="1" smtClean="0"/>
              <a:t>функцій</a:t>
            </a:r>
            <a:r>
              <a:rPr lang="ru-RU" sz="2000" dirty="0" smtClean="0"/>
              <a:t> </a:t>
            </a:r>
            <a:r>
              <a:rPr lang="ru-RU" sz="2000" dirty="0" err="1" smtClean="0"/>
              <a:t>між</a:t>
            </a:r>
            <a:r>
              <a:rPr lang="ru-RU" sz="2000" dirty="0" smtClean="0"/>
              <a:t> </a:t>
            </a:r>
            <a:r>
              <a:rPr lang="ru-RU" sz="2000" dirty="0" err="1" smtClean="0"/>
              <a:t>півкулями</a:t>
            </a:r>
            <a:r>
              <a:rPr lang="ru-RU" sz="2000" dirty="0" smtClean="0"/>
              <a:t> головного </a:t>
            </a:r>
            <a:r>
              <a:rPr lang="ru-RU" sz="2000" dirty="0" err="1" smtClean="0"/>
              <a:t>мозку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19672" y="4149080"/>
            <a:ext cx="6264696" cy="172819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Наше </a:t>
            </a:r>
            <a:r>
              <a:rPr lang="ru-RU" sz="2000" dirty="0" err="1" smtClean="0"/>
              <a:t>тіло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складене</a:t>
            </a:r>
            <a:r>
              <a:rPr lang="ru-RU" sz="2000" dirty="0" smtClean="0"/>
              <a:t> з </a:t>
            </a:r>
            <a:r>
              <a:rPr lang="ru-RU" sz="2000" dirty="0" err="1" smtClean="0"/>
              <a:t>двох</a:t>
            </a:r>
            <a:r>
              <a:rPr lang="ru-RU" sz="2000" dirty="0" smtClean="0"/>
              <a:t> </a:t>
            </a:r>
            <a:r>
              <a:rPr lang="ru-RU" sz="2000" dirty="0" err="1" smtClean="0"/>
              <a:t>однакових</a:t>
            </a:r>
            <a:r>
              <a:rPr lang="ru-RU" sz="2000" dirty="0" smtClean="0"/>
              <a:t> по­ловинок. </a:t>
            </a:r>
            <a:r>
              <a:rPr lang="ru-RU" sz="2000" dirty="0" err="1" smtClean="0"/>
              <a:t>Здавалося</a:t>
            </a:r>
            <a:r>
              <a:rPr lang="ru-RU" sz="2000" dirty="0" smtClean="0"/>
              <a:t> б, так і повинно бути за «природою речей». Наша </a:t>
            </a:r>
            <a:r>
              <a:rPr lang="ru-RU" sz="2000" dirty="0" err="1" smtClean="0"/>
              <a:t>білатеральна</a:t>
            </a:r>
            <a:r>
              <a:rPr lang="ru-RU" sz="2000" dirty="0" smtClean="0"/>
              <a:t> </a:t>
            </a:r>
            <a:r>
              <a:rPr lang="ru-RU" sz="2000" dirty="0" err="1" smtClean="0"/>
              <a:t>симет­рія</a:t>
            </a:r>
            <a:r>
              <a:rPr lang="ru-RU" sz="2000" dirty="0" smtClean="0"/>
              <a:t> — </a:t>
            </a:r>
            <a:r>
              <a:rPr lang="ru-RU" sz="2000" dirty="0" err="1" smtClean="0"/>
              <a:t>наслідок</a:t>
            </a:r>
            <a:r>
              <a:rPr lang="ru-RU" sz="2000" dirty="0" smtClean="0"/>
              <a:t> «хребетного» способу </a:t>
            </a:r>
            <a:r>
              <a:rPr lang="ru-RU" sz="2000" dirty="0" err="1" smtClean="0"/>
              <a:t>життя</a:t>
            </a:r>
            <a:r>
              <a:rPr lang="ru-RU" sz="2000" dirty="0" smtClean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0703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612451"/>
            <a:ext cx="6937092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3200" dirty="0" smtClean="0"/>
              <a:t>Причини </a:t>
            </a:r>
            <a:r>
              <a:rPr lang="ru-RU" sz="3200" dirty="0" err="1" smtClean="0"/>
              <a:t>ліворукості</a:t>
            </a:r>
            <a:r>
              <a:rPr lang="ru-RU" sz="3200" dirty="0" smtClean="0"/>
              <a:t> </a:t>
            </a:r>
            <a:r>
              <a:rPr lang="ru-RU" sz="3200" dirty="0" err="1" smtClean="0"/>
              <a:t>можуть</a:t>
            </a:r>
            <a:r>
              <a:rPr lang="ru-RU" sz="3200" dirty="0" smtClean="0"/>
              <a:t> бути </a:t>
            </a:r>
            <a:r>
              <a:rPr lang="ru-RU" sz="3200" dirty="0" err="1" smtClean="0"/>
              <a:t>різні</a:t>
            </a:r>
            <a:endParaRPr lang="uk-UA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63688" y="1412776"/>
            <a:ext cx="2730210" cy="480131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000" dirty="0" smtClean="0">
                <a:solidFill>
                  <a:srgbClr val="C00000"/>
                </a:solidFill>
              </a:rPr>
              <a:t>Генетична ліворукість. </a:t>
            </a:r>
            <a:r>
              <a:rPr lang="uk-UA" dirty="0" smtClean="0"/>
              <a:t>Більшість вчених сходяться в думці, що </a:t>
            </a:r>
            <a:r>
              <a:rPr lang="uk-UA" dirty="0" err="1" smtClean="0"/>
              <a:t>лівшість</a:t>
            </a:r>
            <a:r>
              <a:rPr lang="uk-UA" dirty="0" smtClean="0"/>
              <a:t> – це спадковість (так як у батьків - </a:t>
            </a:r>
            <a:r>
              <a:rPr lang="uk-UA" dirty="0" err="1" smtClean="0"/>
              <a:t>лівшів</a:t>
            </a:r>
            <a:r>
              <a:rPr lang="uk-UA" dirty="0" smtClean="0"/>
              <a:t> можливість народження дитини - лівші в 10-12 разів вища). Дана ознака пояснюється наявністю у більшості людей - "гена правого здвигу". "Ген правого здвигу" робить ведучим ліву півкулю і відповідно призводить до використання протилежної (правої) руки.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60032" y="2156956"/>
            <a:ext cx="3336692" cy="36009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rgbClr val="C00000"/>
                </a:solidFill>
              </a:rPr>
              <a:t>«Компенсаторна" ліворукість</a:t>
            </a:r>
            <a:r>
              <a:rPr lang="uk-UA" dirty="0" smtClean="0"/>
              <a:t>, пов’язана з яким-небудь ушкодженням мозку, (частіше – це ліва півкуля). Сюди відносять родовий стрес ( наявність не менш двох факторів, серед яких мала вага новонародженого, дуже швидкі роди, або затягнуті роди), використання інструментів при родах, асфіксія у новонародженого і т.д.)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75069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259632" y="548680"/>
            <a:ext cx="5400600" cy="3816424"/>
          </a:xfrm>
          <a:prstGeom prst="wedgeEllipse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</a:rPr>
              <a:t>Третій вид - це "вимушена" ліворукість. Вибір ведучої руки у таких </a:t>
            </a:r>
            <a:r>
              <a:rPr lang="uk-UA" sz="2400" dirty="0" err="1" smtClean="0">
                <a:solidFill>
                  <a:schemeClr val="tx1"/>
                </a:solidFill>
              </a:rPr>
              <a:t>лівшів</a:t>
            </a:r>
            <a:r>
              <a:rPr lang="uk-UA" sz="2400" dirty="0" smtClean="0">
                <a:solidFill>
                  <a:schemeClr val="tx1"/>
                </a:solidFill>
              </a:rPr>
              <a:t> зазвичай пов'язаний з травмою ведучої руки, але може бути і результатом наслідування рідних та друзів.</a:t>
            </a:r>
            <a:endParaRPr lang="uk-UA" sz="24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360377"/>
            <a:ext cx="3744416" cy="2174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8581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92697"/>
            <a:ext cx="7488832" cy="72008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2" name="Прямоугольник 1"/>
          <p:cNvSpPr/>
          <p:nvPr/>
        </p:nvSpPr>
        <p:spPr>
          <a:xfrm>
            <a:off x="1403648" y="1628799"/>
            <a:ext cx="4824536" cy="489364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/>
              <a:t>Є два </a:t>
            </a:r>
            <a:r>
              <a:rPr lang="ru-RU" sz="2400" dirty="0" err="1" smtClean="0"/>
              <a:t>методи</a:t>
            </a:r>
            <a:r>
              <a:rPr lang="ru-RU" sz="2400" dirty="0" smtClean="0"/>
              <a:t>. Один — </a:t>
            </a:r>
            <a:r>
              <a:rPr lang="ru-RU" sz="2400" dirty="0" err="1" smtClean="0"/>
              <a:t>покласти</a:t>
            </a:r>
            <a:r>
              <a:rPr lang="ru-RU" sz="2400" dirty="0" smtClean="0"/>
              <a:t> </a:t>
            </a:r>
            <a:r>
              <a:rPr lang="ru-RU" sz="2400" dirty="0" err="1" smtClean="0"/>
              <a:t>зошит</a:t>
            </a:r>
            <a:r>
              <a:rPr lang="ru-RU" sz="2400" dirty="0" smtClean="0"/>
              <a:t>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кутом, </a:t>
            </a:r>
            <a:r>
              <a:rPr lang="ru-RU" sz="2400" dirty="0" err="1" smtClean="0"/>
              <a:t>щоб</a:t>
            </a:r>
            <a:r>
              <a:rPr lang="ru-RU" sz="2400" dirty="0" smtClean="0"/>
              <a:t> </a:t>
            </a:r>
            <a:r>
              <a:rPr lang="ru-RU" sz="2400" dirty="0" err="1" smtClean="0"/>
              <a:t>дитина</a:t>
            </a:r>
            <a:r>
              <a:rPr lang="ru-RU" sz="2400" dirty="0" smtClean="0"/>
              <a:t> писала, </a:t>
            </a:r>
            <a:r>
              <a:rPr lang="ru-RU" sz="2400" dirty="0" err="1" smtClean="0"/>
              <a:t>тримаючи</a:t>
            </a:r>
            <a:r>
              <a:rPr lang="ru-RU" sz="2400" dirty="0" smtClean="0"/>
              <a:t> ручку </a:t>
            </a:r>
            <a:r>
              <a:rPr lang="ru-RU" sz="2400" dirty="0" err="1" smtClean="0"/>
              <a:t>знизу</a:t>
            </a:r>
            <a:r>
              <a:rPr lang="ru-RU" sz="2400" dirty="0" smtClean="0"/>
              <a:t> </a:t>
            </a:r>
            <a:r>
              <a:rPr lang="ru-RU" sz="2400" dirty="0" err="1" smtClean="0"/>
              <a:t>під</a:t>
            </a:r>
            <a:r>
              <a:rPr lang="ru-RU" sz="2400" dirty="0" smtClean="0"/>
              <a:t> рядком. </a:t>
            </a:r>
            <a:r>
              <a:rPr lang="ru-RU" sz="2400" dirty="0" err="1" smtClean="0"/>
              <a:t>Другий</a:t>
            </a:r>
            <a:r>
              <a:rPr lang="ru-RU" sz="2400" dirty="0" smtClean="0"/>
              <a:t> — коли </a:t>
            </a:r>
            <a:r>
              <a:rPr lang="ru-RU" sz="2400" dirty="0" err="1" smtClean="0"/>
              <a:t>зошит</a:t>
            </a:r>
            <a:r>
              <a:rPr lang="ru-RU" sz="2400" dirty="0" smtClean="0"/>
              <a:t> </a:t>
            </a:r>
            <a:r>
              <a:rPr lang="ru-RU" sz="2400" dirty="0" err="1" smtClean="0"/>
              <a:t>лежить</a:t>
            </a:r>
            <a:r>
              <a:rPr lang="ru-RU" sz="2400" dirty="0" smtClean="0"/>
              <a:t> прямо, а рука — над рядком у </a:t>
            </a:r>
            <a:r>
              <a:rPr lang="ru-RU" sz="2400" dirty="0" err="1" smtClean="0"/>
              <a:t>вигляді</a:t>
            </a:r>
            <a:r>
              <a:rPr lang="ru-RU" sz="2400" dirty="0" smtClean="0"/>
              <a:t> такого </a:t>
            </a:r>
            <a:r>
              <a:rPr lang="ru-RU" sz="2400" dirty="0" err="1" smtClean="0"/>
              <a:t>собі</a:t>
            </a:r>
            <a:r>
              <a:rPr lang="ru-RU" sz="2400" dirty="0" smtClean="0"/>
              <a:t> </a:t>
            </a:r>
            <a:r>
              <a:rPr lang="ru-RU" sz="2400" dirty="0" err="1" smtClean="0"/>
              <a:t>гачка</a:t>
            </a:r>
            <a:r>
              <a:rPr lang="ru-RU" sz="2400" dirty="0" smtClean="0"/>
              <a:t>. Головне: не </a:t>
            </a:r>
            <a:r>
              <a:rPr lang="ru-RU" sz="2400" dirty="0" err="1" smtClean="0"/>
              <a:t>примушуйте</a:t>
            </a:r>
            <a:r>
              <a:rPr lang="ru-RU" sz="2400" dirty="0" smtClean="0"/>
              <a:t> </a:t>
            </a:r>
            <a:r>
              <a:rPr lang="ru-RU" sz="2400" dirty="0" err="1" smtClean="0"/>
              <a:t>дитину</a:t>
            </a:r>
            <a:r>
              <a:rPr lang="ru-RU" sz="2400" dirty="0" smtClean="0"/>
              <a:t> до </a:t>
            </a:r>
            <a:r>
              <a:rPr lang="ru-RU" sz="2400" dirty="0" err="1" smtClean="0"/>
              <a:t>якогось</a:t>
            </a:r>
            <a:r>
              <a:rPr lang="ru-RU" sz="2400" dirty="0" smtClean="0"/>
              <a:t> </a:t>
            </a:r>
            <a:r>
              <a:rPr lang="ru-RU" sz="2400" dirty="0" err="1" smtClean="0"/>
              <a:t>певного</a:t>
            </a:r>
            <a:r>
              <a:rPr lang="ru-RU" sz="2400" dirty="0" smtClean="0"/>
              <a:t> способу — нехай </a:t>
            </a:r>
            <a:r>
              <a:rPr lang="ru-RU" sz="2400" dirty="0" err="1" smtClean="0"/>
              <a:t>вибере</a:t>
            </a:r>
            <a:r>
              <a:rPr lang="ru-RU" sz="2400" dirty="0" smtClean="0"/>
              <a:t> </a:t>
            </a:r>
            <a:r>
              <a:rPr lang="ru-RU" sz="2400" dirty="0" err="1" smtClean="0"/>
              <a:t>собі</a:t>
            </a:r>
            <a:r>
              <a:rPr lang="ru-RU" sz="2400" dirty="0" smtClean="0"/>
              <a:t> сама. </a:t>
            </a:r>
            <a:r>
              <a:rPr lang="ru-RU" sz="2400" dirty="0" err="1" smtClean="0"/>
              <a:t>Адже</a:t>
            </a:r>
            <a:r>
              <a:rPr lang="ru-RU" sz="2400" dirty="0" smtClean="0"/>
              <a:t> </a:t>
            </a:r>
            <a:r>
              <a:rPr lang="ru-RU" sz="2400" dirty="0" err="1" smtClean="0"/>
              <a:t>дослідження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свідчать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у </a:t>
            </a:r>
            <a:r>
              <a:rPr lang="ru-RU" sz="2400" dirty="0" err="1" smtClean="0"/>
              <a:t>ліворуких</a:t>
            </a:r>
            <a:r>
              <a:rPr lang="ru-RU" sz="2400" dirty="0" smtClean="0"/>
              <a:t>, </a:t>
            </a:r>
            <a:r>
              <a:rPr lang="ru-RU" sz="2400" dirty="0" err="1" smtClean="0"/>
              <a:t>яким</a:t>
            </a:r>
            <a:r>
              <a:rPr lang="ru-RU" sz="2400" dirty="0" smtClean="0"/>
              <a:t> </a:t>
            </a:r>
            <a:r>
              <a:rPr lang="ru-RU" sz="2400" dirty="0" err="1" smtClean="0"/>
              <a:t>нав'язують</a:t>
            </a:r>
            <a:r>
              <a:rPr lang="ru-RU" sz="2400" dirty="0" smtClean="0"/>
              <a:t> те, як вони </a:t>
            </a:r>
            <a:r>
              <a:rPr lang="ru-RU" sz="2400" dirty="0" err="1" smtClean="0"/>
              <a:t>мають</a:t>
            </a:r>
            <a:r>
              <a:rPr lang="ru-RU" sz="2400" dirty="0" smtClean="0"/>
              <a:t> </a:t>
            </a:r>
            <a:r>
              <a:rPr lang="ru-RU" sz="2400" dirty="0" err="1" smtClean="0"/>
              <a:t>тримати</a:t>
            </a:r>
            <a:r>
              <a:rPr lang="ru-RU" sz="2400" dirty="0" smtClean="0"/>
              <a:t> ручку, на 30 </a:t>
            </a:r>
            <a:r>
              <a:rPr lang="ru-RU" sz="2400" dirty="0" err="1" smtClean="0"/>
              <a:t>відсотків</a:t>
            </a:r>
            <a:r>
              <a:rPr lang="ru-RU" sz="2400" dirty="0" smtClean="0"/>
              <a:t> </a:t>
            </a:r>
            <a:r>
              <a:rPr lang="ru-RU" sz="2400" dirty="0" err="1" smtClean="0"/>
              <a:t>знижується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грамотність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564904"/>
            <a:ext cx="2448272" cy="24482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373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620688"/>
            <a:ext cx="5022304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dirty="0" smtClean="0"/>
              <a:t>Відмінні риси шульги: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67944" y="1628800"/>
            <a:ext cx="4896544" cy="400725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uk-UA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підвищена здатність чітко сприймати звуки та інтонації, відрізняти найтонші відтінки кольору, чого не можуть, на жаль, </a:t>
            </a:r>
            <a:r>
              <a:rPr kumimoji="0" lang="uk-UA" sz="24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правші</a:t>
            </a:r>
            <a:r>
              <a:rPr kumimoji="0" lang="uk-UA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uk-UA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образна пам'ять, що надовго зберігає яскраві враження;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uk-UA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легкість орієнтування в просторі;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kumimoji="0" lang="uk-UA" sz="24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потяг до парадоксів.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116" y="1412776"/>
            <a:ext cx="2619375" cy="17430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991" y="4149080"/>
            <a:ext cx="2857500" cy="16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8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620688"/>
            <a:ext cx="4572000" cy="123110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ru-RU" sz="2800" dirty="0" err="1" smtClean="0"/>
              <a:t>Рекомендації</a:t>
            </a:r>
            <a:r>
              <a:rPr lang="ru-RU" sz="2800" dirty="0" smtClean="0"/>
              <a:t> </a:t>
            </a:r>
            <a:r>
              <a:rPr lang="ru-RU" sz="2800" dirty="0" err="1" smtClean="0"/>
              <a:t>щодо</a:t>
            </a:r>
            <a:r>
              <a:rPr lang="ru-RU" sz="2800" dirty="0" smtClean="0"/>
              <a:t> </a:t>
            </a:r>
            <a:r>
              <a:rPr lang="ru-RU" sz="2800" dirty="0" err="1" smtClean="0"/>
              <a:t>роботи</a:t>
            </a:r>
            <a:r>
              <a:rPr lang="ru-RU" sz="2800" dirty="0" smtClean="0"/>
              <a:t> з </a:t>
            </a:r>
            <a:r>
              <a:rPr lang="ru-RU" sz="2800" dirty="0" err="1" smtClean="0"/>
              <a:t>ліворукими</a:t>
            </a:r>
            <a:r>
              <a:rPr lang="ru-RU" sz="2800" dirty="0" smtClean="0"/>
              <a:t> </a:t>
            </a:r>
            <a:r>
              <a:rPr lang="ru-RU" sz="2800" dirty="0" err="1" smtClean="0"/>
              <a:t>дітьми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4" name="Овал 3"/>
          <p:cNvSpPr/>
          <p:nvPr/>
        </p:nvSpPr>
        <p:spPr>
          <a:xfrm>
            <a:off x="1251961" y="1988840"/>
            <a:ext cx="3888432" cy="324036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Початок будь-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заняття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вибудовувати</a:t>
            </a:r>
            <a:r>
              <a:rPr lang="ru-RU" dirty="0" smtClean="0"/>
              <a:t> з опорою на </a:t>
            </a:r>
            <a:r>
              <a:rPr lang="ru-RU" dirty="0" err="1" smtClean="0"/>
              <a:t>попереднє</a:t>
            </a:r>
            <a:r>
              <a:rPr lang="ru-RU" dirty="0" smtClean="0"/>
              <a:t>: </a:t>
            </a:r>
            <a:r>
              <a:rPr lang="ru-RU" dirty="0" err="1" smtClean="0"/>
              <a:t>пригадати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робили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 smtClean="0"/>
              <a:t>закономірності</a:t>
            </a:r>
            <a:r>
              <a:rPr lang="ru-RU" dirty="0" smtClean="0"/>
              <a:t>  </a:t>
            </a:r>
            <a:r>
              <a:rPr lang="ru-RU" dirty="0" err="1" smtClean="0"/>
              <a:t>пам'яті</a:t>
            </a:r>
            <a:r>
              <a:rPr lang="ru-RU" dirty="0" smtClean="0"/>
              <a:t> </a:t>
            </a:r>
            <a:r>
              <a:rPr lang="ru-RU" dirty="0" err="1" smtClean="0"/>
              <a:t>правопівкульних</a:t>
            </a:r>
            <a:r>
              <a:rPr lang="ru-RU" dirty="0" smtClean="0"/>
              <a:t> людей —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сьогодення</a:t>
            </a:r>
            <a:r>
              <a:rPr lang="ru-RU" dirty="0" smtClean="0"/>
              <a:t> до </a:t>
            </a:r>
            <a:r>
              <a:rPr lang="ru-RU" dirty="0" err="1" smtClean="0"/>
              <a:t>минулого</a:t>
            </a:r>
            <a:endParaRPr lang="uk-UA" dirty="0"/>
          </a:p>
        </p:txBody>
      </p:sp>
      <p:sp>
        <p:nvSpPr>
          <p:cNvPr id="5" name="Овал 4"/>
          <p:cNvSpPr/>
          <p:nvPr/>
        </p:nvSpPr>
        <p:spPr>
          <a:xfrm>
            <a:off x="5148064" y="3753036"/>
            <a:ext cx="3672408" cy="262829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Необхідно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створювати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психологічно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ru-RU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комфортну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і </a:t>
            </a:r>
            <a:r>
              <a:rPr lang="ru-RU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незвичайну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ru-RU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творчу</a:t>
            </a:r>
            <a:r>
              <a:rPr lang="ru-RU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атмосферу</a:t>
            </a:r>
            <a:endParaRPr lang="uk-UA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8088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475656" y="548680"/>
            <a:ext cx="4032448" cy="2520280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/>
              <a:t>Надавати</a:t>
            </a:r>
            <a:r>
              <a:rPr lang="ru-RU" b="1" dirty="0" smtClean="0"/>
              <a:t> </a:t>
            </a:r>
            <a:r>
              <a:rPr lang="ru-RU" b="1" dirty="0" err="1" smtClean="0"/>
              <a:t>дитині</a:t>
            </a:r>
            <a:r>
              <a:rPr lang="ru-RU" b="1" dirty="0" smtClean="0"/>
              <a:t> </a:t>
            </a:r>
            <a:r>
              <a:rPr lang="ru-RU" b="1" dirty="0" err="1" smtClean="0"/>
              <a:t>можливість</a:t>
            </a:r>
            <a:r>
              <a:rPr lang="ru-RU" b="1" dirty="0" smtClean="0"/>
              <a:t> </a:t>
            </a:r>
            <a:r>
              <a:rPr lang="ru-RU" b="1" dirty="0" err="1" smtClean="0"/>
              <a:t>зануритися</a:t>
            </a:r>
            <a:r>
              <a:rPr lang="ru-RU" b="1" dirty="0" smtClean="0"/>
              <a:t> в атмосферу того,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відбувається</a:t>
            </a:r>
            <a:r>
              <a:rPr lang="ru-RU" b="1" dirty="0" smtClean="0"/>
              <a:t>, і </a:t>
            </a:r>
            <a:r>
              <a:rPr lang="ru-RU" b="1" dirty="0" err="1" smtClean="0"/>
              <a:t>самостійно</a:t>
            </a:r>
            <a:r>
              <a:rPr lang="ru-RU" b="1" dirty="0" smtClean="0"/>
              <a:t> </a:t>
            </a:r>
            <a:r>
              <a:rPr lang="ru-RU" b="1" dirty="0" err="1" smtClean="0"/>
              <a:t>сформувати</a:t>
            </a:r>
            <a:r>
              <a:rPr lang="ru-RU" b="1" dirty="0" smtClean="0"/>
              <a:t> </a:t>
            </a:r>
            <a:r>
              <a:rPr lang="ru-RU" b="1" dirty="0" err="1" smtClean="0"/>
              <a:t>якийсь</a:t>
            </a:r>
            <a:r>
              <a:rPr lang="ru-RU" b="1" dirty="0" smtClean="0"/>
              <a:t> образ </a:t>
            </a:r>
            <a:endParaRPr lang="uk-UA" b="1" dirty="0"/>
          </a:p>
        </p:txBody>
      </p:sp>
      <p:sp>
        <p:nvSpPr>
          <p:cNvPr id="3" name="Овал 2"/>
          <p:cNvSpPr/>
          <p:nvPr/>
        </p:nvSpPr>
        <p:spPr>
          <a:xfrm>
            <a:off x="4427984" y="3140968"/>
            <a:ext cx="4392488" cy="3096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Шульги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швидко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втомлюються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, тому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необхідно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їх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ознайомити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 з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різними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 видами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відпочинку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: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вдихання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приємних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ароматів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,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релаксація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 </a:t>
            </a:r>
            <a:r>
              <a:rPr lang="ru-RU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" pitchFamily="34" charset="0"/>
              </a:rPr>
              <a:t>тощо</a:t>
            </a:r>
            <a:endParaRPr lang="uk-UA" dirty="0">
              <a:solidFill>
                <a:schemeClr val="tx1">
                  <a:lumMod val="95000"/>
                  <a:lumOff val="5000"/>
                </a:schemeClr>
              </a:solidFill>
              <a:latin typeface="Bahnschrift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961" y="3789040"/>
            <a:ext cx="2808313" cy="205966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3921" y="1146832"/>
            <a:ext cx="2655962" cy="13239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511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1988840"/>
            <a:ext cx="54543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В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емоційній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сфері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в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ліворуких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переважають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гнів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(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емоційна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нестриманість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), страх (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боязкість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),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недостатній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рівень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самоконтролю,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знижений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настрій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,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пасивне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сприйняття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чинного порядку речей,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естетична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вразливість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,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підвищений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рівень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тривожності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 та </a:t>
            </a:r>
            <a:r>
              <a:rPr lang="ru-RU" sz="2800" b="1" dirty="0" err="1" smtClean="0">
                <a:solidFill>
                  <a:srgbClr val="C00000"/>
                </a:solidFill>
                <a:latin typeface="Bahnschrift" pitchFamily="34" charset="0"/>
              </a:rPr>
              <a:t>сугестивності</a:t>
            </a:r>
            <a:r>
              <a:rPr lang="ru-RU" sz="2800" b="1" dirty="0" smtClean="0">
                <a:solidFill>
                  <a:srgbClr val="C00000"/>
                </a:solidFill>
                <a:latin typeface="Bahnschrift" pitchFamily="34" charset="0"/>
              </a:rPr>
              <a:t>. </a:t>
            </a:r>
            <a:endParaRPr lang="ru-RU" sz="2800" b="1" dirty="0">
              <a:solidFill>
                <a:srgbClr val="C00000"/>
              </a:solidFill>
              <a:latin typeface="Bahnschrift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0487" y="351043"/>
            <a:ext cx="286702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352" y="351043"/>
            <a:ext cx="26670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30655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451</Words>
  <Application>Microsoft Office PowerPoint</Application>
  <PresentationFormat>Экран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Навчання читання й письма ліворуких дітей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Навчання читання й письма ліворуких дітей</dc:title>
  <dc:creator>Користувач Windows</dc:creator>
  <cp:lastModifiedBy>Користувач Windows</cp:lastModifiedBy>
  <cp:revision>6</cp:revision>
  <dcterms:created xsi:type="dcterms:W3CDTF">2022-06-07T13:26:03Z</dcterms:created>
  <dcterms:modified xsi:type="dcterms:W3CDTF">2022-12-24T18:55:03Z</dcterms:modified>
</cp:coreProperties>
</file>