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6" r:id="rId4"/>
    <p:sldId id="261" r:id="rId5"/>
    <p:sldId id="260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1" r:id="rId14"/>
    <p:sldId id="25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6" y="221381"/>
            <a:ext cx="11059065" cy="66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8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Перевірка</a:t>
            </a:r>
            <a:r>
              <a:rPr lang="ru-RU" b="1" dirty="0" smtClean="0"/>
              <a:t> </a:t>
            </a:r>
            <a:r>
              <a:rPr lang="ru-RU" b="1" dirty="0" err="1"/>
              <a:t>первинного</a:t>
            </a:r>
            <a:r>
              <a:rPr lang="ru-RU" b="1" dirty="0"/>
              <a:t> </a:t>
            </a:r>
            <a:r>
              <a:rPr lang="ru-RU" b="1" dirty="0" err="1"/>
              <a:t>сприймання</a:t>
            </a:r>
            <a:r>
              <a:rPr lang="ru-RU" b="1" dirty="0"/>
              <a:t> </a:t>
            </a:r>
            <a:r>
              <a:rPr lang="ru-RU" b="1" dirty="0" err="1"/>
              <a:t>змісту</a:t>
            </a:r>
            <a:r>
              <a:rPr lang="ru-RU" b="1" dirty="0"/>
              <a:t> </a:t>
            </a:r>
            <a:r>
              <a:rPr lang="ru-RU" b="1" dirty="0" err="1"/>
              <a:t>твору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6883" y="2126221"/>
            <a:ext cx="4313864" cy="4526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Сподобалася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вразила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справдилися ваші передбачення щодо того, про що казка?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художниками, яку б картину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526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словникова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Кухоль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товстостінний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глиняний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скляний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посуд з ручкою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(молока, меду, пива).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0,5-1 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5115">
            <a:off x="44384" y="1822547"/>
            <a:ext cx="2770249" cy="1743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522" y="4572000"/>
            <a:ext cx="1343837" cy="20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1" y="561254"/>
            <a:ext cx="8915399" cy="1468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Поглибленний</a:t>
            </a:r>
            <a:r>
              <a:rPr lang="ru-RU" b="1" dirty="0"/>
              <a:t> </a:t>
            </a:r>
            <a:r>
              <a:rPr lang="ru-RU" b="1" dirty="0" err="1"/>
              <a:t>смисловий</a:t>
            </a:r>
            <a:r>
              <a:rPr lang="ru-RU" b="1" dirty="0"/>
              <a:t> і </a:t>
            </a:r>
            <a:r>
              <a:rPr lang="ru-RU" b="1" dirty="0" err="1"/>
              <a:t>структурний</a:t>
            </a:r>
            <a:r>
              <a:rPr lang="ru-RU" b="1" dirty="0"/>
              <a:t> </a:t>
            </a:r>
            <a:r>
              <a:rPr lang="ru-RU" b="1" dirty="0" err="1"/>
              <a:t>аналіз</a:t>
            </a:r>
            <a:r>
              <a:rPr lang="ru-RU" b="1" dirty="0"/>
              <a:t> тексту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------ </a:t>
            </a:r>
            <a:r>
              <a:rPr lang="ru-RU" sz="2800" b="1" dirty="0"/>
              <a:t>Робота в парах. </a:t>
            </a:r>
            <a:r>
              <a:rPr lang="ru-RU" sz="2800" b="1" dirty="0" err="1"/>
              <a:t>Читання</a:t>
            </a:r>
            <a:r>
              <a:rPr lang="ru-RU" sz="2800" b="1" dirty="0"/>
              <a:t> </a:t>
            </a:r>
            <a:r>
              <a:rPr lang="uk-UA" sz="2800" b="1" dirty="0"/>
              <a:t>казки.  </a:t>
            </a:r>
            <a:endParaRPr lang="uk-UA" sz="2800" b="1" dirty="0" smtClean="0"/>
          </a:p>
          <a:p>
            <a:r>
              <a:rPr lang="uk-UA" sz="2800" b="1" dirty="0" smtClean="0"/>
              <a:t>Вправа </a:t>
            </a:r>
            <a:r>
              <a:rPr lang="ru-RU" sz="2800" b="1" dirty="0"/>
              <a:t>«Читаю другу по одному </a:t>
            </a:r>
            <a:r>
              <a:rPr lang="ru-RU" sz="2800" b="1" dirty="0" err="1"/>
              <a:t>реченню</a:t>
            </a:r>
            <a:r>
              <a:rPr lang="ru-RU" sz="28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1985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555" y="715992"/>
            <a:ext cx="10245154" cy="1345749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Робота </a:t>
            </a:r>
            <a:r>
              <a:rPr lang="uk-UA" sz="3600" b="1" dirty="0"/>
              <a:t>в групах.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Метод </a:t>
            </a:r>
            <a:r>
              <a:rPr lang="uk-UA" sz="3600" b="1" dirty="0"/>
              <a:t>«Шести капелюхів» </a:t>
            </a:r>
            <a:r>
              <a:rPr lang="uk-UA" sz="3600" b="1" dirty="0" err="1"/>
              <a:t>Едвара</a:t>
            </a:r>
            <a:r>
              <a:rPr lang="uk-UA" sz="3600" b="1" dirty="0"/>
              <a:t> де Боно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    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казкою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 </a:t>
            </a:r>
            <a:r>
              <a:rPr lang="ru-RU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капелюхів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Об»єднайтеся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шість груп, обравши собі колір капелюха (</a:t>
            </a:r>
            <a:r>
              <a:rPr lang="uk-UA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пригадаємо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скажемо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ми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одягаючи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капелюх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25" y="2533688"/>
            <a:ext cx="5978104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76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4487" y="306864"/>
            <a:ext cx="10376451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Білий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капелюх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раз переглянути очима текст оповідання і вибрати фактичну інформацію, що отримали з тексту.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Червоний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капелюшок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почуття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вас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виникли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початку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середині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 кінці казки?</a:t>
            </a:r>
            <a:r>
              <a:rPr kumimoji="0" lang="uk-UA" altLang="ru-RU" sz="1600" b="0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Жовтий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капелюшок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зробили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Вибіркове читання.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Виноградар?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Син </a:t>
            </a:r>
            <a:r>
              <a:rPr kumimoji="0" lang="uk-UA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виноградара</a:t>
            </a: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Змія?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Чорний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sng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капелюшок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погані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зробили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герої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Вибіркове читання.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Син виноградаря?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Змія?</a:t>
            </a:r>
          </a:p>
          <a:p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 капелюшок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Діти, пофантазуйте, і придумайте свій кінець казки. Як по іншому могла вона закінчитися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Синій капелюшок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 значення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прислів»я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«Коли щось робиш, думай і про наслідки»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/>
              <a:t>                                Презентація </a:t>
            </a:r>
            <a:r>
              <a:rPr lang="uk-UA" b="1" dirty="0"/>
              <a:t>груп (з місця).</a:t>
            </a:r>
            <a:r>
              <a:rPr lang="uk-UA" dirty="0"/>
              <a:t> </a:t>
            </a:r>
            <a:endParaRPr lang="ru-RU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706" y="1482126"/>
            <a:ext cx="4699958" cy="26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4702" y="816497"/>
            <a:ext cx="83771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 казки за частинами. Робота над складанням плану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План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Дружба виноградаря і змії.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Злочин сина та його наслідки.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Колишня дружба не відновиться.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6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131" y="0"/>
            <a:ext cx="8911687" cy="940279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ІІІ Заключна частина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4785" y="854015"/>
            <a:ext cx="5167223" cy="584871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uk-UA" sz="3500" b="1" dirty="0" smtClean="0">
                <a:solidFill>
                  <a:srgbClr val="FF0000"/>
                </a:solidFill>
              </a:rPr>
              <a:t>              Хвилинка </a:t>
            </a:r>
            <a:r>
              <a:rPr lang="uk-UA" sz="3500" b="1" dirty="0">
                <a:solidFill>
                  <a:srgbClr val="FF0000"/>
                </a:solidFill>
              </a:rPr>
              <a:t>–</a:t>
            </a:r>
            <a:r>
              <a:rPr lang="uk-UA" sz="3500" b="1" dirty="0" err="1">
                <a:solidFill>
                  <a:srgbClr val="FF0000"/>
                </a:solidFill>
              </a:rPr>
              <a:t>цікавинка</a:t>
            </a:r>
            <a:endParaRPr lang="ru-RU" sz="3500" dirty="0">
              <a:solidFill>
                <a:srgbClr val="FF0000"/>
              </a:solidFill>
            </a:endParaRPr>
          </a:p>
          <a:p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Змії поширені по всьому світу, але єдине місце де їх немає це – Антарктида.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Більшість змій не отруйні (отруйні 25%). Але всі змії – м’ясоїдні хижаки. Травоїдних змій не існує.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Деякі види змій проживають під водою/землею, на деревах.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Найдовша змія в світі – це сітчастий пітон, який нині мешкає в одному з японських зоопарків. Довжина його тіла становить 12,2 м, а маса – понад 200 кг.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Також одна з найдовших змій є і анаконда, довжиною     11,43 м, її виловила в Колумбії.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Найменшою змією у світі –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узкорота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змія або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сліпозмійка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(Довжина її тіла – 10 см.)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Мадрида – вид вимерлих змій, існували 65 млн років тому.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Змії змінюють свою шкіру 1-2 рази на рік. Зміна шкіри допомагає зміям позбутися паразитів.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На Землі існує 3460 видів змій.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Змії можуть не харчуватися місяцями і більше (до 2 років). Точно також більшість змій може терпіти тривалу спрагу. Приміром, одна королівська кобра прожила 5 років без жодного ковтка води.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Жорстока змія (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тайпан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– є самою отруйною змією в світі. Її отрута 180 разів сильніше кобри.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9974" y="940279"/>
            <a:ext cx="4637985" cy="5003321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uk-UA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 прийом «Мікрофон»</a:t>
            </a:r>
            <a:endParaRPr lang="ru-RU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кого розповідається в казці?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з героїв був чуйним, співчутливим, турботливим, добрим?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хто з героїв мав такі риси характеру: заздрість, жорстокість, жадібність?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 навчила вас казка?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604" y="3599324"/>
            <a:ext cx="3139655" cy="234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2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900" y="2149818"/>
            <a:ext cx="2036342" cy="24480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11392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І. Вступна частина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1129" y="1900687"/>
            <a:ext cx="4769120" cy="4198188"/>
          </a:xfrm>
        </p:spPr>
        <p:txBody>
          <a:bodyPr/>
          <a:lstStyle/>
          <a:p>
            <a:pPr marL="0" indent="0">
              <a:buNone/>
            </a:pPr>
            <a:r>
              <a:rPr lang="uk-UA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Організація </a:t>
            </a:r>
            <a:r>
              <a:rPr lang="uk-UA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до уроку.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Дзвоник всі почули ви?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уроку всі готові?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тоді розпочинаймо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350" y="1840052"/>
            <a:ext cx="5155345" cy="3911142"/>
          </a:xfrm>
        </p:spPr>
        <p:txBody>
          <a:bodyPr/>
          <a:lstStyle/>
          <a:p>
            <a:pPr marL="0" indent="0">
              <a:buNone/>
            </a:pPr>
            <a:r>
              <a:rPr lang="uk-UA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Психологічна настанова на урок.  Вправа «Спіймай мій настрій»  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Посміхніться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«зніміть» посмішку зі свого обличчя та «киньте» своєму сусідові.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Спіймайте»  посмішку, «прикрасьте» нею своє обличчя. </a:t>
            </a:r>
            <a:r>
              <a:rPr lang="uk-UA" dirty="0"/>
              <a:t>                         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8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072" y="3775944"/>
            <a:ext cx="10850743" cy="326775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ІІ</a:t>
            </a:r>
            <a:r>
              <a:rPr lang="uk-UA" b="1" dirty="0"/>
              <a:t>. Основна </a:t>
            </a:r>
            <a:r>
              <a:rPr lang="uk-UA" b="1" dirty="0" smtClean="0"/>
              <a:t>частина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rgbClr val="FF0000"/>
                </a:solidFill>
              </a:rPr>
              <a:t>1.</a:t>
            </a:r>
            <a:r>
              <a:rPr lang="uk-UA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Артикуляційні </a:t>
            </a:r>
            <a:r>
              <a:rPr lang="uk-UA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/>
              <a:t/>
            </a:r>
            <a:br>
              <a:rPr lang="ru-RU" dirty="0"/>
            </a:br>
            <a:r>
              <a:rPr lang="uk-UA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Дихальні вправи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«ГАРЯЧИЙ ЧАЙ»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Стиснути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руку в кулачок «стаканчик»,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уявного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чайника чай в стаканчик,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спробувати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смак.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стаканчик,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охолоджуючи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«ПОДУЙ НА КУЛЬБАБУ»                                           </a:t>
            </a:r>
            <a:r>
              <a:rPr lang="uk-UA" sz="2200" b="1" dirty="0" smtClean="0">
                <a:solidFill>
                  <a:srgbClr val="00B050"/>
                </a:solidFill>
              </a:rPr>
              <a:t> </a:t>
            </a:r>
            <a:r>
              <a:rPr lang="uk-UA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«ВПЕРТА СВІЧЕЧКА»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uk-UA" sz="2000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кульбабу тут зірвали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Свічки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 ці горіли,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діда й бабу гарно грали.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Поки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їх не згасили.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пушинки враз злетіли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 дули ми на них,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полетіли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Поки вогонь не втік від них.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83" y="3174677"/>
            <a:ext cx="1713124" cy="1786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359" y="3327064"/>
            <a:ext cx="1459302" cy="2188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573" y="619368"/>
            <a:ext cx="1604514" cy="18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9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6" y="1771291"/>
            <a:ext cx="3528204" cy="4542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          2.СКОРОМОВКА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1129" y="1771291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/>
              <a:t>Зустрітися</a:t>
            </a:r>
            <a:r>
              <a:rPr lang="ru-RU" sz="2800" b="1" dirty="0"/>
              <a:t> </a:t>
            </a:r>
            <a:r>
              <a:rPr lang="ru-RU" sz="2800" b="1" dirty="0" err="1"/>
              <a:t>Змій</a:t>
            </a:r>
            <a:r>
              <a:rPr lang="ru-RU" sz="2800" b="1" dirty="0"/>
              <a:t> і </a:t>
            </a:r>
            <a:r>
              <a:rPr lang="ru-RU" sz="2800" b="1" dirty="0" err="1"/>
              <a:t>Змія</a:t>
            </a:r>
            <a:r>
              <a:rPr lang="ru-RU" sz="2800" b="1" dirty="0"/>
              <a:t> </a:t>
            </a:r>
            <a:r>
              <a:rPr lang="ru-RU" sz="2800" b="1" dirty="0" err="1"/>
              <a:t>захотіли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 err="1"/>
              <a:t>Зустрітися</a:t>
            </a:r>
            <a:r>
              <a:rPr lang="ru-RU" sz="2800" b="1" dirty="0"/>
              <a:t> </a:t>
            </a:r>
            <a:r>
              <a:rPr lang="ru-RU" sz="2800" b="1" dirty="0" err="1"/>
              <a:t>Змій</a:t>
            </a:r>
            <a:r>
              <a:rPr lang="ru-RU" sz="2800" b="1" dirty="0"/>
              <a:t> і </a:t>
            </a:r>
            <a:r>
              <a:rPr lang="ru-RU" sz="2800" b="1" dirty="0" err="1"/>
              <a:t>Змія</a:t>
            </a:r>
            <a:r>
              <a:rPr lang="ru-RU" sz="2800" b="1" dirty="0"/>
              <a:t> не </a:t>
            </a:r>
            <a:r>
              <a:rPr lang="ru-RU" sz="2800" b="1" dirty="0" err="1" smtClean="0"/>
              <a:t>зуміли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err="1" smtClean="0"/>
              <a:t>Змій</a:t>
            </a:r>
            <a:r>
              <a:rPr lang="ru-RU" sz="2800" b="1" dirty="0" smtClean="0"/>
              <a:t> </a:t>
            </a:r>
            <a:r>
              <a:rPr lang="ru-RU" sz="2800" b="1" dirty="0"/>
              <a:t>в </a:t>
            </a:r>
            <a:r>
              <a:rPr lang="ru-RU" sz="2800" b="1" dirty="0" err="1"/>
              <a:t>хмарах</a:t>
            </a:r>
            <a:r>
              <a:rPr lang="ru-RU" sz="2800" b="1" dirty="0"/>
              <a:t>, а </a:t>
            </a:r>
            <a:r>
              <a:rPr lang="ru-RU" sz="2800" b="1" dirty="0" err="1"/>
              <a:t>Змія</a:t>
            </a:r>
            <a:r>
              <a:rPr lang="ru-RU" sz="2800" b="1" dirty="0"/>
              <a:t> на </a:t>
            </a:r>
            <a:r>
              <a:rPr lang="ru-RU" sz="2800" b="1" dirty="0" err="1"/>
              <a:t>землі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 smtClean="0"/>
              <a:t>  Треба </a:t>
            </a:r>
            <a:r>
              <a:rPr lang="ru-RU" sz="2800" b="1" dirty="0"/>
              <a:t>б </a:t>
            </a:r>
            <a:r>
              <a:rPr lang="ru-RU" sz="2800" b="1" dirty="0" err="1"/>
              <a:t>Змію</a:t>
            </a:r>
            <a:r>
              <a:rPr lang="ru-RU" sz="2800" b="1" dirty="0"/>
              <a:t> </a:t>
            </a:r>
            <a:r>
              <a:rPr lang="ru-RU" sz="2800" b="1" dirty="0" err="1"/>
              <a:t>спуститися</a:t>
            </a:r>
            <a:r>
              <a:rPr lang="ru-RU" sz="2800" b="1" dirty="0"/>
              <a:t> до </a:t>
            </a:r>
            <a:r>
              <a:rPr lang="ru-RU" sz="2800" b="1" dirty="0" err="1"/>
              <a:t>Змії</a:t>
            </a:r>
            <a:r>
              <a:rPr lang="ru-RU" sz="2800" b="1" dirty="0" smtClean="0"/>
              <a:t>.</a:t>
            </a:r>
          </a:p>
          <a:p>
            <a:pPr marL="0" indent="0" algn="ctr">
              <a:buNone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219" y="1095555"/>
            <a:ext cx="2550393" cy="43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58" y="94892"/>
            <a:ext cx="6443933" cy="506835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ctr"/>
            <a:r>
              <a:rPr lang="uk-UA" sz="2800" b="1" i="1" dirty="0" smtClean="0">
                <a:solidFill>
                  <a:srgbClr val="00B050"/>
                </a:solidFill>
              </a:rPr>
              <a:t>3.Таблиця </a:t>
            </a:r>
            <a:r>
              <a:rPr lang="uk-UA" sz="2800" b="1" i="1" dirty="0" err="1">
                <a:solidFill>
                  <a:srgbClr val="00B050"/>
                </a:solidFill>
              </a:rPr>
              <a:t>Шульте</a:t>
            </a:r>
            <a:endParaRPr lang="ru-RU" sz="28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32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2" y="609600"/>
            <a:ext cx="9914350" cy="3117040"/>
          </a:xfrm>
        </p:spPr>
        <p:txBody>
          <a:bodyPr>
            <a:normAutofit fontScale="90000"/>
          </a:bodyPr>
          <a:lstStyle/>
          <a:p>
            <a:pPr lvl="0"/>
            <a:r>
              <a:rPr lang="uk-UA" sz="4900" b="1" i="1" dirty="0">
                <a:solidFill>
                  <a:srgbClr val="0070C0"/>
                </a:solidFill>
              </a:rPr>
              <a:t>4</a:t>
            </a:r>
            <a:r>
              <a:rPr lang="uk-UA" sz="4900" b="1" i="1" dirty="0" smtClean="0">
                <a:solidFill>
                  <a:srgbClr val="0070C0"/>
                </a:solidFill>
              </a:rPr>
              <a:t>.Вправа </a:t>
            </a:r>
            <a:r>
              <a:rPr lang="uk-UA" sz="4900" b="1" i="1" dirty="0">
                <a:solidFill>
                  <a:srgbClr val="0070C0"/>
                </a:solidFill>
              </a:rPr>
              <a:t>«</a:t>
            </a:r>
            <a:r>
              <a:rPr lang="uk-UA" sz="4900" b="1" i="1" dirty="0" err="1">
                <a:solidFill>
                  <a:srgbClr val="0070C0"/>
                </a:solidFill>
              </a:rPr>
              <a:t>Хештег</a:t>
            </a:r>
            <a:r>
              <a:rPr lang="uk-UA" sz="4900" b="1" i="1" dirty="0">
                <a:solidFill>
                  <a:srgbClr val="0070C0"/>
                </a:solidFill>
              </a:rPr>
              <a:t>» </a:t>
            </a:r>
            <a:r>
              <a:rPr lang="uk-UA" sz="4900" b="1" i="1" dirty="0" smtClean="0"/>
              <a:t/>
            </a:r>
            <a:br>
              <a:rPr lang="uk-UA" sz="4900" b="1" i="1" dirty="0" smtClean="0"/>
            </a:br>
            <a:r>
              <a:rPr lang="uk-UA" sz="4900" b="1" i="1" dirty="0" smtClean="0">
                <a:solidFill>
                  <a:srgbClr val="00B050"/>
                </a:solidFill>
              </a:rPr>
              <a:t>Робота </a:t>
            </a:r>
            <a:r>
              <a:rPr lang="uk-UA" sz="4900" b="1" i="1" dirty="0">
                <a:solidFill>
                  <a:srgbClr val="00B050"/>
                </a:solidFill>
              </a:rPr>
              <a:t>в </a:t>
            </a:r>
            <a:r>
              <a:rPr lang="uk-UA" sz="4900" b="1" i="1" dirty="0" smtClean="0">
                <a:solidFill>
                  <a:srgbClr val="00B050"/>
                </a:solidFill>
              </a:rPr>
              <a:t>групах</a:t>
            </a:r>
            <a:r>
              <a:rPr lang="uk-UA" sz="2800" b="1" i="1" dirty="0" smtClean="0">
                <a:solidFill>
                  <a:srgbClr val="00B050"/>
                </a:solidFill>
              </a:rPr>
              <a:t/>
            </a:r>
            <a:br>
              <a:rPr lang="uk-UA" sz="2800" b="1" i="1" dirty="0" smtClean="0">
                <a:solidFill>
                  <a:srgbClr val="00B05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/>
              <a:t> </a:t>
            </a:r>
            <a:r>
              <a:rPr lang="uk-UA" dirty="0" smtClean="0">
                <a:solidFill>
                  <a:srgbClr val="FF0000"/>
                </a:solidFill>
              </a:rPr>
              <a:t>ПЕРШНІЖЗРОБИТИПОДУМАЙ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# </a:t>
            </a:r>
            <a:r>
              <a:rPr lang="uk-UA" dirty="0" smtClean="0">
                <a:solidFill>
                  <a:srgbClr val="FFC000"/>
                </a:solidFill>
              </a:rPr>
              <a:t>ДРУЖБАПОЧИНАЄТЬСЯЗДОБРА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0262" y="4446811"/>
            <a:ext cx="10482468" cy="1397398"/>
          </a:xfrm>
        </p:spPr>
        <p:txBody>
          <a:bodyPr/>
          <a:lstStyle/>
          <a:p>
            <a:pPr lvl="0"/>
            <a:r>
              <a:rPr lang="uk-UA" sz="4000" b="1" i="1" dirty="0" smtClean="0">
                <a:solidFill>
                  <a:srgbClr val="002060"/>
                </a:solidFill>
              </a:rPr>
              <a:t>5.Повідомлення </a:t>
            </a:r>
            <a:r>
              <a:rPr lang="uk-UA" sz="4000" b="1" i="1" dirty="0">
                <a:solidFill>
                  <a:srgbClr val="002060"/>
                </a:solidFill>
              </a:rPr>
              <a:t>теми та завдань уроку</a:t>
            </a:r>
            <a:endParaRPr lang="ru-RU" sz="4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40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Робота над текстом казки</a:t>
            </a:r>
            <a:br>
              <a:rPr lang="uk-UA" b="1" dirty="0"/>
            </a:br>
            <a:r>
              <a:rPr lang="uk-UA" b="1" dirty="0"/>
              <a:t> « Виноградар і змія»</a:t>
            </a:r>
            <a:r>
              <a:rPr lang="uk-UA" i="1" dirty="0"/>
              <a:t> </a:t>
            </a:r>
            <a:br>
              <a:rPr lang="uk-UA" i="1" dirty="0"/>
            </a:br>
            <a:r>
              <a:rPr lang="uk-UA" sz="2700" b="1" i="1" dirty="0">
                <a:solidFill>
                  <a:srgbClr val="00B050"/>
                </a:solidFill>
              </a:rPr>
              <a:t>Підготовка учнів до сприймання змісту тексту.</a:t>
            </a:r>
            <a:endParaRPr lang="ru-RU" sz="27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uk-UA" sz="2000" b="1" dirty="0">
                <a:solidFill>
                  <a:srgbClr val="FF0000"/>
                </a:solidFill>
              </a:rPr>
              <a:t>Робота із заголовком</a:t>
            </a:r>
            <a:r>
              <a:rPr lang="uk-UA" sz="2000" b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>
                <a:solidFill>
                  <a:srgbClr val="FF0000"/>
                </a:solidFill>
              </a:rPr>
              <a:t>Вправа «Передбачення» 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760413" y="2125662"/>
            <a:ext cx="5787036" cy="4628821"/>
          </a:xfrm>
        </p:spPr>
        <p:txBody>
          <a:bodyPr/>
          <a:lstStyle/>
          <a:p>
            <a:pPr lvl="0"/>
            <a:r>
              <a:rPr lang="uk-UA" b="1" dirty="0">
                <a:solidFill>
                  <a:srgbClr val="FF0000"/>
                </a:solidFill>
              </a:rPr>
              <a:t>Робота над загадками </a:t>
            </a:r>
            <a:r>
              <a:rPr lang="uk-UA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Відгадування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героїв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Мотузка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повзе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язичок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рот,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готова я,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то за професія така: догляд за виноградом?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47" y="4542256"/>
            <a:ext cx="2147977" cy="2147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31" y="4664957"/>
            <a:ext cx="2913070" cy="1902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330" y="2937381"/>
            <a:ext cx="2684063" cy="37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</a:t>
            </a:r>
            <a:r>
              <a:rPr lang="ru-RU" b="1" dirty="0" err="1" smtClean="0"/>
              <a:t>прави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розчитування</a:t>
            </a:r>
            <a:r>
              <a:rPr lang="ru-RU" b="1" dirty="0"/>
              <a:t>. Прочитай слова на одному </a:t>
            </a:r>
            <a:r>
              <a:rPr lang="ru-RU" b="1" dirty="0" err="1"/>
              <a:t>диханні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0748" y="2425149"/>
            <a:ext cx="101246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дійшов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оддалік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минуло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вкусила                хвостата           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надумавши          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розгнівалась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7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661" y="-284673"/>
            <a:ext cx="10872033" cy="5240986"/>
          </a:xfrm>
        </p:spPr>
        <p:txBody>
          <a:bodyPr>
            <a:normAutofit/>
          </a:bodyPr>
          <a:lstStyle/>
          <a:p>
            <a:r>
              <a:rPr lang="ru-RU" sz="3100" b="1" dirty="0" err="1" smtClean="0"/>
              <a:t>Сприймання</a:t>
            </a:r>
            <a:r>
              <a:rPr lang="ru-RU" sz="3100" b="1" dirty="0" smtClean="0"/>
              <a:t> </a:t>
            </a:r>
            <a:r>
              <a:rPr lang="ru-RU" sz="3100" b="1" dirty="0" err="1"/>
              <a:t>змісту</a:t>
            </a:r>
            <a:r>
              <a:rPr lang="ru-RU" sz="3100" b="1" dirty="0"/>
              <a:t>  тексту </a:t>
            </a:r>
            <a:r>
              <a:rPr lang="ru-RU" sz="3100" b="1" dirty="0" err="1" smtClean="0"/>
              <a:t>учнями</a:t>
            </a:r>
            <a:r>
              <a:rPr lang="ru-RU" sz="3100" b="1" dirty="0" smtClean="0"/>
              <a:t>.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/>
              <a:t>«</a:t>
            </a:r>
            <a:r>
              <a:rPr lang="ru-RU" sz="3100" b="1" dirty="0" err="1"/>
              <a:t>Кероване</a:t>
            </a:r>
            <a:r>
              <a:rPr lang="ru-RU" sz="3100" b="1" dirty="0"/>
              <a:t> </a:t>
            </a:r>
            <a:r>
              <a:rPr lang="ru-RU" sz="3100" b="1" dirty="0" err="1"/>
              <a:t>читання</a:t>
            </a:r>
            <a:r>
              <a:rPr lang="ru-RU" sz="3100" b="1" dirty="0" smtClean="0"/>
              <a:t>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 </a:t>
            </a:r>
            <a:r>
              <a:rPr lang="ru-RU" sz="3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частинах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 </a:t>
            </a:r>
            <a:r>
              <a:rPr lang="ru-RU" sz="3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ланцюжком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част.)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 </a:t>
            </a:r>
            <a:r>
              <a:rPr lang="ru-RU" sz="3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Передбачення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до 3 </a:t>
            </a:r>
            <a:r>
              <a:rPr lang="ru-RU" sz="3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–«</a:t>
            </a:r>
            <a:r>
              <a:rPr lang="uk-UA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вашу думку, закінчується </a:t>
            </a:r>
            <a:r>
              <a:rPr lang="uk-UA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 </a:t>
            </a:r>
            <a:r>
              <a:rPr lang="ru-RU" sz="3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1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бджілки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част.)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354" y="3204796"/>
            <a:ext cx="5115340" cy="35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811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190</TotalTime>
  <Words>516</Words>
  <Application>Microsoft Office PowerPoint</Application>
  <PresentationFormat>Широкоэкранный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І. Вступна частина</vt:lpstr>
      <vt:lpstr>    ІІ. Основна частина 1.Артикуляційні вправи Дихальні вправи  «ГАРЯЧИЙ ЧАЙ»      Стиснути руку в кулачок «стаканчик», налити з уявного чайника чай в стаканчик, спробувати на смак. Подути на стаканчик, охолоджуючи чай.  «ПОДУЙ НА КУЛЬБАБУ»                                            «ВПЕРТА СВІЧЕЧКА»    Ми кульбабу тут зірвали,                                      Свічки довго ці горіли, В діда й бабу гарно грали.                                 Поки ми їх не згасили. Всі пушинки враз злетіли,                                 Довго дули ми на них,                                                            І далеко полетіли.                                                       Поки вогонь не втік від них.  </vt:lpstr>
      <vt:lpstr>            2.СКОРОМОВКА</vt:lpstr>
      <vt:lpstr>Презентация PowerPoint</vt:lpstr>
      <vt:lpstr>4.Вправа «Хештег»  Робота в групах  # ПЕРШНІЖЗРОБИТИПОДУМАЙ # ДРУЖБАПОЧИНАЄТЬСЯЗДОБРА</vt:lpstr>
      <vt:lpstr>Робота над текстом казки  « Виноградар і змія»  Підготовка учнів до сприймання змісту тексту.</vt:lpstr>
      <vt:lpstr>Вправи на розчитування. Прочитай слова на одному диханні.    </vt:lpstr>
      <vt:lpstr>Сприймання змісту  тексту учнями.  «Кероване читання»  ---- Читання оповідання по частинах. 1 частина - вчитель виразно.  ---- Читання «ланцюжком» (2 част.) ---- Вправа «Передбачення» до 3 частини –«Як , на вашу думку, закінчується казка?» ---- Вправа «бджілки» (3 част.) </vt:lpstr>
      <vt:lpstr>Перевірка первинного сприймання змісту твору </vt:lpstr>
      <vt:lpstr>  Поглибленний смисловий і структурний аналіз тексту</vt:lpstr>
      <vt:lpstr>Робота в групах.  Метод «Шести капелюхів» Едвара де Боно       Над казкою ми будемо працювати за допомогою шести капелюхів. Об»єднайтеся у шість груп, обравши собі колір капелюха (Лего). Давайте пригадаємо і скажемо, як ми повинні мислити одягаючи капелюх певного кольору.  </vt:lpstr>
      <vt:lpstr>Презентация PowerPoint</vt:lpstr>
      <vt:lpstr>Презентация PowerPoint</vt:lpstr>
      <vt:lpstr>ІІІ Заключна частина 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18</cp:revision>
  <dcterms:created xsi:type="dcterms:W3CDTF">2022-12-19T14:46:12Z</dcterms:created>
  <dcterms:modified xsi:type="dcterms:W3CDTF">2022-12-26T19:11:45Z</dcterms:modified>
</cp:coreProperties>
</file>