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6" r:id="rId4"/>
    <p:sldId id="261" r:id="rId5"/>
    <p:sldId id="260" r:id="rId6"/>
    <p:sldId id="262" r:id="rId7"/>
    <p:sldId id="265" r:id="rId8"/>
    <p:sldId id="264" r:id="rId9"/>
    <p:sldId id="266" r:id="rId10"/>
    <p:sldId id="267" r:id="rId11"/>
    <p:sldId id="268" r:id="rId12"/>
    <p:sldId id="269" r:id="rId13"/>
    <p:sldId id="271" r:id="rId14"/>
    <p:sldId id="259" r:id="rId15"/>
    <p:sldId id="272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8" d="100"/>
          <a:sy n="58" d="100"/>
        </p:scale>
        <p:origin x="66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596" y="221381"/>
            <a:ext cx="11059065" cy="6636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1837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Перевірка</a:t>
            </a:r>
            <a:r>
              <a:rPr lang="ru-RU" b="1" dirty="0" smtClean="0"/>
              <a:t> </a:t>
            </a:r>
            <a:r>
              <a:rPr lang="ru-RU" b="1" dirty="0" err="1"/>
              <a:t>первинного</a:t>
            </a:r>
            <a:r>
              <a:rPr lang="ru-RU" b="1" dirty="0"/>
              <a:t> </a:t>
            </a:r>
            <a:r>
              <a:rPr lang="ru-RU" b="1" dirty="0" err="1"/>
              <a:t>сприймання</a:t>
            </a:r>
            <a:r>
              <a:rPr lang="ru-RU" b="1" dirty="0"/>
              <a:t> </a:t>
            </a:r>
            <a:r>
              <a:rPr lang="ru-RU" b="1" dirty="0" err="1"/>
              <a:t>змісту</a:t>
            </a:r>
            <a:r>
              <a:rPr lang="ru-RU" b="1" dirty="0"/>
              <a:t> </a:t>
            </a:r>
            <a:r>
              <a:rPr lang="ru-RU" b="1" dirty="0" err="1"/>
              <a:t>твору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876883" y="2126221"/>
            <a:ext cx="4313864" cy="45263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емоційне</a:t>
            </a:r>
            <a:r>
              <a:rPr lang="ru-RU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сприймання</a:t>
            </a:r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Сподобалася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казка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Чим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вразила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справдилися ваші передбачення щодо того, про що казка? </a:t>
            </a:r>
            <a:endParaRPr lang="uk-UA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Якби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художниками, яку б картину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намалювали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?)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45263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00B050"/>
                </a:solidFill>
              </a:rPr>
              <a:t>        </a:t>
            </a:r>
            <a:r>
              <a:rPr lang="ru-RU" sz="32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словникова</a:t>
            </a:r>
            <a:r>
              <a:rPr lang="ru-RU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Кухоль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товстостінний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глиняний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металевий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згодом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скляний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посуд з ручкою для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вживання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напоїв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(молока, меду, пива).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Місткість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кухля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здебільшого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0,5-1 л.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765115">
            <a:off x="44384" y="1822547"/>
            <a:ext cx="2770249" cy="17436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0522" y="4572000"/>
            <a:ext cx="1343837" cy="2021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5669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6601" y="561254"/>
            <a:ext cx="8915399" cy="1468800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b="1" dirty="0" err="1"/>
              <a:t>Поглибленний</a:t>
            </a:r>
            <a:r>
              <a:rPr lang="ru-RU" b="1" dirty="0"/>
              <a:t> </a:t>
            </a:r>
            <a:r>
              <a:rPr lang="ru-RU" b="1" dirty="0" err="1"/>
              <a:t>смисловий</a:t>
            </a:r>
            <a:r>
              <a:rPr lang="ru-RU" b="1" dirty="0"/>
              <a:t> і </a:t>
            </a:r>
            <a:r>
              <a:rPr lang="ru-RU" b="1" dirty="0" err="1"/>
              <a:t>структурний</a:t>
            </a:r>
            <a:r>
              <a:rPr lang="ru-RU" b="1" dirty="0"/>
              <a:t> </a:t>
            </a:r>
            <a:r>
              <a:rPr lang="ru-RU" b="1" dirty="0" err="1"/>
              <a:t>аналіз</a:t>
            </a:r>
            <a:r>
              <a:rPr lang="ru-RU" b="1" dirty="0"/>
              <a:t> тексту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------ </a:t>
            </a:r>
            <a:r>
              <a:rPr lang="ru-RU" sz="2800" b="1" dirty="0"/>
              <a:t>Робота в парах. </a:t>
            </a:r>
            <a:r>
              <a:rPr lang="ru-RU" sz="2800" b="1" dirty="0" err="1"/>
              <a:t>Читання</a:t>
            </a:r>
            <a:r>
              <a:rPr lang="ru-RU" sz="2800" b="1" dirty="0"/>
              <a:t> </a:t>
            </a:r>
            <a:r>
              <a:rPr lang="uk-UA" sz="2800" b="1" dirty="0"/>
              <a:t>казки.  </a:t>
            </a:r>
            <a:endParaRPr lang="uk-UA" sz="2800" b="1" dirty="0" smtClean="0"/>
          </a:p>
          <a:p>
            <a:r>
              <a:rPr lang="uk-UA" sz="2800" b="1" dirty="0" smtClean="0"/>
              <a:t>Вправа </a:t>
            </a:r>
            <a:r>
              <a:rPr lang="ru-RU" sz="2800" b="1" dirty="0"/>
              <a:t>«Читаю другу по одному </a:t>
            </a:r>
            <a:r>
              <a:rPr lang="ru-RU" sz="2800" b="1" dirty="0" err="1"/>
              <a:t>реченню</a:t>
            </a:r>
            <a:r>
              <a:rPr lang="ru-RU" sz="2800" b="1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919850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555" y="715992"/>
            <a:ext cx="10245154" cy="1345749"/>
          </a:xfrm>
        </p:spPr>
        <p:txBody>
          <a:bodyPr>
            <a:normAutofit fontScale="90000"/>
          </a:bodyPr>
          <a:lstStyle/>
          <a:p>
            <a:r>
              <a:rPr lang="uk-UA" sz="3600" b="1" dirty="0" smtClean="0"/>
              <a:t>Робота </a:t>
            </a:r>
            <a:r>
              <a:rPr lang="uk-UA" sz="3600" b="1" dirty="0"/>
              <a:t>в групах. </a:t>
            </a:r>
            <a:r>
              <a:rPr lang="uk-UA" sz="3600" b="1" dirty="0" smtClean="0"/>
              <a:t/>
            </a:r>
            <a:br>
              <a:rPr lang="uk-UA" sz="3600" b="1" dirty="0" smtClean="0"/>
            </a:br>
            <a:r>
              <a:rPr lang="uk-UA" sz="3600" b="1" dirty="0" smtClean="0"/>
              <a:t>Метод </a:t>
            </a:r>
            <a:r>
              <a:rPr lang="uk-UA" sz="3600" b="1" dirty="0"/>
              <a:t>«Шести капелюхів» </a:t>
            </a:r>
            <a:r>
              <a:rPr lang="uk-UA" sz="3600" b="1" dirty="0" err="1"/>
              <a:t>Едвара</a:t>
            </a:r>
            <a:r>
              <a:rPr lang="uk-UA" sz="3600" b="1" dirty="0"/>
              <a:t> де Боно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>      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казкою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ми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будемо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працювати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шести </a:t>
            </a:r>
            <a:r>
              <a:rPr lang="ru-RU" sz="27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капелюхів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Об»єднайтеся</a:t>
            </a:r>
            <a:r>
              <a:rPr lang="uk-UA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шість груп, обравши собі колір капелюха (</a:t>
            </a:r>
            <a:r>
              <a:rPr lang="uk-UA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Лего</a:t>
            </a:r>
            <a:r>
              <a:rPr lang="uk-UA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пригадаємо</a:t>
            </a:r>
            <a:r>
              <a:rPr lang="uk-UA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скажемо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 ми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мислити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одягаючи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капелюх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кольору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625" y="2533688"/>
            <a:ext cx="5978104" cy="3932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1765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444487" y="306864"/>
            <a:ext cx="10376451" cy="6647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sng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Білий</a:t>
            </a:r>
            <a:r>
              <a:rPr kumimoji="0" lang="ru-RU" altLang="ru-RU" sz="1600" b="1" i="0" u="sng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1" i="0" u="sng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капелюх</a:t>
            </a:r>
            <a:r>
              <a:rPr kumimoji="0" lang="ru-RU" altLang="ru-RU" sz="1600" b="1" i="0" u="sng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uk-UA" alt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Ще раз переглянути очима текст оповідання і вибрати фактичну інформацію, що отримали з тексту.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alt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sng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Червоний</a:t>
            </a:r>
            <a:r>
              <a:rPr kumimoji="0" lang="ru-RU" altLang="ru-RU" sz="16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1" i="0" u="sng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капелюшок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почуття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вас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виникли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початку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казки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В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середині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казки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?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В кінці казки?</a:t>
            </a:r>
            <a:r>
              <a:rPr kumimoji="0" lang="uk-UA" altLang="ru-RU" sz="1600" b="0" i="0" u="sng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altLang="ru-RU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sng" strike="noStrike" cap="none" normalizeH="0" baseline="0" dirty="0" err="1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Жовтий</a:t>
            </a:r>
            <a:r>
              <a:rPr kumimoji="0" lang="ru-RU" altLang="ru-RU" sz="1600" b="1" i="0" u="sng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1" i="0" u="sng" strike="noStrike" cap="none" normalizeH="0" baseline="0" dirty="0" err="1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капелюшок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Діти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добрі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позитивні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вчинки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зробили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герої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r>
              <a:rPr kumimoji="0" lang="uk-UA" alt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Вибіркове читання.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Виноградар?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Син </a:t>
            </a:r>
            <a:r>
              <a:rPr kumimoji="0" lang="uk-UA" alt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виноградара</a:t>
            </a:r>
            <a:r>
              <a:rPr kumimoji="0" lang="uk-UA" alt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Змія?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uk-UA" alt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sz="14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sng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Чорний</a:t>
            </a:r>
            <a:r>
              <a:rPr kumimoji="0" lang="ru-RU" altLang="ru-RU" sz="1600" b="1" i="0" u="sng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1" i="0" u="sng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капелюшок</a:t>
            </a:r>
            <a:endParaRPr kumimoji="0" lang="ru-RU" altLang="ru-RU" sz="1600" b="1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погані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вчинки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зробили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герої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казки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r>
              <a:rPr kumimoji="0" lang="uk-UA" alt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Вибіркове читання.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Син виноградаря?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kumimoji="0" lang="uk-UA" alt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Змія?</a:t>
            </a:r>
          </a:p>
          <a:p>
            <a:r>
              <a:rPr kumimoji="0" lang="uk-UA" alt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6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Зелений капелюшок</a:t>
            </a:r>
            <a:endParaRPr lang="ru-RU" sz="16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Діти, пофантазуйте, і придумайте свій кінець казки. Як по іншому могла вона закінчитися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Синій капелюшок 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Пояснити значення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прислів»я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«Коли щось робиш, думай і про наслідки» </a:t>
            </a:r>
            <a:endParaRPr lang="uk-UA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b="1" dirty="0" smtClean="0"/>
              <a:t>                                Презентація </a:t>
            </a:r>
            <a:r>
              <a:rPr lang="uk-UA" b="1" dirty="0"/>
              <a:t>груп (з місця).</a:t>
            </a:r>
            <a:r>
              <a:rPr lang="uk-UA" dirty="0"/>
              <a:t> </a:t>
            </a:r>
            <a:endParaRPr lang="ru-RU" dirty="0"/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uk-UA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8706" y="1482126"/>
            <a:ext cx="4699958" cy="2643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3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54702" y="816497"/>
            <a:ext cx="8377124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uk-UA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Читання казки за частинами. Робота над складанням плану</a:t>
            </a:r>
            <a:endParaRPr lang="ru-RU" sz="28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uk-UA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План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Дружба виноградаря і змії.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Злочин сина та його наслідки.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Колишня дружба не відновиться.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4672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4131" y="0"/>
            <a:ext cx="8911687" cy="940279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ІІІ Заключна частина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74785" y="854015"/>
            <a:ext cx="5167223" cy="5848710"/>
          </a:xfrm>
        </p:spPr>
        <p:txBody>
          <a:bodyPr>
            <a:normAutofit fontScale="47500" lnSpcReduction="20000"/>
          </a:bodyPr>
          <a:lstStyle/>
          <a:p>
            <a:pPr marL="0" lvl="0" indent="0">
              <a:buNone/>
            </a:pPr>
            <a:r>
              <a:rPr lang="uk-UA" sz="3500" b="1" dirty="0" smtClean="0">
                <a:solidFill>
                  <a:srgbClr val="FF0000"/>
                </a:solidFill>
              </a:rPr>
              <a:t>              Хвилинка </a:t>
            </a:r>
            <a:r>
              <a:rPr lang="uk-UA" sz="3500" b="1" dirty="0">
                <a:solidFill>
                  <a:srgbClr val="FF0000"/>
                </a:solidFill>
              </a:rPr>
              <a:t>–</a:t>
            </a:r>
            <a:r>
              <a:rPr lang="uk-UA" sz="3500" b="1" dirty="0" err="1">
                <a:solidFill>
                  <a:srgbClr val="FF0000"/>
                </a:solidFill>
              </a:rPr>
              <a:t>цікавинка</a:t>
            </a:r>
            <a:endParaRPr lang="ru-RU" sz="3500" dirty="0">
              <a:solidFill>
                <a:srgbClr val="FF0000"/>
              </a:solidFill>
            </a:endParaRPr>
          </a:p>
          <a:p>
            <a:r>
              <a:rPr lang="uk-UA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Змії поширені по всьому світу, але єдине місце де їх немає це – Антарктида.</a:t>
            </a:r>
            <a:endParaRPr lang="ru-RU" sz="2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Більшість змій не отруйні (отруйні 25%). Але всі змії – м’ясоїдні хижаки. Травоїдних змій не існує.</a:t>
            </a:r>
            <a:endParaRPr lang="ru-RU" sz="2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Деякі види змій проживають під водою/землею, на деревах.</a:t>
            </a:r>
            <a:endParaRPr lang="ru-RU" sz="2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Найдовша змія в світі – це сітчастий пітон, який нині мешкає в одному з японських зоопарків. Довжина його тіла становить 12,2 м, а маса – понад 200 кг.</a:t>
            </a:r>
            <a:endParaRPr lang="ru-RU" sz="2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uk-UA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Також одна з найдовших змій є і анаконда, довжиною     11,43 м, її виловила в Колумбії.</a:t>
            </a:r>
            <a:endParaRPr lang="ru-RU" sz="2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Найменшою змією у світі – </a:t>
            </a:r>
            <a:r>
              <a:rPr lang="uk-UA" sz="2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узкорота</a:t>
            </a:r>
            <a:r>
              <a:rPr lang="uk-UA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змія або </a:t>
            </a:r>
            <a:r>
              <a:rPr lang="uk-UA" sz="2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сліпозмійка</a:t>
            </a:r>
            <a:r>
              <a:rPr lang="uk-UA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(Довжина її тіла – 10 см.)</a:t>
            </a:r>
            <a:endParaRPr lang="ru-RU" sz="2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Мадрида – вид вимерлих змій, існували 65 млн років тому.</a:t>
            </a:r>
            <a:endParaRPr lang="ru-RU" sz="2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Змії змінюють свою шкіру 1-2 рази на рік. Зміна шкіри допомагає зміям позбутися паразитів.</a:t>
            </a:r>
            <a:endParaRPr lang="ru-RU" sz="2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На Землі існує 3460 видів змій.</a:t>
            </a:r>
            <a:endParaRPr lang="ru-RU" sz="2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Змії можуть не харчуватися місяцями і більше (до 2 років). Точно також більшість змій може терпіти тривалу спрагу. Приміром, одна королівська кобра прожила 5 років без жодного ковтка води.</a:t>
            </a:r>
            <a:endParaRPr lang="ru-RU" sz="2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 Жорстока змія ( </a:t>
            </a:r>
            <a:r>
              <a:rPr lang="uk-UA" sz="2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тайпан</a:t>
            </a:r>
            <a:r>
              <a:rPr lang="uk-UA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 – є самою отруйною змією в світі. Її отрута 180 разів сильніше кобри.</a:t>
            </a:r>
            <a:endParaRPr lang="ru-RU" sz="2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789974" y="940279"/>
            <a:ext cx="4637985" cy="5003321"/>
          </a:xfrm>
        </p:spPr>
        <p:txBody>
          <a:bodyPr>
            <a:normAutofit fontScale="47500" lnSpcReduction="20000"/>
          </a:bodyPr>
          <a:lstStyle/>
          <a:p>
            <a:pPr lvl="0"/>
            <a:r>
              <a:rPr lang="uk-UA" sz="4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Рефлексія</a:t>
            </a:r>
            <a:endParaRPr lang="ru-RU" sz="4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4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Інтерактивний прийом «Мікрофон»</a:t>
            </a:r>
            <a:endParaRPr lang="ru-RU" sz="4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 кого розповідається в казці?</a:t>
            </a:r>
            <a:endParaRPr lang="ru-RU" sz="3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Хто з героїв був чуйним, співчутливим, турботливим, добрим?</a:t>
            </a:r>
            <a:endParaRPr lang="ru-RU" sz="3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хто з героїв мав такі риси характеру: заздрість, жорстокість, жадібність?</a:t>
            </a:r>
            <a:endParaRPr lang="ru-RU" sz="3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Чого навчила вас казка?</a:t>
            </a:r>
            <a:endParaRPr lang="ru-RU" sz="3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1604" y="3599324"/>
            <a:ext cx="3139655" cy="234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421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1900" y="2149818"/>
            <a:ext cx="2036342" cy="244806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911392"/>
          </a:xfrm>
        </p:spPr>
        <p:txBody>
          <a:bodyPr/>
          <a:lstStyle/>
          <a:p>
            <a:r>
              <a:rPr lang="uk-UA" b="1" dirty="0">
                <a:solidFill>
                  <a:srgbClr val="7030A0"/>
                </a:solidFill>
              </a:rPr>
              <a:t>І. Вступна частина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321129" y="1900687"/>
            <a:ext cx="4769120" cy="4198188"/>
          </a:xfrm>
        </p:spPr>
        <p:txBody>
          <a:bodyPr/>
          <a:lstStyle/>
          <a:p>
            <a:pPr marL="0" indent="0">
              <a:buNone/>
            </a:pPr>
            <a:r>
              <a:rPr lang="uk-UA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Організація </a:t>
            </a:r>
            <a:r>
              <a:rPr lang="uk-UA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класу до уроку.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Дзвоник всі почули ви?</a:t>
            </a:r>
          </a:p>
          <a:p>
            <a:pPr marL="0" indent="0">
              <a:buNone/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уроку всі готові?</a:t>
            </a:r>
          </a:p>
          <a:p>
            <a:pPr marL="0" indent="0">
              <a:buNone/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Ну, тоді розпочинаймо</a:t>
            </a:r>
          </a:p>
          <a:p>
            <a:pPr marL="0" indent="0">
              <a:buNone/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літературного 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читання.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705350" y="1840052"/>
            <a:ext cx="5155345" cy="3911142"/>
          </a:xfrm>
        </p:spPr>
        <p:txBody>
          <a:bodyPr/>
          <a:lstStyle/>
          <a:p>
            <a:pPr marL="0" indent="0">
              <a:buNone/>
            </a:pPr>
            <a:r>
              <a:rPr lang="uk-UA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Психологічна настанова на урок.  Вправа «Спіймай мій настрій»  </a:t>
            </a:r>
            <a:endParaRPr lang="ru-RU" sz="24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Посміхніться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«зніміть» посмішку зі свого обличчя та «киньте» своєму сусідові. 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---  «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Спіймайте»  посмішку, «прикрасьте» нею своє обличчя. </a:t>
            </a:r>
            <a:r>
              <a:rPr lang="uk-UA" dirty="0"/>
              <a:t>                          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886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6072" y="3775944"/>
            <a:ext cx="10850743" cy="3267759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/>
              <a:t/>
            </a:r>
            <a:br>
              <a:rPr lang="uk-UA" b="1" dirty="0"/>
            </a:b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/>
              <a:t/>
            </a:r>
            <a:br>
              <a:rPr lang="uk-UA" b="1" dirty="0"/>
            </a:br>
            <a:r>
              <a:rPr lang="uk-UA" b="1" dirty="0" smtClean="0"/>
              <a:t>ІІ</a:t>
            </a:r>
            <a:r>
              <a:rPr lang="uk-UA" b="1" dirty="0"/>
              <a:t>. Основна </a:t>
            </a:r>
            <a:r>
              <a:rPr lang="uk-UA" b="1" dirty="0" smtClean="0"/>
              <a:t>частина</a:t>
            </a:r>
            <a:r>
              <a:rPr lang="ru-RU" dirty="0"/>
              <a:t/>
            </a:r>
            <a:br>
              <a:rPr lang="ru-RU" dirty="0"/>
            </a:br>
            <a:r>
              <a:rPr lang="ru-RU" sz="2700" b="1" dirty="0" smtClean="0">
                <a:solidFill>
                  <a:srgbClr val="FF0000"/>
                </a:solidFill>
              </a:rPr>
              <a:t>1.</a:t>
            </a:r>
            <a:r>
              <a:rPr lang="uk-UA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Артикуляційні </a:t>
            </a:r>
            <a:r>
              <a:rPr lang="uk-UA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dirty="0"/>
              <a:t/>
            </a:r>
            <a:br>
              <a:rPr lang="ru-RU" dirty="0"/>
            </a:br>
            <a:r>
              <a:rPr lang="uk-UA" sz="2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Дихальні вправи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«ГАРЯЧИЙ ЧАЙ»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>    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Стиснути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руку в кулачок «стаканчик»,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налити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уявного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чайника чай в стаканчик,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спробувати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смак.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Подути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стаканчик,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охолоджуючи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чай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«ПОДУЙ НА КУЛЬБАБУ»                                           </a:t>
            </a:r>
            <a:r>
              <a:rPr lang="uk-UA" sz="2200" b="1" dirty="0" smtClean="0">
                <a:solidFill>
                  <a:srgbClr val="00B050"/>
                </a:solidFill>
              </a:rPr>
              <a:t> </a:t>
            </a:r>
            <a:r>
              <a:rPr lang="uk-UA" sz="2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«ВПЕРТА СВІЧЕЧКА»</a:t>
            </a:r>
            <a:r>
              <a:rPr lang="ru-RU" sz="2000" dirty="0">
                <a:solidFill>
                  <a:srgbClr val="00B050"/>
                </a:solidFill>
              </a:rPr>
              <a:t/>
            </a:r>
            <a:br>
              <a:rPr lang="ru-RU" sz="2000" dirty="0">
                <a:solidFill>
                  <a:srgbClr val="00B050"/>
                </a:solidFill>
              </a:rPr>
            </a:br>
            <a:r>
              <a:rPr lang="uk-UA" sz="2000" dirty="0"/>
              <a:t> 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 </a:t>
            </a:r>
            <a:r>
              <a:rPr lang="uk-UA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кульбабу тут зірвали</a:t>
            </a:r>
            <a:r>
              <a:rPr lang="uk-UA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Свічки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довго ці горіли,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діда й бабу гарно грали.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Поки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 їх не згасили.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пушинки враз злетіли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                              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Довго дули ми на них,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uk-UA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далеко полетіли</a:t>
            </a:r>
            <a:r>
              <a:rPr lang="uk-UA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                                      Поки вогонь не втік від них.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883" y="3174677"/>
            <a:ext cx="1713124" cy="17862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6359" y="3327064"/>
            <a:ext cx="1459302" cy="21889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2573" y="619368"/>
            <a:ext cx="1604514" cy="1810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596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366" y="1771291"/>
            <a:ext cx="3528204" cy="454225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            2.СКОРОМОВКА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21129" y="1771291"/>
            <a:ext cx="8915400" cy="37776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err="1"/>
              <a:t>Зустрітися</a:t>
            </a:r>
            <a:r>
              <a:rPr lang="ru-RU" sz="2800" b="1" dirty="0"/>
              <a:t> </a:t>
            </a:r>
            <a:r>
              <a:rPr lang="ru-RU" sz="2800" b="1" dirty="0" err="1"/>
              <a:t>Змій</a:t>
            </a:r>
            <a:r>
              <a:rPr lang="ru-RU" sz="2800" b="1" dirty="0"/>
              <a:t> і </a:t>
            </a:r>
            <a:r>
              <a:rPr lang="ru-RU" sz="2800" b="1" dirty="0" err="1"/>
              <a:t>Змія</a:t>
            </a:r>
            <a:r>
              <a:rPr lang="ru-RU" sz="2800" b="1" dirty="0"/>
              <a:t> </a:t>
            </a:r>
            <a:r>
              <a:rPr lang="ru-RU" sz="2800" b="1" dirty="0" err="1"/>
              <a:t>захотіли</a:t>
            </a:r>
            <a:r>
              <a:rPr lang="ru-RU" sz="2800" b="1" dirty="0"/>
              <a:t>.</a:t>
            </a:r>
            <a:br>
              <a:rPr lang="ru-RU" sz="2800" b="1" dirty="0"/>
            </a:br>
            <a:r>
              <a:rPr lang="ru-RU" sz="2800" b="1" dirty="0" err="1"/>
              <a:t>Зустрітися</a:t>
            </a:r>
            <a:r>
              <a:rPr lang="ru-RU" sz="2800" b="1" dirty="0"/>
              <a:t> </a:t>
            </a:r>
            <a:r>
              <a:rPr lang="ru-RU" sz="2800" b="1" dirty="0" err="1"/>
              <a:t>Змій</a:t>
            </a:r>
            <a:r>
              <a:rPr lang="ru-RU" sz="2800" b="1" dirty="0"/>
              <a:t> і </a:t>
            </a:r>
            <a:r>
              <a:rPr lang="ru-RU" sz="2800" b="1" dirty="0" err="1"/>
              <a:t>Змія</a:t>
            </a:r>
            <a:r>
              <a:rPr lang="ru-RU" sz="2800" b="1" dirty="0"/>
              <a:t> не </a:t>
            </a:r>
            <a:r>
              <a:rPr lang="ru-RU" sz="2800" b="1" dirty="0" err="1" smtClean="0"/>
              <a:t>зуміли</a:t>
            </a:r>
            <a:r>
              <a:rPr lang="ru-RU" sz="2800" b="1" dirty="0" smtClean="0"/>
              <a:t>.</a:t>
            </a:r>
            <a:br>
              <a:rPr lang="ru-RU" sz="2800" b="1" dirty="0" smtClean="0"/>
            </a:br>
            <a:r>
              <a:rPr lang="ru-RU" sz="2800" b="1" dirty="0" err="1" smtClean="0"/>
              <a:t>Змій</a:t>
            </a:r>
            <a:r>
              <a:rPr lang="ru-RU" sz="2800" b="1" dirty="0" smtClean="0"/>
              <a:t> </a:t>
            </a:r>
            <a:r>
              <a:rPr lang="ru-RU" sz="2800" b="1" dirty="0"/>
              <a:t>в </a:t>
            </a:r>
            <a:r>
              <a:rPr lang="ru-RU" sz="2800" b="1" dirty="0" err="1"/>
              <a:t>хмарах</a:t>
            </a:r>
            <a:r>
              <a:rPr lang="ru-RU" sz="2800" b="1" dirty="0"/>
              <a:t>, а </a:t>
            </a:r>
            <a:r>
              <a:rPr lang="ru-RU" sz="2800" b="1" dirty="0" err="1"/>
              <a:t>Змія</a:t>
            </a:r>
            <a:r>
              <a:rPr lang="ru-RU" sz="2800" b="1" dirty="0"/>
              <a:t> на </a:t>
            </a:r>
            <a:r>
              <a:rPr lang="ru-RU" sz="2800" b="1" dirty="0" err="1"/>
              <a:t>землі</a:t>
            </a:r>
            <a:r>
              <a:rPr lang="ru-RU" sz="2800" b="1" dirty="0"/>
              <a:t>.</a:t>
            </a:r>
            <a:br>
              <a:rPr lang="ru-RU" sz="2800" b="1" dirty="0"/>
            </a:br>
            <a:r>
              <a:rPr lang="ru-RU" sz="2800" b="1" dirty="0" smtClean="0"/>
              <a:t>  Треба </a:t>
            </a:r>
            <a:r>
              <a:rPr lang="ru-RU" sz="2800" b="1" dirty="0"/>
              <a:t>б </a:t>
            </a:r>
            <a:r>
              <a:rPr lang="ru-RU" sz="2800" b="1" dirty="0" err="1"/>
              <a:t>Змію</a:t>
            </a:r>
            <a:r>
              <a:rPr lang="ru-RU" sz="2800" b="1" dirty="0"/>
              <a:t> </a:t>
            </a:r>
            <a:r>
              <a:rPr lang="ru-RU" sz="2800" b="1" dirty="0" err="1"/>
              <a:t>спуститися</a:t>
            </a:r>
            <a:r>
              <a:rPr lang="ru-RU" sz="2800" b="1" dirty="0"/>
              <a:t> до </a:t>
            </a:r>
            <a:r>
              <a:rPr lang="ru-RU" sz="2800" b="1" dirty="0" err="1"/>
              <a:t>Змії</a:t>
            </a:r>
            <a:r>
              <a:rPr lang="ru-RU" sz="2800" b="1" dirty="0" smtClean="0"/>
              <a:t>.</a:t>
            </a:r>
          </a:p>
          <a:p>
            <a:pPr marL="0" indent="0" algn="ctr">
              <a:buNone/>
            </a:pPr>
            <a:endParaRPr lang="ru-RU" sz="28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4219" y="1095555"/>
            <a:ext cx="2550393" cy="4332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847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2158" y="94892"/>
            <a:ext cx="6443933" cy="5068354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 algn="ctr"/>
            <a:r>
              <a:rPr lang="uk-UA" sz="2800" b="1" i="1" dirty="0" smtClean="0">
                <a:solidFill>
                  <a:srgbClr val="00B050"/>
                </a:solidFill>
              </a:rPr>
              <a:t>3.Таблиця </a:t>
            </a:r>
            <a:r>
              <a:rPr lang="uk-UA" sz="2800" b="1" i="1" dirty="0" err="1">
                <a:solidFill>
                  <a:srgbClr val="00B050"/>
                </a:solidFill>
              </a:rPr>
              <a:t>Шульте</a:t>
            </a:r>
            <a:endParaRPr lang="ru-RU" sz="2800" dirty="0">
              <a:solidFill>
                <a:srgbClr val="00B05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53258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0262" y="609600"/>
            <a:ext cx="9914350" cy="3117040"/>
          </a:xfrm>
        </p:spPr>
        <p:txBody>
          <a:bodyPr>
            <a:normAutofit fontScale="90000"/>
          </a:bodyPr>
          <a:lstStyle/>
          <a:p>
            <a:pPr lvl="0"/>
            <a:r>
              <a:rPr lang="uk-UA" sz="4900" b="1" i="1" dirty="0">
                <a:solidFill>
                  <a:srgbClr val="0070C0"/>
                </a:solidFill>
              </a:rPr>
              <a:t>4</a:t>
            </a:r>
            <a:r>
              <a:rPr lang="uk-UA" sz="4900" b="1" i="1" dirty="0" smtClean="0">
                <a:solidFill>
                  <a:srgbClr val="0070C0"/>
                </a:solidFill>
              </a:rPr>
              <a:t>.Вправа </a:t>
            </a:r>
            <a:r>
              <a:rPr lang="uk-UA" sz="4900" b="1" i="1" dirty="0">
                <a:solidFill>
                  <a:srgbClr val="0070C0"/>
                </a:solidFill>
              </a:rPr>
              <a:t>«</a:t>
            </a:r>
            <a:r>
              <a:rPr lang="uk-UA" sz="4900" b="1" i="1" dirty="0" err="1">
                <a:solidFill>
                  <a:srgbClr val="0070C0"/>
                </a:solidFill>
              </a:rPr>
              <a:t>Хештег</a:t>
            </a:r>
            <a:r>
              <a:rPr lang="uk-UA" sz="4900" b="1" i="1" dirty="0">
                <a:solidFill>
                  <a:srgbClr val="0070C0"/>
                </a:solidFill>
              </a:rPr>
              <a:t>» </a:t>
            </a:r>
            <a:r>
              <a:rPr lang="uk-UA" sz="4900" b="1" i="1" dirty="0" smtClean="0"/>
              <a:t/>
            </a:r>
            <a:br>
              <a:rPr lang="uk-UA" sz="4900" b="1" i="1" dirty="0" smtClean="0"/>
            </a:br>
            <a:r>
              <a:rPr lang="uk-UA" sz="4900" b="1" i="1" dirty="0" smtClean="0">
                <a:solidFill>
                  <a:srgbClr val="00B050"/>
                </a:solidFill>
              </a:rPr>
              <a:t>Робота </a:t>
            </a:r>
            <a:r>
              <a:rPr lang="uk-UA" sz="4900" b="1" i="1" dirty="0">
                <a:solidFill>
                  <a:srgbClr val="00B050"/>
                </a:solidFill>
              </a:rPr>
              <a:t>в </a:t>
            </a:r>
            <a:r>
              <a:rPr lang="uk-UA" sz="4900" b="1" i="1" dirty="0" smtClean="0">
                <a:solidFill>
                  <a:srgbClr val="00B050"/>
                </a:solidFill>
              </a:rPr>
              <a:t>групах</a:t>
            </a:r>
            <a:r>
              <a:rPr lang="uk-UA" sz="2800" b="1" i="1" dirty="0" smtClean="0">
                <a:solidFill>
                  <a:srgbClr val="00B050"/>
                </a:solidFill>
              </a:rPr>
              <a:t/>
            </a:r>
            <a:br>
              <a:rPr lang="uk-UA" sz="2800" b="1" i="1" dirty="0" smtClean="0">
                <a:solidFill>
                  <a:srgbClr val="00B050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r>
              <a:rPr lang="en-US" dirty="0">
                <a:solidFill>
                  <a:srgbClr val="FF0000"/>
                </a:solidFill>
              </a:rPr>
              <a:t>#</a:t>
            </a:r>
            <a:r>
              <a:rPr lang="en-US" dirty="0"/>
              <a:t> </a:t>
            </a:r>
            <a:r>
              <a:rPr lang="uk-UA" dirty="0" smtClean="0">
                <a:solidFill>
                  <a:srgbClr val="FF0000"/>
                </a:solidFill>
              </a:rPr>
              <a:t>ПЕРШНІЖЗРОБИТИПОДУМАЙ</a:t>
            </a:r>
            <a:br>
              <a:rPr lang="uk-UA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C000"/>
                </a:solidFill>
              </a:rPr>
              <a:t># </a:t>
            </a:r>
            <a:r>
              <a:rPr lang="uk-UA" dirty="0" smtClean="0">
                <a:solidFill>
                  <a:srgbClr val="FFC000"/>
                </a:solidFill>
              </a:rPr>
              <a:t>ДРУЖБАПОЧИНАЄТЬСЯЗДОБРА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90262" y="4446811"/>
            <a:ext cx="10482468" cy="1397398"/>
          </a:xfrm>
        </p:spPr>
        <p:txBody>
          <a:bodyPr/>
          <a:lstStyle/>
          <a:p>
            <a:pPr lvl="0"/>
            <a:r>
              <a:rPr lang="uk-UA" sz="4000" b="1" i="1" dirty="0" smtClean="0">
                <a:solidFill>
                  <a:srgbClr val="002060"/>
                </a:solidFill>
              </a:rPr>
              <a:t>5.Повідомлення </a:t>
            </a:r>
            <a:r>
              <a:rPr lang="uk-UA" sz="4000" b="1" i="1" dirty="0">
                <a:solidFill>
                  <a:srgbClr val="002060"/>
                </a:solidFill>
              </a:rPr>
              <a:t>теми та завдань уроку</a:t>
            </a:r>
            <a:endParaRPr lang="ru-RU" sz="4000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4408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Робота над текстом казки</a:t>
            </a:r>
            <a:br>
              <a:rPr lang="uk-UA" b="1" dirty="0"/>
            </a:br>
            <a:r>
              <a:rPr lang="uk-UA" b="1" dirty="0"/>
              <a:t> « Виноградар і змія»</a:t>
            </a:r>
            <a:r>
              <a:rPr lang="uk-UA" i="1" dirty="0"/>
              <a:t> </a:t>
            </a:r>
            <a:br>
              <a:rPr lang="uk-UA" i="1" dirty="0"/>
            </a:br>
            <a:r>
              <a:rPr lang="uk-UA" sz="2700" b="1" i="1" dirty="0">
                <a:solidFill>
                  <a:srgbClr val="00B050"/>
                </a:solidFill>
              </a:rPr>
              <a:t>Підготовка учнів до сприймання змісту тексту.</a:t>
            </a:r>
            <a:endParaRPr lang="ru-RU" sz="27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0"/>
            <a:r>
              <a:rPr lang="uk-UA" sz="2000" b="1" dirty="0">
                <a:solidFill>
                  <a:srgbClr val="FF0000"/>
                </a:solidFill>
              </a:rPr>
              <a:t>Робота із заголовком</a:t>
            </a:r>
            <a:r>
              <a:rPr lang="uk-UA" sz="2000" b="1" dirty="0" smtClean="0">
                <a:solidFill>
                  <a:srgbClr val="FF0000"/>
                </a:solidFill>
              </a:rPr>
              <a:t>.</a:t>
            </a:r>
          </a:p>
          <a:p>
            <a:pPr lvl="0"/>
            <a:r>
              <a:rPr lang="uk-UA" sz="2000" b="1" dirty="0" smtClean="0">
                <a:solidFill>
                  <a:srgbClr val="FF0000"/>
                </a:solidFill>
              </a:rPr>
              <a:t> </a:t>
            </a:r>
            <a:r>
              <a:rPr lang="uk-UA" sz="2000" b="1" dirty="0">
                <a:solidFill>
                  <a:srgbClr val="FF0000"/>
                </a:solidFill>
              </a:rPr>
              <a:t>Вправа «Передбачення» </a:t>
            </a:r>
            <a:endParaRPr lang="ru-RU" sz="2000" b="1" dirty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5" name="Объект 2"/>
          <p:cNvSpPr>
            <a:spLocks noGrp="1"/>
          </p:cNvSpPr>
          <p:nvPr>
            <p:ph sz="half" idx="1"/>
          </p:nvPr>
        </p:nvSpPr>
        <p:spPr>
          <a:xfrm>
            <a:off x="760413" y="2125662"/>
            <a:ext cx="5787036" cy="4628821"/>
          </a:xfrm>
        </p:spPr>
        <p:txBody>
          <a:bodyPr/>
          <a:lstStyle/>
          <a:p>
            <a:pPr lvl="0"/>
            <a:r>
              <a:rPr lang="uk-UA" b="1" dirty="0">
                <a:solidFill>
                  <a:srgbClr val="FF0000"/>
                </a:solidFill>
              </a:rPr>
              <a:t>Робота над загадками </a:t>
            </a:r>
            <a:r>
              <a:rPr lang="uk-UA" b="1" dirty="0" smtClean="0">
                <a:solidFill>
                  <a:srgbClr val="FF0000"/>
                </a:solidFill>
              </a:rPr>
              <a:t> (</a:t>
            </a:r>
            <a:r>
              <a:rPr lang="ru-RU" b="1" dirty="0" err="1" smtClean="0">
                <a:solidFill>
                  <a:srgbClr val="FF0000"/>
                </a:solidFill>
              </a:rPr>
              <a:t>Відгадування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героїв</a:t>
            </a:r>
            <a:r>
              <a:rPr lang="ru-RU" b="1" dirty="0" smtClean="0">
                <a:solidFill>
                  <a:srgbClr val="FF0000"/>
                </a:solidFill>
              </a:rPr>
              <a:t>)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Мотузка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землі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повзе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Ось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язичок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рот,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вкусити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готова я,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Тому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то за професія така: догляд за виноградом?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ru-RU" b="1" dirty="0" smtClean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947" y="4542256"/>
            <a:ext cx="2147977" cy="21479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3931" y="4664957"/>
            <a:ext cx="2913070" cy="19025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0330" y="2937381"/>
            <a:ext cx="2684063" cy="3752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614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В</a:t>
            </a:r>
            <a:r>
              <a:rPr lang="ru-RU" b="1" dirty="0" err="1" smtClean="0"/>
              <a:t>прави</a:t>
            </a:r>
            <a:r>
              <a:rPr lang="ru-RU" b="1" dirty="0" smtClean="0"/>
              <a:t> </a:t>
            </a:r>
            <a:r>
              <a:rPr lang="ru-RU" b="1" dirty="0"/>
              <a:t>на </a:t>
            </a:r>
            <a:r>
              <a:rPr lang="ru-RU" b="1" dirty="0" err="1"/>
              <a:t>розчитування</a:t>
            </a:r>
            <a:r>
              <a:rPr lang="ru-RU" b="1" dirty="0"/>
              <a:t>. Прочитай слова на одному </a:t>
            </a:r>
            <a:r>
              <a:rPr lang="ru-RU" b="1" dirty="0" err="1"/>
              <a:t>диханні</a:t>
            </a:r>
            <a:r>
              <a:rPr lang="ru-RU" b="1" dirty="0"/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510748" y="2425149"/>
            <a:ext cx="1012466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щось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          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дійшов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       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бачиш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        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оддалік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      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минуло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вкусила                хвостата            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каміння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відновитися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надумавши          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розгнівалась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9375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0661" y="-284673"/>
            <a:ext cx="10872033" cy="5240986"/>
          </a:xfrm>
        </p:spPr>
        <p:txBody>
          <a:bodyPr>
            <a:normAutofit/>
          </a:bodyPr>
          <a:lstStyle/>
          <a:p>
            <a:r>
              <a:rPr lang="ru-RU" sz="3100" b="1" dirty="0" err="1" smtClean="0"/>
              <a:t>Сприймання</a:t>
            </a:r>
            <a:r>
              <a:rPr lang="ru-RU" sz="3100" b="1" dirty="0" smtClean="0"/>
              <a:t> </a:t>
            </a:r>
            <a:r>
              <a:rPr lang="ru-RU" sz="3100" b="1" dirty="0" err="1"/>
              <a:t>змісту</a:t>
            </a:r>
            <a:r>
              <a:rPr lang="ru-RU" sz="3100" b="1" dirty="0"/>
              <a:t>  тексту </a:t>
            </a:r>
            <a:r>
              <a:rPr lang="ru-RU" sz="3100" b="1" dirty="0" err="1" smtClean="0"/>
              <a:t>учнями</a:t>
            </a:r>
            <a:r>
              <a:rPr lang="ru-RU" sz="3100" b="1" dirty="0" smtClean="0"/>
              <a:t>.</a:t>
            </a:r>
            <a:br>
              <a:rPr lang="ru-RU" sz="3100" b="1" dirty="0" smtClean="0"/>
            </a:br>
            <a:r>
              <a:rPr lang="ru-RU" sz="3100" b="1" dirty="0" smtClean="0"/>
              <a:t> </a:t>
            </a:r>
            <a:r>
              <a:rPr lang="ru-RU" sz="3100" b="1" dirty="0"/>
              <a:t>«</a:t>
            </a:r>
            <a:r>
              <a:rPr lang="ru-RU" sz="3100" b="1" dirty="0" err="1"/>
              <a:t>Кероване</a:t>
            </a:r>
            <a:r>
              <a:rPr lang="ru-RU" sz="3100" b="1" dirty="0"/>
              <a:t> </a:t>
            </a:r>
            <a:r>
              <a:rPr lang="ru-RU" sz="3100" b="1" dirty="0" err="1"/>
              <a:t>читання</a:t>
            </a:r>
            <a:r>
              <a:rPr lang="ru-RU" sz="3100" b="1" dirty="0" smtClean="0"/>
              <a:t>»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---- </a:t>
            </a:r>
            <a:r>
              <a:rPr lang="ru-RU" sz="31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Читання</a:t>
            </a:r>
            <a:r>
              <a:rPr lang="ru-RU" sz="31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оповідання</a:t>
            </a:r>
            <a:r>
              <a:rPr lang="ru-RU" sz="31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31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частинах</a:t>
            </a:r>
            <a:r>
              <a:rPr lang="ru-RU" sz="31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3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вчитель</a:t>
            </a: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виразно</a:t>
            </a: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---- </a:t>
            </a:r>
            <a:r>
              <a:rPr lang="ru-RU" sz="31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Читання</a:t>
            </a:r>
            <a:r>
              <a:rPr lang="ru-RU" sz="31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31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ланцюжком</a:t>
            </a:r>
            <a:r>
              <a:rPr lang="ru-RU" sz="31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 част.)</a:t>
            </a:r>
            <a:b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---- </a:t>
            </a:r>
            <a:r>
              <a:rPr lang="ru-RU" sz="31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Вправа</a:t>
            </a:r>
            <a:r>
              <a:rPr lang="ru-RU" sz="31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31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Передбачення</a:t>
            </a:r>
            <a:r>
              <a:rPr lang="ru-RU" sz="31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до 3 </a:t>
            </a:r>
            <a:r>
              <a:rPr lang="ru-RU" sz="31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sz="31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–«</a:t>
            </a:r>
            <a:r>
              <a:rPr lang="uk-UA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uk-UA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 вашу думку, закінчується </a:t>
            </a:r>
            <a:r>
              <a:rPr lang="uk-UA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казка</a:t>
            </a: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?»</a:t>
            </a:r>
            <a:b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---- </a:t>
            </a:r>
            <a:r>
              <a:rPr lang="ru-RU" sz="31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Вправа</a:t>
            </a:r>
            <a:r>
              <a:rPr lang="ru-RU" sz="31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31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бджілки</a:t>
            </a:r>
            <a:r>
              <a:rPr lang="ru-RU" sz="31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 част.)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7354" y="3204796"/>
            <a:ext cx="5115340" cy="3503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581102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190</TotalTime>
  <Words>516</Words>
  <Application>Microsoft Office PowerPoint</Application>
  <PresentationFormat>Широкоэкранный</PresentationFormat>
  <Paragraphs>86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Century Gothic</vt:lpstr>
      <vt:lpstr>Times New Roman</vt:lpstr>
      <vt:lpstr>Wingdings 3</vt:lpstr>
      <vt:lpstr>Легкий дым</vt:lpstr>
      <vt:lpstr>Презентация PowerPoint</vt:lpstr>
      <vt:lpstr>І. Вступна частина</vt:lpstr>
      <vt:lpstr>    ІІ. Основна частина 1.Артикуляційні вправи Дихальні вправи  «ГАРЯЧИЙ ЧАЙ»      Стиснути руку в кулачок «стаканчик», налити з уявного чайника чай в стаканчик, спробувати на смак. Подути на стаканчик, охолоджуючи чай.  «ПОДУЙ НА КУЛЬБАБУ»                                            «ВПЕРТА СВІЧЕЧКА»    Ми кульбабу тут зірвали,                                      Свічки довго ці горіли, В діда й бабу гарно грали.                                 Поки ми їх не згасили. Всі пушинки враз злетіли,                                 Довго дули ми на них,                                                            І далеко полетіли.                                                       Поки вогонь не втік від них.  </vt:lpstr>
      <vt:lpstr>            2.СКОРОМОВКА</vt:lpstr>
      <vt:lpstr>Презентация PowerPoint</vt:lpstr>
      <vt:lpstr>4.Вправа «Хештег»  Робота в групах  # ПЕРШНІЖЗРОБИТИПОДУМАЙ # ДРУЖБАПОЧИНАЄТЬСЯЗДОБРА</vt:lpstr>
      <vt:lpstr>Робота над текстом казки  « Виноградар і змія»  Підготовка учнів до сприймання змісту тексту.</vt:lpstr>
      <vt:lpstr>Вправи на розчитування. Прочитай слова на одному диханні.    </vt:lpstr>
      <vt:lpstr>Сприймання змісту  тексту учнями.  «Кероване читання»  ---- Читання оповідання по частинах. 1 частина - вчитель виразно.  ---- Читання «ланцюжком» (2 част.) ---- Вправа «Передбачення» до 3 частини –«Як , на вашу думку, закінчується казка?» ---- Вправа «бджілки» (3 част.) </vt:lpstr>
      <vt:lpstr>Перевірка первинного сприймання змісту твору </vt:lpstr>
      <vt:lpstr>  Поглибленний смисловий і структурний аналіз тексту</vt:lpstr>
      <vt:lpstr>Робота в групах.  Метод «Шести капелюхів» Едвара де Боно       Над казкою ми будемо працювати за допомогою шести капелюхів. Об»єднайтеся у шість груп, обравши собі колір капелюха (Лего). Давайте пригадаємо і скажемо, як ми повинні мислити одягаючи капелюх певного кольору.  </vt:lpstr>
      <vt:lpstr>Презентация PowerPoint</vt:lpstr>
      <vt:lpstr>Презентация PowerPoint</vt:lpstr>
      <vt:lpstr>ІІІ Заключна частина  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RePack by Diakov</cp:lastModifiedBy>
  <cp:revision>18</cp:revision>
  <dcterms:created xsi:type="dcterms:W3CDTF">2022-12-19T14:46:12Z</dcterms:created>
  <dcterms:modified xsi:type="dcterms:W3CDTF">2022-12-26T19:11:45Z</dcterms:modified>
</cp:coreProperties>
</file>