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1"/>
  </p:sldMasterIdLst>
  <p:sldIdLst>
    <p:sldId id="256" r:id="rId2"/>
    <p:sldId id="267" r:id="rId3"/>
    <p:sldId id="268" r:id="rId4"/>
    <p:sldId id="269" r:id="rId5"/>
    <p:sldId id="257" r:id="rId6"/>
    <p:sldId id="258" r:id="rId7"/>
    <p:sldId id="260" r:id="rId8"/>
    <p:sldId id="261" r:id="rId9"/>
    <p:sldId id="262" r:id="rId10"/>
    <p:sldId id="264" r:id="rId11"/>
    <p:sldId id="265" r:id="rId12"/>
    <p:sldId id="263" r:id="rId13"/>
    <p:sldId id="270" r:id="rId14"/>
    <p:sldId id="266" r:id="rId15"/>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7" y="1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6B9CB70F-40FF-4697-ACE2-C5A6A4C76584}" type="datetimeFigureOut">
              <a:rPr lang="uk-UA" smtClean="0"/>
              <a:t>23.12.2022</a:t>
            </a:fld>
            <a:endParaRPr lang="uk-UA"/>
          </a:p>
        </p:txBody>
      </p:sp>
      <p:sp>
        <p:nvSpPr>
          <p:cNvPr id="5" name="Footer Placeholder 4"/>
          <p:cNvSpPr>
            <a:spLocks noGrp="1"/>
          </p:cNvSpPr>
          <p:nvPr>
            <p:ph type="ftr" sz="quarter" idx="11"/>
          </p:nvPr>
        </p:nvSpPr>
        <p:spPr/>
        <p:txBody>
          <a:bodyPr/>
          <a:lstStyle/>
          <a:p>
            <a:endParaRPr lang="uk-UA"/>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ED284CDF-DE12-4306-AC16-02E477CDA164}" type="slidenum">
              <a:rPr lang="uk-UA" smtClean="0"/>
              <a:t>‹#›</a:t>
            </a:fld>
            <a:endParaRPr lang="uk-UA"/>
          </a:p>
        </p:txBody>
      </p:sp>
    </p:spTree>
    <p:extLst>
      <p:ext uri="{BB962C8B-B14F-4D97-AF65-F5344CB8AC3E}">
        <p14:creationId xmlns:p14="http://schemas.microsoft.com/office/powerpoint/2010/main" val="20955263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6B9CB70F-40FF-4697-ACE2-C5A6A4C76584}" type="datetimeFigureOut">
              <a:rPr lang="uk-UA" smtClean="0"/>
              <a:t>23.12.2022</a:t>
            </a:fld>
            <a:endParaRPr lang="uk-UA"/>
          </a:p>
        </p:txBody>
      </p:sp>
      <p:sp>
        <p:nvSpPr>
          <p:cNvPr id="5" name="Footer Placeholder 4"/>
          <p:cNvSpPr>
            <a:spLocks noGrp="1"/>
          </p:cNvSpPr>
          <p:nvPr>
            <p:ph type="ftr" sz="quarter" idx="11"/>
          </p:nvPr>
        </p:nvSpPr>
        <p:spPr/>
        <p:txBody>
          <a:bodyPr/>
          <a:lstStyle/>
          <a:p>
            <a:endParaRPr lang="uk-UA"/>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D284CDF-DE12-4306-AC16-02E477CDA164}" type="slidenum">
              <a:rPr lang="uk-UA" smtClean="0"/>
              <a:t>‹#›</a:t>
            </a:fld>
            <a:endParaRPr lang="uk-UA"/>
          </a:p>
        </p:txBody>
      </p:sp>
    </p:spTree>
    <p:extLst>
      <p:ext uri="{BB962C8B-B14F-4D97-AF65-F5344CB8AC3E}">
        <p14:creationId xmlns:p14="http://schemas.microsoft.com/office/powerpoint/2010/main" val="8920373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6B9CB70F-40FF-4697-ACE2-C5A6A4C76584}" type="datetimeFigureOut">
              <a:rPr lang="uk-UA" smtClean="0"/>
              <a:t>23.12.2022</a:t>
            </a:fld>
            <a:endParaRPr lang="uk-UA"/>
          </a:p>
        </p:txBody>
      </p:sp>
      <p:sp>
        <p:nvSpPr>
          <p:cNvPr id="5" name="Footer Placeholder 4"/>
          <p:cNvSpPr>
            <a:spLocks noGrp="1"/>
          </p:cNvSpPr>
          <p:nvPr>
            <p:ph type="ftr" sz="quarter" idx="11"/>
          </p:nvPr>
        </p:nvSpPr>
        <p:spPr/>
        <p:txBody>
          <a:bodyPr/>
          <a:lstStyle/>
          <a:p>
            <a:endParaRPr lang="uk-UA"/>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D284CDF-DE12-4306-AC16-02E477CDA164}" type="slidenum">
              <a:rPr lang="uk-UA" smtClean="0"/>
              <a:t>‹#›</a:t>
            </a:fld>
            <a:endParaRPr lang="uk-UA"/>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410974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6B9CB70F-40FF-4697-ACE2-C5A6A4C76584}" type="datetimeFigureOut">
              <a:rPr lang="uk-UA" smtClean="0"/>
              <a:t>23.12.2022</a:t>
            </a:fld>
            <a:endParaRPr lang="uk-UA"/>
          </a:p>
        </p:txBody>
      </p:sp>
      <p:sp>
        <p:nvSpPr>
          <p:cNvPr id="6" name="Footer Placeholder 5"/>
          <p:cNvSpPr>
            <a:spLocks noGrp="1"/>
          </p:cNvSpPr>
          <p:nvPr>
            <p:ph type="ftr" sz="quarter" idx="11"/>
          </p:nvPr>
        </p:nvSpPr>
        <p:spPr/>
        <p:txBody>
          <a:bodyPr/>
          <a:lstStyle/>
          <a:p>
            <a:endParaRPr lang="uk-UA"/>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D284CDF-DE12-4306-AC16-02E477CDA164}" type="slidenum">
              <a:rPr lang="uk-UA" smtClean="0"/>
              <a:t>‹#›</a:t>
            </a:fld>
            <a:endParaRPr lang="uk-UA"/>
          </a:p>
        </p:txBody>
      </p:sp>
    </p:spTree>
    <p:extLst>
      <p:ext uri="{BB962C8B-B14F-4D97-AF65-F5344CB8AC3E}">
        <p14:creationId xmlns:p14="http://schemas.microsoft.com/office/powerpoint/2010/main" val="31254140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6B9CB70F-40FF-4697-ACE2-C5A6A4C76584}" type="datetimeFigureOut">
              <a:rPr lang="uk-UA" smtClean="0"/>
              <a:t>23.12.2022</a:t>
            </a:fld>
            <a:endParaRPr lang="uk-UA"/>
          </a:p>
        </p:txBody>
      </p:sp>
      <p:sp>
        <p:nvSpPr>
          <p:cNvPr id="6" name="Footer Placeholder 5"/>
          <p:cNvSpPr>
            <a:spLocks noGrp="1"/>
          </p:cNvSpPr>
          <p:nvPr>
            <p:ph type="ftr" sz="quarter" idx="11"/>
          </p:nvPr>
        </p:nvSpPr>
        <p:spPr/>
        <p:txBody>
          <a:bodyPr/>
          <a:lstStyle/>
          <a:p>
            <a:endParaRPr lang="uk-UA"/>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D284CDF-DE12-4306-AC16-02E477CDA164}" type="slidenum">
              <a:rPr lang="uk-UA" smtClean="0"/>
              <a:t>‹#›</a:t>
            </a:fld>
            <a:endParaRPr lang="uk-UA"/>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4710335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6B9CB70F-40FF-4697-ACE2-C5A6A4C76584}" type="datetimeFigureOut">
              <a:rPr lang="uk-UA" smtClean="0"/>
              <a:t>23.12.2022</a:t>
            </a:fld>
            <a:endParaRPr lang="uk-UA"/>
          </a:p>
        </p:txBody>
      </p:sp>
      <p:sp>
        <p:nvSpPr>
          <p:cNvPr id="6" name="Footer Placeholder 5"/>
          <p:cNvSpPr>
            <a:spLocks noGrp="1"/>
          </p:cNvSpPr>
          <p:nvPr>
            <p:ph type="ftr" sz="quarter" idx="11"/>
          </p:nvPr>
        </p:nvSpPr>
        <p:spPr/>
        <p:txBody>
          <a:bodyPr/>
          <a:lstStyle/>
          <a:p>
            <a:endParaRPr lang="uk-UA"/>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D284CDF-DE12-4306-AC16-02E477CDA164}" type="slidenum">
              <a:rPr lang="uk-UA" smtClean="0"/>
              <a:t>‹#›</a:t>
            </a:fld>
            <a:endParaRPr lang="uk-UA"/>
          </a:p>
        </p:txBody>
      </p:sp>
    </p:spTree>
    <p:extLst>
      <p:ext uri="{BB962C8B-B14F-4D97-AF65-F5344CB8AC3E}">
        <p14:creationId xmlns:p14="http://schemas.microsoft.com/office/powerpoint/2010/main" val="26727697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B9CB70F-40FF-4697-ACE2-C5A6A4C76584}" type="datetimeFigureOut">
              <a:rPr lang="uk-UA" smtClean="0"/>
              <a:t>23.12.2022</a:t>
            </a:fld>
            <a:endParaRPr lang="uk-UA"/>
          </a:p>
        </p:txBody>
      </p:sp>
      <p:sp>
        <p:nvSpPr>
          <p:cNvPr id="5" name="Footer Placeholder 4"/>
          <p:cNvSpPr>
            <a:spLocks noGrp="1"/>
          </p:cNvSpPr>
          <p:nvPr>
            <p:ph type="ftr" sz="quarter" idx="11"/>
          </p:nvPr>
        </p:nvSpPr>
        <p:spPr/>
        <p:txBody>
          <a:bodyPr/>
          <a:lstStyle/>
          <a:p>
            <a:endParaRPr lang="uk-UA"/>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D284CDF-DE12-4306-AC16-02E477CDA164}" type="slidenum">
              <a:rPr lang="uk-UA" smtClean="0"/>
              <a:t>‹#›</a:t>
            </a:fld>
            <a:endParaRPr lang="uk-UA"/>
          </a:p>
        </p:txBody>
      </p:sp>
    </p:spTree>
    <p:extLst>
      <p:ext uri="{BB962C8B-B14F-4D97-AF65-F5344CB8AC3E}">
        <p14:creationId xmlns:p14="http://schemas.microsoft.com/office/powerpoint/2010/main" val="3666937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B9CB70F-40FF-4697-ACE2-C5A6A4C76584}" type="datetimeFigureOut">
              <a:rPr lang="uk-UA" smtClean="0"/>
              <a:t>23.12.2022</a:t>
            </a:fld>
            <a:endParaRPr lang="uk-UA"/>
          </a:p>
        </p:txBody>
      </p:sp>
      <p:sp>
        <p:nvSpPr>
          <p:cNvPr id="5" name="Footer Placeholder 4"/>
          <p:cNvSpPr>
            <a:spLocks noGrp="1"/>
          </p:cNvSpPr>
          <p:nvPr>
            <p:ph type="ftr" sz="quarter" idx="11"/>
          </p:nvPr>
        </p:nvSpPr>
        <p:spPr/>
        <p:txBody>
          <a:bodyPr/>
          <a:lstStyle/>
          <a:p>
            <a:endParaRPr lang="uk-UA"/>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D284CDF-DE12-4306-AC16-02E477CDA164}" type="slidenum">
              <a:rPr lang="uk-UA" smtClean="0"/>
              <a:t>‹#›</a:t>
            </a:fld>
            <a:endParaRPr lang="uk-UA"/>
          </a:p>
        </p:txBody>
      </p:sp>
    </p:spTree>
    <p:extLst>
      <p:ext uri="{BB962C8B-B14F-4D97-AF65-F5344CB8AC3E}">
        <p14:creationId xmlns:p14="http://schemas.microsoft.com/office/powerpoint/2010/main" val="23152147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B9CB70F-40FF-4697-ACE2-C5A6A4C76584}" type="datetimeFigureOut">
              <a:rPr lang="uk-UA" smtClean="0"/>
              <a:t>23.12.2022</a:t>
            </a:fld>
            <a:endParaRPr lang="uk-UA"/>
          </a:p>
        </p:txBody>
      </p:sp>
      <p:sp>
        <p:nvSpPr>
          <p:cNvPr id="5" name="Footer Placeholder 4"/>
          <p:cNvSpPr>
            <a:spLocks noGrp="1"/>
          </p:cNvSpPr>
          <p:nvPr>
            <p:ph type="ftr" sz="quarter" idx="11"/>
          </p:nvPr>
        </p:nvSpPr>
        <p:spPr/>
        <p:txBody>
          <a:bodyPr/>
          <a:lstStyle/>
          <a:p>
            <a:endParaRPr lang="uk-UA"/>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D284CDF-DE12-4306-AC16-02E477CDA164}" type="slidenum">
              <a:rPr lang="uk-UA" smtClean="0"/>
              <a:t>‹#›</a:t>
            </a:fld>
            <a:endParaRPr lang="uk-UA"/>
          </a:p>
        </p:txBody>
      </p:sp>
    </p:spTree>
    <p:extLst>
      <p:ext uri="{BB962C8B-B14F-4D97-AF65-F5344CB8AC3E}">
        <p14:creationId xmlns:p14="http://schemas.microsoft.com/office/powerpoint/2010/main" val="33294794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6B9CB70F-40FF-4697-ACE2-C5A6A4C76584}" type="datetimeFigureOut">
              <a:rPr lang="uk-UA" smtClean="0"/>
              <a:t>23.12.2022</a:t>
            </a:fld>
            <a:endParaRPr lang="uk-UA"/>
          </a:p>
        </p:txBody>
      </p:sp>
      <p:sp>
        <p:nvSpPr>
          <p:cNvPr id="5" name="Footer Placeholder 4"/>
          <p:cNvSpPr>
            <a:spLocks noGrp="1"/>
          </p:cNvSpPr>
          <p:nvPr>
            <p:ph type="ftr" sz="quarter" idx="11"/>
          </p:nvPr>
        </p:nvSpPr>
        <p:spPr/>
        <p:txBody>
          <a:bodyPr/>
          <a:lstStyle/>
          <a:p>
            <a:endParaRPr lang="uk-UA"/>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ED284CDF-DE12-4306-AC16-02E477CDA164}" type="slidenum">
              <a:rPr lang="uk-UA" smtClean="0"/>
              <a:t>‹#›</a:t>
            </a:fld>
            <a:endParaRPr lang="uk-UA"/>
          </a:p>
        </p:txBody>
      </p:sp>
    </p:spTree>
    <p:extLst>
      <p:ext uri="{BB962C8B-B14F-4D97-AF65-F5344CB8AC3E}">
        <p14:creationId xmlns:p14="http://schemas.microsoft.com/office/powerpoint/2010/main" val="34516495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6B9CB70F-40FF-4697-ACE2-C5A6A4C76584}" type="datetimeFigureOut">
              <a:rPr lang="uk-UA" smtClean="0"/>
              <a:t>23.12.2022</a:t>
            </a:fld>
            <a:endParaRPr lang="uk-UA"/>
          </a:p>
        </p:txBody>
      </p:sp>
      <p:sp>
        <p:nvSpPr>
          <p:cNvPr id="6" name="Footer Placeholder 5"/>
          <p:cNvSpPr>
            <a:spLocks noGrp="1"/>
          </p:cNvSpPr>
          <p:nvPr>
            <p:ph type="ftr" sz="quarter" idx="11"/>
          </p:nvPr>
        </p:nvSpPr>
        <p:spPr/>
        <p:txBody>
          <a:bodyPr/>
          <a:lstStyle/>
          <a:p>
            <a:endParaRPr lang="uk-UA"/>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ED284CDF-DE12-4306-AC16-02E477CDA164}" type="slidenum">
              <a:rPr lang="uk-UA" smtClean="0"/>
              <a:t>‹#›</a:t>
            </a:fld>
            <a:endParaRPr lang="uk-UA"/>
          </a:p>
        </p:txBody>
      </p:sp>
    </p:spTree>
    <p:extLst>
      <p:ext uri="{BB962C8B-B14F-4D97-AF65-F5344CB8AC3E}">
        <p14:creationId xmlns:p14="http://schemas.microsoft.com/office/powerpoint/2010/main" val="20735726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6B9CB70F-40FF-4697-ACE2-C5A6A4C76584}" type="datetimeFigureOut">
              <a:rPr lang="uk-UA" smtClean="0"/>
              <a:t>23.12.2022</a:t>
            </a:fld>
            <a:endParaRPr lang="uk-UA"/>
          </a:p>
        </p:txBody>
      </p:sp>
      <p:sp>
        <p:nvSpPr>
          <p:cNvPr id="8" name="Footer Placeholder 7"/>
          <p:cNvSpPr>
            <a:spLocks noGrp="1"/>
          </p:cNvSpPr>
          <p:nvPr>
            <p:ph type="ftr" sz="quarter" idx="11"/>
          </p:nvPr>
        </p:nvSpPr>
        <p:spPr/>
        <p:txBody>
          <a:bodyPr/>
          <a:lstStyle/>
          <a:p>
            <a:endParaRPr lang="uk-UA"/>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ED284CDF-DE12-4306-AC16-02E477CDA164}" type="slidenum">
              <a:rPr lang="uk-UA" smtClean="0"/>
              <a:t>‹#›</a:t>
            </a:fld>
            <a:endParaRPr lang="uk-UA"/>
          </a:p>
        </p:txBody>
      </p:sp>
    </p:spTree>
    <p:extLst>
      <p:ext uri="{BB962C8B-B14F-4D97-AF65-F5344CB8AC3E}">
        <p14:creationId xmlns:p14="http://schemas.microsoft.com/office/powerpoint/2010/main" val="20516246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6B9CB70F-40FF-4697-ACE2-C5A6A4C76584}" type="datetimeFigureOut">
              <a:rPr lang="uk-UA" smtClean="0"/>
              <a:t>23.12.2022</a:t>
            </a:fld>
            <a:endParaRPr lang="uk-UA"/>
          </a:p>
        </p:txBody>
      </p:sp>
      <p:sp>
        <p:nvSpPr>
          <p:cNvPr id="4" name="Footer Placeholder 3"/>
          <p:cNvSpPr>
            <a:spLocks noGrp="1"/>
          </p:cNvSpPr>
          <p:nvPr>
            <p:ph type="ftr" sz="quarter" idx="11"/>
          </p:nvPr>
        </p:nvSpPr>
        <p:spPr/>
        <p:txBody>
          <a:bodyPr/>
          <a:lstStyle/>
          <a:p>
            <a:endParaRPr lang="uk-UA"/>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ED284CDF-DE12-4306-AC16-02E477CDA164}" type="slidenum">
              <a:rPr lang="uk-UA" smtClean="0"/>
              <a:t>‹#›</a:t>
            </a:fld>
            <a:endParaRPr lang="uk-UA"/>
          </a:p>
        </p:txBody>
      </p:sp>
    </p:spTree>
    <p:extLst>
      <p:ext uri="{BB962C8B-B14F-4D97-AF65-F5344CB8AC3E}">
        <p14:creationId xmlns:p14="http://schemas.microsoft.com/office/powerpoint/2010/main" val="37661342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9CB70F-40FF-4697-ACE2-C5A6A4C76584}" type="datetimeFigureOut">
              <a:rPr lang="uk-UA" smtClean="0"/>
              <a:t>23.12.2022</a:t>
            </a:fld>
            <a:endParaRPr lang="uk-UA"/>
          </a:p>
        </p:txBody>
      </p:sp>
      <p:sp>
        <p:nvSpPr>
          <p:cNvPr id="3" name="Footer Placeholder 2"/>
          <p:cNvSpPr>
            <a:spLocks noGrp="1"/>
          </p:cNvSpPr>
          <p:nvPr>
            <p:ph type="ftr" sz="quarter" idx="11"/>
          </p:nvPr>
        </p:nvSpPr>
        <p:spPr/>
        <p:txBody>
          <a:bodyPr/>
          <a:lstStyle/>
          <a:p>
            <a:endParaRPr lang="uk-UA"/>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ED284CDF-DE12-4306-AC16-02E477CDA164}" type="slidenum">
              <a:rPr lang="uk-UA" smtClean="0"/>
              <a:t>‹#›</a:t>
            </a:fld>
            <a:endParaRPr lang="uk-UA"/>
          </a:p>
        </p:txBody>
      </p:sp>
    </p:spTree>
    <p:extLst>
      <p:ext uri="{BB962C8B-B14F-4D97-AF65-F5344CB8AC3E}">
        <p14:creationId xmlns:p14="http://schemas.microsoft.com/office/powerpoint/2010/main" val="10578033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6B9CB70F-40FF-4697-ACE2-C5A6A4C76584}" type="datetimeFigureOut">
              <a:rPr lang="uk-UA" smtClean="0"/>
              <a:t>23.12.2022</a:t>
            </a:fld>
            <a:endParaRPr lang="uk-UA"/>
          </a:p>
        </p:txBody>
      </p:sp>
      <p:sp>
        <p:nvSpPr>
          <p:cNvPr id="6" name="Footer Placeholder 5"/>
          <p:cNvSpPr>
            <a:spLocks noGrp="1"/>
          </p:cNvSpPr>
          <p:nvPr>
            <p:ph type="ftr" sz="quarter" idx="11"/>
          </p:nvPr>
        </p:nvSpPr>
        <p:spPr/>
        <p:txBody>
          <a:bodyPr/>
          <a:lstStyle/>
          <a:p>
            <a:endParaRPr lang="uk-UA"/>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ED284CDF-DE12-4306-AC16-02E477CDA164}" type="slidenum">
              <a:rPr lang="uk-UA" smtClean="0"/>
              <a:t>‹#›</a:t>
            </a:fld>
            <a:endParaRPr lang="uk-UA"/>
          </a:p>
        </p:txBody>
      </p:sp>
    </p:spTree>
    <p:extLst>
      <p:ext uri="{BB962C8B-B14F-4D97-AF65-F5344CB8AC3E}">
        <p14:creationId xmlns:p14="http://schemas.microsoft.com/office/powerpoint/2010/main" val="13287908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6B9CB70F-40FF-4697-ACE2-C5A6A4C76584}" type="datetimeFigureOut">
              <a:rPr lang="uk-UA" smtClean="0"/>
              <a:t>23.12.2022</a:t>
            </a:fld>
            <a:endParaRPr lang="uk-UA"/>
          </a:p>
        </p:txBody>
      </p:sp>
      <p:sp>
        <p:nvSpPr>
          <p:cNvPr id="6" name="Footer Placeholder 5"/>
          <p:cNvSpPr>
            <a:spLocks noGrp="1"/>
          </p:cNvSpPr>
          <p:nvPr>
            <p:ph type="ftr" sz="quarter" idx="11"/>
          </p:nvPr>
        </p:nvSpPr>
        <p:spPr/>
        <p:txBody>
          <a:bodyPr/>
          <a:lstStyle/>
          <a:p>
            <a:endParaRPr lang="uk-UA"/>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ED284CDF-DE12-4306-AC16-02E477CDA164}" type="slidenum">
              <a:rPr lang="uk-UA" smtClean="0"/>
              <a:t>‹#›</a:t>
            </a:fld>
            <a:endParaRPr lang="uk-UA"/>
          </a:p>
        </p:txBody>
      </p:sp>
    </p:spTree>
    <p:extLst>
      <p:ext uri="{BB962C8B-B14F-4D97-AF65-F5344CB8AC3E}">
        <p14:creationId xmlns:p14="http://schemas.microsoft.com/office/powerpoint/2010/main" val="5683311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6B9CB70F-40FF-4697-ACE2-C5A6A4C76584}" type="datetimeFigureOut">
              <a:rPr lang="uk-UA" smtClean="0"/>
              <a:t>23.12.2022</a:t>
            </a:fld>
            <a:endParaRPr lang="uk-UA"/>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uk-UA"/>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ED284CDF-DE12-4306-AC16-02E477CDA164}" type="slidenum">
              <a:rPr lang="uk-UA" smtClean="0"/>
              <a:t>‹#›</a:t>
            </a:fld>
            <a:endParaRPr lang="uk-UA"/>
          </a:p>
        </p:txBody>
      </p:sp>
    </p:spTree>
    <p:extLst>
      <p:ext uri="{BB962C8B-B14F-4D97-AF65-F5344CB8AC3E}">
        <p14:creationId xmlns:p14="http://schemas.microsoft.com/office/powerpoint/2010/main" val="2804198660"/>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 id="2147483710"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jp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jpg"/><Relationship Id="rId1" Type="http://schemas.openxmlformats.org/officeDocument/2006/relationships/slideLayout" Target="../slideLayouts/slideLayout8.xml"/><Relationship Id="rId4" Type="http://schemas.openxmlformats.org/officeDocument/2006/relationships/image" Target="../media/image12.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3.jp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uk.wikipedia.org/wiki/%D0%92%D0%B8%D0%BD%D0%B8%D0%BA%D0%BD%D0%B5%D0%BD%D0%BD%D1%8F_%D0%B2%D0%B8%D1%88%D0%B8%D0%B2%D0%BA%D0%B8#cite_note-3"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391785" y="326572"/>
            <a:ext cx="8915399" cy="2262781"/>
          </a:xfrm>
        </p:spPr>
        <p:txBody>
          <a:bodyPr/>
          <a:lstStyle/>
          <a:p>
            <a:r>
              <a:rPr lang="uk-UA" dirty="0" smtClean="0"/>
              <a:t>Сокальська вишивка від витоків до сучасності</a:t>
            </a:r>
            <a:endParaRPr lang="uk-UA" dirty="0"/>
          </a:p>
        </p:txBody>
      </p:sp>
      <p:sp>
        <p:nvSpPr>
          <p:cNvPr id="3" name="Подзаголовок 2"/>
          <p:cNvSpPr>
            <a:spLocks noGrp="1"/>
          </p:cNvSpPr>
          <p:nvPr>
            <p:ph type="subTitle" idx="1"/>
          </p:nvPr>
        </p:nvSpPr>
        <p:spPr>
          <a:xfrm>
            <a:off x="4592185" y="3906523"/>
            <a:ext cx="7240587" cy="1035592"/>
          </a:xfrm>
        </p:spPr>
        <p:txBody>
          <a:bodyPr/>
          <a:lstStyle/>
          <a:p>
            <a:r>
              <a:rPr lang="uk-UA" dirty="0" smtClean="0"/>
              <a:t>Майстер виробничого навчання: Луценко Олена Миколаївна</a:t>
            </a:r>
            <a:endParaRPr lang="uk-UA" dirty="0"/>
          </a:p>
        </p:txBody>
      </p:sp>
    </p:spTree>
    <p:extLst>
      <p:ext uri="{BB962C8B-B14F-4D97-AF65-F5344CB8AC3E}">
        <p14:creationId xmlns:p14="http://schemas.microsoft.com/office/powerpoint/2010/main" val="740005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632858" y="446088"/>
            <a:ext cx="9949542" cy="5414961"/>
          </a:xfrm>
        </p:spPr>
        <p:txBody>
          <a:bodyPr>
            <a:normAutofit/>
          </a:bodyPr>
          <a:lstStyle/>
          <a:p>
            <a:r>
              <a:rPr lang="ru-RU" sz="2000" dirty="0" err="1"/>
              <a:t>Жіночі</a:t>
            </a:r>
            <a:r>
              <a:rPr lang="ru-RU" sz="2000" dirty="0"/>
              <a:t> сорочки </a:t>
            </a:r>
            <a:r>
              <a:rPr lang="ru-RU" sz="2000" dirty="0" err="1"/>
              <a:t>переважно</a:t>
            </a:r>
            <a:r>
              <a:rPr lang="ru-RU" sz="2000" dirty="0"/>
              <a:t> </a:t>
            </a:r>
            <a:r>
              <a:rPr lang="ru-RU" sz="2000" dirty="0" err="1"/>
              <a:t>шилися</a:t>
            </a:r>
            <a:r>
              <a:rPr lang="ru-RU" sz="2000" dirty="0"/>
              <a:t> з </a:t>
            </a:r>
            <a:r>
              <a:rPr lang="ru-RU" sz="2000" dirty="0" err="1"/>
              <a:t>виложистим</a:t>
            </a:r>
            <a:r>
              <a:rPr lang="ru-RU" sz="2000" dirty="0"/>
              <a:t> </a:t>
            </a:r>
            <a:r>
              <a:rPr lang="ru-RU" sz="2000" dirty="0" err="1"/>
              <a:t>коміром</a:t>
            </a:r>
            <a:r>
              <a:rPr lang="ru-RU" sz="2000" dirty="0"/>
              <a:t>. </a:t>
            </a:r>
            <a:r>
              <a:rPr lang="ru-RU" sz="2000" dirty="0" err="1"/>
              <a:t>Сокальські</a:t>
            </a:r>
            <a:r>
              <a:rPr lang="ru-RU" sz="2000" dirty="0"/>
              <a:t> сорочки </a:t>
            </a:r>
            <a:r>
              <a:rPr lang="ru-RU" sz="2000" dirty="0" err="1"/>
              <a:t>мають</a:t>
            </a:r>
            <a:r>
              <a:rPr lang="ru-RU" sz="2000" dirty="0"/>
              <a:t> три </a:t>
            </a:r>
            <a:r>
              <a:rPr lang="ru-RU" sz="2000" dirty="0" err="1"/>
              <a:t>види</a:t>
            </a:r>
            <a:r>
              <a:rPr lang="ru-RU" sz="2000" dirty="0"/>
              <a:t> </a:t>
            </a:r>
            <a:r>
              <a:rPr lang="ru-RU" sz="2000" dirty="0" err="1"/>
              <a:t>комірів</a:t>
            </a:r>
            <a:r>
              <a:rPr lang="ru-RU" sz="2000" dirty="0"/>
              <a:t>: </a:t>
            </a:r>
            <a:r>
              <a:rPr lang="ru-RU" sz="2000" dirty="0" err="1"/>
              <a:t>невисока</a:t>
            </a:r>
            <a:r>
              <a:rPr lang="ru-RU" sz="2000" dirty="0"/>
              <a:t> </a:t>
            </a:r>
            <a:r>
              <a:rPr lang="ru-RU" sz="2000" dirty="0" err="1"/>
              <a:t>стійка</a:t>
            </a:r>
            <a:r>
              <a:rPr lang="ru-RU" sz="2000" dirty="0"/>
              <a:t>, невеликий </a:t>
            </a:r>
            <a:r>
              <a:rPr lang="ru-RU" sz="2000" dirty="0" err="1"/>
              <a:t>виложистий</a:t>
            </a:r>
            <a:r>
              <a:rPr lang="ru-RU" sz="2000" dirty="0"/>
              <a:t> </a:t>
            </a:r>
            <a:r>
              <a:rPr lang="ru-RU" sz="2000" dirty="0" err="1"/>
              <a:t>комірець</a:t>
            </a:r>
            <a:r>
              <a:rPr lang="ru-RU" sz="2000" dirty="0"/>
              <a:t>, </a:t>
            </a:r>
            <a:r>
              <a:rPr lang="ru-RU" sz="2000" dirty="0" err="1"/>
              <a:t>який</a:t>
            </a:r>
            <a:r>
              <a:rPr lang="ru-RU" sz="2000" dirty="0"/>
              <a:t> </a:t>
            </a:r>
            <a:r>
              <a:rPr lang="ru-RU" sz="2000" dirty="0" err="1"/>
              <a:t>паралельно</a:t>
            </a:r>
            <a:r>
              <a:rPr lang="ru-RU" sz="2000" dirty="0"/>
              <a:t> </a:t>
            </a:r>
            <a:r>
              <a:rPr lang="ru-RU" sz="2000" dirty="0" err="1"/>
              <a:t>поширений</a:t>
            </a:r>
            <a:r>
              <a:rPr lang="ru-RU" sz="2000" dirty="0"/>
              <a:t> на </a:t>
            </a:r>
            <a:r>
              <a:rPr lang="ru-RU" sz="2000" dirty="0" err="1"/>
              <a:t>всій</a:t>
            </a:r>
            <a:r>
              <a:rPr lang="ru-RU" sz="2000" dirty="0"/>
              <a:t> </a:t>
            </a:r>
            <a:r>
              <a:rPr lang="ru-RU" sz="2000" dirty="0" err="1"/>
              <a:t>Сокальщині</a:t>
            </a:r>
            <a:r>
              <a:rPr lang="ru-RU" sz="2000" dirty="0"/>
              <a:t>, та </a:t>
            </a:r>
            <a:r>
              <a:rPr lang="ru-RU" sz="2000" dirty="0" err="1"/>
              <a:t>комір</a:t>
            </a:r>
            <a:r>
              <a:rPr lang="ru-RU" sz="2000" dirty="0"/>
              <a:t> великий </a:t>
            </a:r>
            <a:r>
              <a:rPr lang="ru-RU" sz="2000" dirty="0" err="1"/>
              <a:t>виложистий</a:t>
            </a:r>
            <a:r>
              <a:rPr lang="ru-RU" sz="2000" dirty="0"/>
              <a:t>, не </a:t>
            </a:r>
            <a:r>
              <a:rPr lang="ru-RU" sz="2000" dirty="0" err="1"/>
              <a:t>зовсім</a:t>
            </a:r>
            <a:r>
              <a:rPr lang="ru-RU" sz="2000" dirty="0"/>
              <a:t> </a:t>
            </a:r>
            <a:r>
              <a:rPr lang="ru-RU" sz="2000" dirty="0" err="1"/>
              <a:t>звичної</a:t>
            </a:r>
            <a:r>
              <a:rPr lang="ru-RU" sz="2000" dirty="0"/>
              <a:t> </a:t>
            </a:r>
            <a:r>
              <a:rPr lang="ru-RU" sz="2000" dirty="0" err="1"/>
              <a:t>форми</a:t>
            </a:r>
            <a:r>
              <a:rPr lang="ru-RU" sz="2000" dirty="0"/>
              <a:t>. </a:t>
            </a:r>
            <a:r>
              <a:rPr lang="ru-RU" sz="2000" dirty="0" err="1"/>
              <a:t>Спереду</a:t>
            </a:r>
            <a:r>
              <a:rPr lang="ru-RU" sz="2000" dirty="0"/>
              <a:t> на </a:t>
            </a:r>
            <a:r>
              <a:rPr lang="ru-RU" sz="2000" dirty="0" err="1"/>
              <a:t>шиї</a:t>
            </a:r>
            <a:r>
              <a:rPr lang="ru-RU" sz="2000" dirty="0"/>
              <a:t> </a:t>
            </a:r>
            <a:r>
              <a:rPr lang="ru-RU" sz="2000" dirty="0" err="1"/>
              <a:t>він</a:t>
            </a:r>
            <a:r>
              <a:rPr lang="ru-RU" sz="2000" dirty="0"/>
              <a:t> </a:t>
            </a:r>
            <a:r>
              <a:rPr lang="ru-RU" sz="2000" dirty="0" err="1"/>
              <a:t>викладається</a:t>
            </a:r>
            <a:r>
              <a:rPr lang="ru-RU" sz="2000" dirty="0"/>
              <a:t>, а на </a:t>
            </a:r>
            <a:r>
              <a:rPr lang="ru-RU" sz="2000" dirty="0" err="1"/>
              <a:t>карку</a:t>
            </a:r>
            <a:r>
              <a:rPr lang="ru-RU" sz="2000" dirty="0"/>
              <a:t> опущений </a:t>
            </a:r>
            <a:r>
              <a:rPr lang="ru-RU" sz="2000" dirty="0" err="1"/>
              <a:t>нижче</a:t>
            </a:r>
            <a:r>
              <a:rPr lang="ru-RU" sz="2000" dirty="0"/>
              <a:t>, але не </a:t>
            </a:r>
            <a:r>
              <a:rPr lang="ru-RU" sz="2000" dirty="0" err="1"/>
              <a:t>круглий</a:t>
            </a:r>
            <a:r>
              <a:rPr lang="ru-RU" sz="2000" dirty="0"/>
              <a:t>, а </a:t>
            </a:r>
            <a:r>
              <a:rPr lang="ru-RU" sz="2000" dirty="0" err="1"/>
              <a:t>зрізаний</a:t>
            </a:r>
            <a:r>
              <a:rPr lang="ru-RU" sz="2000" dirty="0"/>
              <a:t> </a:t>
            </a:r>
            <a:r>
              <a:rPr lang="ru-RU" sz="2000" dirty="0" err="1"/>
              <a:t>рівно</a:t>
            </a:r>
            <a:r>
              <a:rPr lang="ru-RU" sz="2000" dirty="0"/>
              <a:t>, як у </a:t>
            </a:r>
            <a:r>
              <a:rPr lang="ru-RU" sz="2000" dirty="0" err="1"/>
              <a:t>матроській</a:t>
            </a:r>
            <a:r>
              <a:rPr lang="ru-RU" sz="2000" dirty="0"/>
              <a:t> </a:t>
            </a:r>
            <a:r>
              <a:rPr lang="ru-RU" sz="2000" dirty="0" err="1"/>
              <a:t>формі</a:t>
            </a:r>
            <a:r>
              <a:rPr lang="ru-RU" sz="2000" dirty="0"/>
              <a:t>, </a:t>
            </a:r>
            <a:r>
              <a:rPr lang="ru-RU" sz="2000" dirty="0" err="1"/>
              <a:t>або</a:t>
            </a:r>
            <a:r>
              <a:rPr lang="ru-RU" sz="2000" dirty="0"/>
              <a:t> </a:t>
            </a:r>
            <a:r>
              <a:rPr lang="ru-RU" sz="2000" dirty="0" err="1"/>
              <a:t>має</a:t>
            </a:r>
            <a:r>
              <a:rPr lang="ru-RU" sz="2000" dirty="0"/>
              <a:t> форму </a:t>
            </a:r>
            <a:r>
              <a:rPr lang="ru-RU" sz="2000" dirty="0" err="1"/>
              <a:t>трикутника</a:t>
            </a:r>
            <a:r>
              <a:rPr lang="ru-RU" sz="2000" dirty="0"/>
              <a:t>. В </a:t>
            </a:r>
            <a:r>
              <a:rPr lang="ru-RU" sz="2000" dirty="0" err="1"/>
              <a:t>народі</a:t>
            </a:r>
            <a:r>
              <a:rPr lang="ru-RU" sz="2000" dirty="0"/>
              <a:t> </a:t>
            </a:r>
            <a:r>
              <a:rPr lang="ru-RU" sz="2000" dirty="0" err="1"/>
              <a:t>побутувала</a:t>
            </a:r>
            <a:r>
              <a:rPr lang="ru-RU" sz="2000" dirty="0"/>
              <a:t> думка, </a:t>
            </a:r>
            <a:r>
              <a:rPr lang="ru-RU" sz="2000" dirty="0" err="1"/>
              <a:t>що</a:t>
            </a:r>
            <a:r>
              <a:rPr lang="ru-RU" sz="2000" dirty="0"/>
              <a:t> </a:t>
            </a:r>
            <a:r>
              <a:rPr lang="ru-RU" sz="2000" dirty="0" err="1"/>
              <a:t>розмір</a:t>
            </a:r>
            <a:r>
              <a:rPr lang="ru-RU" sz="2000" dirty="0"/>
              <a:t> </a:t>
            </a:r>
            <a:r>
              <a:rPr lang="ru-RU" sz="2000" dirty="0" err="1"/>
              <a:t>коміра</a:t>
            </a:r>
            <a:r>
              <a:rPr lang="ru-RU" sz="2000" dirty="0"/>
              <a:t> </a:t>
            </a:r>
            <a:r>
              <a:rPr lang="ru-RU" sz="2000" dirty="0" err="1"/>
              <a:t>свідчив</a:t>
            </a:r>
            <a:r>
              <a:rPr lang="ru-RU" sz="2000" dirty="0"/>
              <a:t> про </a:t>
            </a:r>
            <a:r>
              <a:rPr lang="ru-RU" sz="2000" dirty="0" err="1"/>
              <a:t>посаг</a:t>
            </a:r>
            <a:r>
              <a:rPr lang="ru-RU" sz="2000" dirty="0"/>
              <a:t> </a:t>
            </a:r>
            <a:r>
              <a:rPr lang="ru-RU" sz="2000" dirty="0" err="1"/>
              <a:t>нареченої</a:t>
            </a:r>
            <a:r>
              <a:rPr lang="ru-RU" sz="2000" dirty="0"/>
              <a:t>, — </a:t>
            </a:r>
            <a:r>
              <a:rPr lang="ru-RU" sz="2000" dirty="0" err="1"/>
              <a:t>чим</a:t>
            </a:r>
            <a:r>
              <a:rPr lang="ru-RU" sz="2000" dirty="0"/>
              <a:t> </a:t>
            </a:r>
            <a:r>
              <a:rPr lang="ru-RU" sz="2000" dirty="0" err="1"/>
              <a:t>більший</a:t>
            </a:r>
            <a:r>
              <a:rPr lang="ru-RU" sz="2000" dirty="0"/>
              <a:t> </a:t>
            </a:r>
            <a:r>
              <a:rPr lang="ru-RU" sz="2000" dirty="0" err="1"/>
              <a:t>був</a:t>
            </a:r>
            <a:r>
              <a:rPr lang="ru-RU" sz="2000" dirty="0"/>
              <a:t> </a:t>
            </a:r>
            <a:r>
              <a:rPr lang="ru-RU" sz="2000" dirty="0" err="1"/>
              <a:t>комір</a:t>
            </a:r>
            <a:r>
              <a:rPr lang="ru-RU" sz="2000" dirty="0"/>
              <a:t>, </a:t>
            </a:r>
            <a:r>
              <a:rPr lang="ru-RU" sz="2000" dirty="0" err="1"/>
              <a:t>тим</a:t>
            </a:r>
            <a:r>
              <a:rPr lang="ru-RU" sz="2000" dirty="0"/>
              <a:t> </a:t>
            </a:r>
            <a:r>
              <a:rPr lang="ru-RU" sz="2000" dirty="0" err="1"/>
              <a:t>багатша</a:t>
            </a:r>
            <a:r>
              <a:rPr lang="ru-RU" sz="2000" dirty="0"/>
              <a:t> </a:t>
            </a:r>
            <a:r>
              <a:rPr lang="ru-RU" sz="2000" dirty="0" err="1"/>
              <a:t>була</a:t>
            </a:r>
            <a:r>
              <a:rPr lang="ru-RU" sz="2000" dirty="0"/>
              <a:t> </a:t>
            </a:r>
            <a:r>
              <a:rPr lang="ru-RU" sz="2000" dirty="0" err="1"/>
              <a:t>дівчина</a:t>
            </a:r>
            <a:r>
              <a:rPr lang="ru-RU" sz="2000" dirty="0"/>
              <a:t>, </a:t>
            </a:r>
            <a:r>
              <a:rPr lang="ru-RU" sz="2000" dirty="0" err="1"/>
              <a:t>адже</a:t>
            </a:r>
            <a:r>
              <a:rPr lang="ru-RU" sz="2000" dirty="0"/>
              <a:t> не </a:t>
            </a:r>
            <a:r>
              <a:rPr lang="ru-RU" sz="2000" dirty="0" err="1"/>
              <a:t>всі</a:t>
            </a:r>
            <a:r>
              <a:rPr lang="ru-RU" sz="2000" dirty="0"/>
              <a:t> </a:t>
            </a:r>
            <a:r>
              <a:rPr lang="ru-RU" sz="2000" dirty="0" err="1"/>
              <a:t>жінки</a:t>
            </a:r>
            <a:r>
              <a:rPr lang="ru-RU" sz="2000" dirty="0"/>
              <a:t> </a:t>
            </a:r>
            <a:r>
              <a:rPr lang="ru-RU" sz="2000" dirty="0" err="1"/>
              <a:t>були</a:t>
            </a:r>
            <a:r>
              <a:rPr lang="ru-RU" sz="2000" dirty="0"/>
              <a:t> </a:t>
            </a:r>
            <a:r>
              <a:rPr lang="ru-RU" sz="2000" dirty="0" err="1"/>
              <a:t>спроможні</a:t>
            </a:r>
            <a:r>
              <a:rPr lang="ru-RU" sz="2000" dirty="0"/>
              <a:t> </a:t>
            </a:r>
            <a:r>
              <a:rPr lang="ru-RU" sz="2000" dirty="0" err="1"/>
              <a:t>витрачати</a:t>
            </a:r>
            <a:r>
              <a:rPr lang="ru-RU" sz="2000" dirty="0"/>
              <a:t> полотно на </a:t>
            </a:r>
            <a:r>
              <a:rPr lang="ru-RU" sz="2000" dirty="0" err="1"/>
              <a:t>таку</a:t>
            </a:r>
            <a:r>
              <a:rPr lang="ru-RU" sz="2000" dirty="0"/>
              <a:t> </a:t>
            </a:r>
            <a:r>
              <a:rPr lang="ru-RU" sz="2000" dirty="0" err="1"/>
              <a:t>додаткову</a:t>
            </a:r>
            <a:r>
              <a:rPr lang="ru-RU" sz="2000" dirty="0"/>
              <a:t> </a:t>
            </a:r>
            <a:r>
              <a:rPr lang="ru-RU" sz="2000" dirty="0" err="1"/>
              <a:t>розкіш</a:t>
            </a:r>
            <a:r>
              <a:rPr lang="ru-RU" sz="2000" dirty="0"/>
              <a:t>. </a:t>
            </a:r>
            <a:r>
              <a:rPr lang="ru-RU" sz="2000" dirty="0" err="1"/>
              <a:t>Окрім</a:t>
            </a:r>
            <a:r>
              <a:rPr lang="ru-RU" sz="2000" dirty="0"/>
              <a:t> того, </a:t>
            </a:r>
            <a:r>
              <a:rPr lang="ru-RU" sz="2000" dirty="0" err="1"/>
              <a:t>зустрічаються</a:t>
            </a:r>
            <a:r>
              <a:rPr lang="ru-RU" sz="2000" dirty="0"/>
              <a:t> </a:t>
            </a:r>
            <a:r>
              <a:rPr lang="ru-RU" sz="2000" dirty="0" err="1"/>
              <a:t>ще</a:t>
            </a:r>
            <a:r>
              <a:rPr lang="ru-RU" sz="2000" dirty="0"/>
              <a:t> сорочки без </a:t>
            </a:r>
            <a:r>
              <a:rPr lang="ru-RU" sz="2000" dirty="0" err="1"/>
              <a:t>комірів</a:t>
            </a:r>
            <a:r>
              <a:rPr lang="ru-RU" sz="2000" dirty="0"/>
              <a:t>, а </a:t>
            </a:r>
            <a:r>
              <a:rPr lang="ru-RU" sz="2000" dirty="0" err="1"/>
              <a:t>лише</a:t>
            </a:r>
            <a:r>
              <a:rPr lang="ru-RU" sz="2000" dirty="0"/>
              <a:t> з </a:t>
            </a:r>
            <a:r>
              <a:rPr lang="ru-RU" sz="2000" dirty="0" err="1"/>
              <a:t>квадратним</a:t>
            </a:r>
            <a:r>
              <a:rPr lang="ru-RU" sz="2000" dirty="0"/>
              <a:t> </a:t>
            </a:r>
            <a:r>
              <a:rPr lang="ru-RU" sz="2000" dirty="0" err="1"/>
              <a:t>зрізом</a:t>
            </a:r>
            <a:r>
              <a:rPr lang="ru-RU" sz="2000" dirty="0"/>
              <a:t>. У </a:t>
            </a:r>
            <a:r>
              <a:rPr lang="ru-RU" sz="2000" dirty="0" err="1"/>
              <a:t>жіночих</a:t>
            </a:r>
            <a:r>
              <a:rPr lang="ru-RU" sz="2000" dirty="0"/>
              <a:t> сорочках </a:t>
            </a:r>
            <a:r>
              <a:rPr lang="ru-RU" sz="2000" dirty="0" err="1"/>
              <a:t>робили</a:t>
            </a:r>
            <a:r>
              <a:rPr lang="ru-RU" sz="2000" dirty="0"/>
              <a:t> </a:t>
            </a:r>
            <a:r>
              <a:rPr lang="ru-RU" sz="2000" dirty="0" err="1"/>
              <a:t>розріз</a:t>
            </a:r>
            <a:r>
              <a:rPr lang="ru-RU" sz="2000" dirty="0"/>
              <a:t>-пазуху </a:t>
            </a:r>
            <a:r>
              <a:rPr lang="ru-RU" sz="2000" dirty="0" err="1"/>
              <a:t>спереду</a:t>
            </a:r>
            <a:r>
              <a:rPr lang="ru-RU" sz="2000" dirty="0"/>
              <a:t>, </a:t>
            </a:r>
            <a:r>
              <a:rPr lang="ru-RU" sz="2000" dirty="0" err="1"/>
              <a:t>збоку</a:t>
            </a:r>
            <a:r>
              <a:rPr lang="ru-RU" sz="2000" dirty="0"/>
              <a:t>, а в </a:t>
            </a:r>
            <a:r>
              <a:rPr lang="ru-RU" sz="2000" dirty="0" err="1"/>
              <a:t>більшості</a:t>
            </a:r>
            <a:r>
              <a:rPr lang="ru-RU" sz="2000" dirty="0"/>
              <a:t> — </a:t>
            </a:r>
            <a:r>
              <a:rPr lang="ru-RU" sz="2000" dirty="0" err="1"/>
              <a:t>посередині</a:t>
            </a:r>
            <a:r>
              <a:rPr lang="ru-RU" sz="2000" dirty="0"/>
              <a:t>. Пазуха у </a:t>
            </a:r>
            <a:r>
              <a:rPr lang="ru-RU" sz="2000" dirty="0" err="1"/>
              <a:t>жіночих</a:t>
            </a:r>
            <a:r>
              <a:rPr lang="ru-RU" sz="2000" dirty="0"/>
              <a:t> сорочках </a:t>
            </a:r>
            <a:r>
              <a:rPr lang="ru-RU" sz="2000" dirty="0" err="1"/>
              <a:t>досить</a:t>
            </a:r>
            <a:r>
              <a:rPr lang="ru-RU" sz="2000" dirty="0"/>
              <a:t> велика, </a:t>
            </a:r>
            <a:r>
              <a:rPr lang="ru-RU" sz="2000" dirty="0" err="1"/>
              <a:t>може</a:t>
            </a:r>
            <a:r>
              <a:rPr lang="ru-RU" sz="2000" dirty="0"/>
              <a:t> бути не </a:t>
            </a:r>
            <a:r>
              <a:rPr lang="ru-RU" sz="2000" dirty="0" err="1"/>
              <a:t>вишита</a:t>
            </a:r>
            <a:r>
              <a:rPr lang="ru-RU" sz="2000" dirty="0"/>
              <a:t>, а </a:t>
            </a:r>
            <a:r>
              <a:rPr lang="ru-RU" sz="2000" dirty="0" err="1"/>
              <a:t>може</a:t>
            </a:r>
            <a:r>
              <a:rPr lang="ru-RU" sz="2000" dirty="0"/>
              <a:t> бути й </a:t>
            </a:r>
            <a:r>
              <a:rPr lang="ru-RU" sz="2000" dirty="0" err="1"/>
              <a:t>вишита</a:t>
            </a:r>
            <a:r>
              <a:rPr lang="ru-RU" sz="2000" dirty="0"/>
              <a:t>. </a:t>
            </a:r>
            <a:r>
              <a:rPr lang="ru-RU" sz="2000" dirty="0" err="1"/>
              <a:t>Цю</a:t>
            </a:r>
            <a:r>
              <a:rPr lang="ru-RU" sz="2000" dirty="0"/>
              <a:t> </a:t>
            </a:r>
            <a:r>
              <a:rPr lang="ru-RU" sz="2000" dirty="0" err="1"/>
              <a:t>вишивку</a:t>
            </a:r>
            <a:r>
              <a:rPr lang="ru-RU" sz="2000" dirty="0"/>
              <a:t> на грудях </a:t>
            </a:r>
            <a:r>
              <a:rPr lang="ru-RU" sz="2000" dirty="0" err="1"/>
              <a:t>спереду</a:t>
            </a:r>
            <a:r>
              <a:rPr lang="ru-RU" sz="2000" dirty="0"/>
              <a:t> </a:t>
            </a:r>
            <a:r>
              <a:rPr lang="ru-RU" sz="2000" dirty="0" err="1"/>
              <a:t>називають</a:t>
            </a:r>
            <a:r>
              <a:rPr lang="ru-RU" sz="2000" dirty="0"/>
              <a:t> манишкою.</a:t>
            </a:r>
            <a:endParaRPr lang="uk-UA" sz="2000" dirty="0"/>
          </a:p>
        </p:txBody>
      </p:sp>
    </p:spTree>
    <p:extLst>
      <p:ext uri="{BB962C8B-B14F-4D97-AF65-F5344CB8AC3E}">
        <p14:creationId xmlns:p14="http://schemas.microsoft.com/office/powerpoint/2010/main" val="2169527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Объект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730830" y="1000174"/>
            <a:ext cx="4300654" cy="4781047"/>
          </a:xfrm>
        </p:spPr>
      </p:pic>
      <p:pic>
        <p:nvPicPr>
          <p:cNvPr id="6" name="Объект 5"/>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7282544" y="1008111"/>
            <a:ext cx="3355424" cy="4773110"/>
          </a:xfrm>
        </p:spPr>
      </p:pic>
    </p:spTree>
    <p:extLst>
      <p:ext uri="{BB962C8B-B14F-4D97-AF65-F5344CB8AC3E}">
        <p14:creationId xmlns:p14="http://schemas.microsoft.com/office/powerpoint/2010/main" val="31747214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Объект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532762" y="548140"/>
            <a:ext cx="3505504" cy="2641559"/>
          </a:xfrm>
        </p:spPr>
      </p:pic>
      <p:sp>
        <p:nvSpPr>
          <p:cNvPr id="4" name="Текст 3"/>
          <p:cNvSpPr>
            <a:spLocks noGrp="1"/>
          </p:cNvSpPr>
          <p:nvPr>
            <p:ph type="body" sz="half" idx="2"/>
          </p:nvPr>
        </p:nvSpPr>
        <p:spPr>
          <a:xfrm>
            <a:off x="1665514" y="446088"/>
            <a:ext cx="5116286" cy="5747883"/>
          </a:xfrm>
        </p:spPr>
        <p:txBody>
          <a:bodyPr>
            <a:normAutofit/>
          </a:bodyPr>
          <a:lstStyle/>
          <a:p>
            <a:r>
              <a:rPr lang="uk-UA" sz="2000" dirty="0"/>
              <a:t>Найчастіше у сорочках вишиті комір, манишка, полики, уставки, рукави. На декор рукава спрямована вся творча думка. Вишивка на ньому викладена серією горизонтальних візерунчастих смужок, віддалених одна від одної гладкими полями білого фону різної ширини. В такому поєднанні малюнок правильно і красиво заповнює площу: оздоба сорочки творить одну завершену цілість. Характерним є те, що густо розшиті багатим та вишуканим візерунком рукави (чим ближче до низу візерунки звужуються й композиційно легшають), манжети та коміри, тобто ті частини сорочки, які з-під верхнього одягу.</a:t>
            </a:r>
          </a:p>
        </p:txBody>
      </p:sp>
      <p:pic>
        <p:nvPicPr>
          <p:cNvPr id="6" name="Рисунок 5"/>
          <p:cNvPicPr>
            <a:picLocks noChangeAspect="1"/>
          </p:cNvPicPr>
          <p:nvPr/>
        </p:nvPicPr>
        <p:blipFill>
          <a:blip r:embed="rId3"/>
          <a:stretch>
            <a:fillRect/>
          </a:stretch>
        </p:blipFill>
        <p:spPr>
          <a:xfrm>
            <a:off x="7532762" y="4169229"/>
            <a:ext cx="3505504" cy="2144485"/>
          </a:xfrm>
          <a:prstGeom prst="rect">
            <a:avLst/>
          </a:prstGeom>
        </p:spPr>
      </p:pic>
      <p:pic>
        <p:nvPicPr>
          <p:cNvPr id="7" name="Рисунок 6"/>
          <p:cNvPicPr>
            <a:picLocks noChangeAspect="1"/>
          </p:cNvPicPr>
          <p:nvPr/>
        </p:nvPicPr>
        <p:blipFill rotWithShape="1">
          <a:blip r:embed="rId4">
            <a:extLst>
              <a:ext uri="{28A0092B-C50C-407E-A947-70E740481C1C}">
                <a14:useLocalDpi xmlns:a14="http://schemas.microsoft.com/office/drawing/2010/main" val="0"/>
              </a:ext>
            </a:extLst>
          </a:blip>
          <a:srcRect t="35139" r="-11250"/>
          <a:stretch/>
        </p:blipFill>
        <p:spPr>
          <a:xfrm>
            <a:off x="7648884" y="3385457"/>
            <a:ext cx="3712029" cy="2808514"/>
          </a:xfrm>
          <a:prstGeom prst="rect">
            <a:avLst/>
          </a:prstGeom>
        </p:spPr>
      </p:pic>
    </p:spTree>
    <p:extLst>
      <p:ext uri="{BB962C8B-B14F-4D97-AF65-F5344CB8AC3E}">
        <p14:creationId xmlns:p14="http://schemas.microsoft.com/office/powerpoint/2010/main" val="7693580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915886" y="707571"/>
            <a:ext cx="9588726" cy="5203651"/>
          </a:xfrm>
        </p:spPr>
        <p:txBody>
          <a:bodyPr/>
          <a:lstStyle/>
          <a:p>
            <a:pPr marL="0" indent="0">
              <a:buNone/>
            </a:pPr>
            <a:r>
              <a:rPr lang="uk-UA" sz="2800" b="1" dirty="0">
                <a:effectLst>
                  <a:outerShdw blurRad="38100" dist="38100" dir="2700000" algn="tl">
                    <a:srgbClr val="000000">
                      <a:alpha val="43137"/>
                    </a:srgbClr>
                  </a:outerShdw>
                </a:effectLst>
              </a:rPr>
              <a:t>Сучасна </a:t>
            </a:r>
            <a:r>
              <a:rPr lang="uk-UA" sz="2800" b="1" dirty="0" err="1">
                <a:effectLst>
                  <a:outerShdw blurRad="38100" dist="38100" dir="2700000" algn="tl">
                    <a:srgbClr val="000000">
                      <a:alpha val="43137"/>
                    </a:srgbClr>
                  </a:outerShdw>
                </a:effectLst>
              </a:rPr>
              <a:t>сокальська</a:t>
            </a:r>
            <a:r>
              <a:rPr lang="uk-UA" sz="2800" b="1" dirty="0">
                <a:effectLst>
                  <a:outerShdw blurRad="38100" dist="38100" dir="2700000" algn="tl">
                    <a:srgbClr val="000000">
                      <a:alpha val="43137"/>
                    </a:srgbClr>
                  </a:outerShdw>
                </a:effectLst>
              </a:rPr>
              <a:t> вишивка геометрична, </a:t>
            </a:r>
            <a:r>
              <a:rPr lang="uk-UA" sz="2800" b="1" dirty="0" err="1">
                <a:effectLst>
                  <a:outerShdw blurRad="38100" dist="38100" dir="2700000" algn="tl">
                    <a:srgbClr val="000000">
                      <a:alpha val="43137"/>
                    </a:srgbClr>
                  </a:outerShdw>
                </a:effectLst>
              </a:rPr>
              <a:t>др</a:t>
            </a:r>
            <a:r>
              <a:rPr lang="en-US" sz="2800" b="1" dirty="0" err="1">
                <a:effectLst>
                  <a:outerShdw blurRad="38100" dist="38100" dir="2700000" algn="tl">
                    <a:srgbClr val="000000">
                      <a:alpha val="43137"/>
                    </a:srgbClr>
                  </a:outerShdw>
                </a:effectLst>
                <a:latin typeface="Bauhaus 93" panose="04030905020B02020C02" pitchFamily="82" charset="0"/>
              </a:rPr>
              <a:t>i</a:t>
            </a:r>
            <a:r>
              <a:rPr lang="uk-UA" sz="2800" b="1" dirty="0" err="1">
                <a:effectLst>
                  <a:outerShdw blurRad="38100" dist="38100" dir="2700000" algn="tl">
                    <a:srgbClr val="000000">
                      <a:alpha val="43137"/>
                    </a:srgbClr>
                  </a:outerShdw>
                </a:effectLst>
              </a:rPr>
              <a:t>бного</a:t>
            </a:r>
            <a:r>
              <a:rPr lang="uk-UA" sz="2800" b="1" dirty="0">
                <a:effectLst>
                  <a:outerShdw blurRad="38100" dist="38100" dir="2700000" algn="tl">
                    <a:srgbClr val="000000">
                      <a:alpha val="43137"/>
                    </a:srgbClr>
                  </a:outerShdw>
                </a:effectLst>
              </a:rPr>
              <a:t> рисунка, чорного, або червоного </a:t>
            </a:r>
            <a:r>
              <a:rPr lang="uk-UA" sz="2800" b="1" dirty="0" err="1">
                <a:effectLst>
                  <a:outerShdw blurRad="38100" dist="38100" dir="2700000" algn="tl">
                    <a:srgbClr val="000000">
                      <a:alpha val="43137"/>
                    </a:srgbClr>
                  </a:outerShdw>
                </a:effectLst>
              </a:rPr>
              <a:t>кольор</a:t>
            </a:r>
            <a:r>
              <a:rPr lang="en-US" sz="2800" b="1" dirty="0" err="1">
                <a:effectLst>
                  <a:outerShdw blurRad="38100" dist="38100" dir="2700000" algn="tl">
                    <a:srgbClr val="000000">
                      <a:alpha val="43137"/>
                    </a:srgbClr>
                  </a:outerShdw>
                </a:effectLst>
                <a:latin typeface="Bauhaus 93" panose="04030905020B02020C02" pitchFamily="82" charset="0"/>
              </a:rPr>
              <a:t>i</a:t>
            </a:r>
            <a:r>
              <a:rPr lang="uk-UA" sz="2800" b="1" dirty="0">
                <a:effectLst>
                  <a:outerShdw blurRad="38100" dist="38100" dir="2700000" algn="tl">
                    <a:srgbClr val="000000">
                      <a:alpha val="43137"/>
                    </a:srgbClr>
                  </a:outerShdw>
                </a:effectLst>
              </a:rPr>
              <a:t>в, або й обох разом, </a:t>
            </a:r>
            <a:r>
              <a:rPr lang="en-US" sz="2800" b="1" dirty="0" err="1">
                <a:effectLst>
                  <a:outerShdw blurRad="38100" dist="38100" dir="2700000" algn="tl">
                    <a:srgbClr val="000000">
                      <a:alpha val="43137"/>
                    </a:srgbClr>
                  </a:outerShdw>
                </a:effectLst>
                <a:latin typeface="Bauhaus 93" panose="04030905020B02020C02" pitchFamily="82" charset="0"/>
              </a:rPr>
              <a:t>i</a:t>
            </a:r>
            <a:r>
              <a:rPr lang="uk-UA" sz="2800" b="1" dirty="0" err="1">
                <a:effectLst>
                  <a:outerShdw blurRad="38100" dist="38100" dir="2700000" algn="tl">
                    <a:srgbClr val="000000">
                      <a:alpha val="43137"/>
                    </a:srgbClr>
                  </a:outerShdw>
                </a:effectLst>
              </a:rPr>
              <a:t>нколи</a:t>
            </a:r>
            <a:r>
              <a:rPr lang="uk-UA" sz="2800" b="1" dirty="0">
                <a:effectLst>
                  <a:outerShdw blurRad="38100" dist="38100" dir="2700000" algn="tl">
                    <a:srgbClr val="000000">
                      <a:alpha val="43137"/>
                    </a:srgbClr>
                  </a:outerShdw>
                </a:effectLst>
              </a:rPr>
              <a:t> з додаванням жовтого. Для вишивок </a:t>
            </a:r>
            <a:r>
              <a:rPr lang="uk-UA" sz="2800" b="1" dirty="0" err="1">
                <a:effectLst>
                  <a:outerShdw blurRad="38100" dist="38100" dir="2700000" algn="tl">
                    <a:srgbClr val="000000">
                      <a:alpha val="43137"/>
                    </a:srgbClr>
                  </a:outerShdw>
                </a:effectLst>
              </a:rPr>
              <a:t>Сокальщини</a:t>
            </a:r>
            <a:r>
              <a:rPr lang="uk-UA" sz="2800" b="1" dirty="0">
                <a:effectLst>
                  <a:outerShdw blurRad="38100" dist="38100" dir="2700000" algn="tl">
                    <a:srgbClr val="000000">
                      <a:alpha val="43137"/>
                    </a:srgbClr>
                  </a:outerShdw>
                </a:effectLst>
              </a:rPr>
              <a:t> характерні легкі ніжні узори, які немов тонке мереживо лягають на полотно. Вони вишиті переважно чорним кольором поверхневим шиттям — хрестиком, </a:t>
            </a:r>
            <a:r>
              <a:rPr lang="uk-UA" sz="2800" b="1" dirty="0" err="1">
                <a:effectLst>
                  <a:outerShdw blurRad="38100" dist="38100" dir="2700000" algn="tl">
                    <a:srgbClr val="000000">
                      <a:alpha val="43137"/>
                    </a:srgbClr>
                  </a:outerShdw>
                </a:effectLst>
              </a:rPr>
              <a:t>стебнівкою</a:t>
            </a:r>
            <a:r>
              <a:rPr lang="uk-UA" sz="2800" b="1" dirty="0">
                <a:effectLst>
                  <a:outerShdw blurRad="38100" dist="38100" dir="2700000" algn="tl">
                    <a:srgbClr val="000000">
                      <a:alpha val="43137"/>
                    </a:srgbClr>
                  </a:outerShdw>
                </a:effectLst>
              </a:rPr>
              <a:t>, </a:t>
            </a:r>
            <a:r>
              <a:rPr lang="uk-UA" sz="2800" b="1" dirty="0" err="1">
                <a:effectLst>
                  <a:outerShdw blurRad="38100" dist="38100" dir="2700000" algn="tl">
                    <a:srgbClr val="000000">
                      <a:alpha val="43137"/>
                    </a:srgbClr>
                  </a:outerShdw>
                </a:effectLst>
              </a:rPr>
              <a:t>позаголковим</a:t>
            </a:r>
            <a:r>
              <a:rPr lang="uk-UA" sz="2800" b="1" dirty="0">
                <a:effectLst>
                  <a:outerShdw blurRad="38100" dist="38100" dir="2700000" algn="tl">
                    <a:srgbClr val="000000">
                      <a:alpha val="43137"/>
                    </a:srgbClr>
                  </a:outerShdw>
                </a:effectLst>
              </a:rPr>
              <a:t> швом і рідше – плоским </a:t>
            </a:r>
            <a:r>
              <a:rPr lang="uk-UA" sz="2800" b="1" dirty="0" err="1">
                <a:effectLst>
                  <a:outerShdw blurRad="38100" dist="38100" dir="2700000" algn="tl">
                    <a:srgbClr val="000000">
                      <a:alpha val="43137"/>
                    </a:srgbClr>
                  </a:outerShdw>
                </a:effectLst>
              </a:rPr>
              <a:t>гаптом</a:t>
            </a:r>
            <a:r>
              <a:rPr lang="uk-UA" sz="2800" b="1" dirty="0">
                <a:effectLst>
                  <a:outerShdw blurRad="38100" dist="38100" dir="2700000" algn="tl">
                    <a:srgbClr val="000000">
                      <a:alpha val="43137"/>
                    </a:srgbClr>
                  </a:outerShdw>
                </a:effectLst>
              </a:rPr>
              <a:t> (так називали гладь).</a:t>
            </a:r>
          </a:p>
          <a:p>
            <a:endParaRPr lang="uk-UA" dirty="0"/>
          </a:p>
        </p:txBody>
      </p:sp>
    </p:spTree>
    <p:extLst>
      <p:ext uri="{BB962C8B-B14F-4D97-AF65-F5344CB8AC3E}">
        <p14:creationId xmlns:p14="http://schemas.microsoft.com/office/powerpoint/2010/main" val="5588544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Объект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732082" y="740229"/>
            <a:ext cx="3951514" cy="5388428"/>
          </a:xfrm>
        </p:spPr>
      </p:pic>
      <p:sp>
        <p:nvSpPr>
          <p:cNvPr id="4" name="Текст 3"/>
          <p:cNvSpPr>
            <a:spLocks noGrp="1"/>
          </p:cNvSpPr>
          <p:nvPr>
            <p:ph type="body" sz="half" idx="2"/>
          </p:nvPr>
        </p:nvSpPr>
        <p:spPr>
          <a:xfrm>
            <a:off x="1654629" y="740229"/>
            <a:ext cx="4365172" cy="5120820"/>
          </a:xfrm>
        </p:spPr>
        <p:txBody>
          <a:bodyPr/>
          <a:lstStyle/>
          <a:p>
            <a:r>
              <a:rPr lang="uk-UA" sz="2000" dirty="0"/>
              <a:t>Кожне село </a:t>
            </a:r>
            <a:r>
              <a:rPr lang="uk-UA" sz="2000" dirty="0" err="1"/>
              <a:t>Сокальщини</a:t>
            </a:r>
            <a:r>
              <a:rPr lang="uk-UA" sz="2000" dirty="0"/>
              <a:t> могло б дати цікаві фрагменти оригінальних зразків вишивок. Багата та щедра талантами українська земля.</a:t>
            </a:r>
          </a:p>
          <a:p>
            <a:r>
              <a:rPr lang="uk-UA" sz="2000" dirty="0"/>
              <a:t>Сокальська вишивка на жіночій сорочці нікого не залишить байдужим.</a:t>
            </a:r>
          </a:p>
          <a:p>
            <a:endParaRPr lang="uk-UA" dirty="0"/>
          </a:p>
        </p:txBody>
      </p:sp>
    </p:spTree>
    <p:extLst>
      <p:ext uri="{BB962C8B-B14F-4D97-AF65-F5344CB8AC3E}">
        <p14:creationId xmlns:p14="http://schemas.microsoft.com/office/powerpoint/2010/main" val="25484204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41715" y="624110"/>
            <a:ext cx="9762898" cy="1280890"/>
          </a:xfrm>
        </p:spPr>
        <p:txBody>
          <a:bodyPr>
            <a:normAutofit fontScale="90000"/>
          </a:bodyPr>
          <a:lstStyle/>
          <a:p>
            <a:r>
              <a:rPr lang="ru-RU" sz="2000" dirty="0"/>
              <a:t>Л</a:t>
            </a:r>
            <a:r>
              <a:rPr lang="ru-RU" sz="2000" dirty="0" smtClean="0"/>
              <a:t>егенда </a:t>
            </a:r>
            <a:r>
              <a:rPr lang="ru-RU" sz="2000" dirty="0"/>
              <a:t>про </a:t>
            </a:r>
            <a:r>
              <a:rPr lang="ru-RU" sz="2000" dirty="0" err="1"/>
              <a:t>Сокальську</a:t>
            </a:r>
            <a:r>
              <a:rPr lang="ru-RU" sz="2000" dirty="0"/>
              <a:t> сорочку </a:t>
            </a:r>
            <a:r>
              <a:rPr lang="ru-RU" sz="2000" dirty="0" err="1"/>
              <a:t>свідчить</a:t>
            </a:r>
            <a:r>
              <a:rPr lang="ru-RU" sz="2000" dirty="0"/>
              <a:t> про </a:t>
            </a:r>
            <a:r>
              <a:rPr lang="ru-RU" sz="2000" dirty="0" err="1"/>
              <a:t>нещастя</a:t>
            </a:r>
            <a:r>
              <a:rPr lang="ru-RU" sz="2000" dirty="0"/>
              <a:t>, яке </a:t>
            </a:r>
            <a:r>
              <a:rPr lang="ru-RU" sz="2000" dirty="0" err="1"/>
              <a:t>спіткало</a:t>
            </a:r>
            <a:r>
              <a:rPr lang="ru-RU" sz="2000" dirty="0"/>
              <a:t> людей в </a:t>
            </a:r>
            <a:r>
              <a:rPr lang="ru-RU" sz="2000" dirty="0" smtClean="0"/>
              <a:t>1519р</a:t>
            </a:r>
            <a:r>
              <a:rPr lang="ru-RU" sz="2000" dirty="0"/>
              <a:t>. Монголо-</a:t>
            </a:r>
            <a:r>
              <a:rPr lang="ru-RU" sz="2000" dirty="0" err="1"/>
              <a:t>татари</a:t>
            </a:r>
            <a:r>
              <a:rPr lang="ru-RU" sz="2000" dirty="0"/>
              <a:t> спалили </a:t>
            </a:r>
            <a:r>
              <a:rPr lang="ru-RU" sz="2000" dirty="0" err="1"/>
              <a:t>місто</a:t>
            </a:r>
            <a:r>
              <a:rPr lang="ru-RU" sz="2000" dirty="0"/>
              <a:t> Сокаль, </a:t>
            </a:r>
            <a:r>
              <a:rPr lang="ru-RU" sz="2000" dirty="0" err="1"/>
              <a:t>загинули</a:t>
            </a:r>
            <a:r>
              <a:rPr lang="ru-RU" sz="2000" dirty="0"/>
              <a:t> </a:t>
            </a:r>
            <a:r>
              <a:rPr lang="ru-RU" sz="2000" dirty="0" err="1"/>
              <a:t>чоловіки</a:t>
            </a:r>
            <a:r>
              <a:rPr lang="ru-RU" sz="2000" dirty="0"/>
              <a:t>, сини. </a:t>
            </a:r>
            <a:r>
              <a:rPr lang="ru-RU" sz="2000" dirty="0" smtClean="0"/>
              <a:t/>
            </a:r>
            <a:br>
              <a:rPr lang="ru-RU" sz="2000" dirty="0" smtClean="0"/>
            </a:br>
            <a:r>
              <a:rPr lang="ru-RU" sz="2000" dirty="0" err="1" smtClean="0"/>
              <a:t>Жінки</a:t>
            </a:r>
            <a:r>
              <a:rPr lang="ru-RU" sz="2000" dirty="0" smtClean="0"/>
              <a:t> </a:t>
            </a:r>
            <a:r>
              <a:rPr lang="ru-RU" sz="2000" dirty="0"/>
              <a:t>в тяжкому </a:t>
            </a:r>
            <a:r>
              <a:rPr lang="ru-RU" sz="2000" dirty="0" err="1"/>
              <a:t>смутку</a:t>
            </a:r>
            <a:r>
              <a:rPr lang="ru-RU" sz="2000" dirty="0"/>
              <a:t> почали </a:t>
            </a:r>
            <a:r>
              <a:rPr lang="ru-RU" sz="2000" dirty="0" err="1"/>
              <a:t>вишивати</a:t>
            </a:r>
            <a:r>
              <a:rPr lang="ru-RU" sz="2000" dirty="0"/>
              <a:t> сорочки </a:t>
            </a:r>
            <a:r>
              <a:rPr lang="ru-RU" sz="2000" dirty="0" err="1"/>
              <a:t>чорними</a:t>
            </a:r>
            <a:r>
              <a:rPr lang="ru-RU" sz="2000" dirty="0"/>
              <a:t> нитками</a:t>
            </a:r>
            <a:r>
              <a:rPr lang="ru-RU" dirty="0"/>
              <a:t>.</a:t>
            </a:r>
            <a:endParaRPr lang="uk-UA" dirty="0"/>
          </a:p>
        </p:txBody>
      </p:sp>
      <p:pic>
        <p:nvPicPr>
          <p:cNvPr id="4" name="Объект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2656115" y="1910691"/>
            <a:ext cx="2564521" cy="4546103"/>
          </a:xfrm>
        </p:spPr>
      </p:pic>
      <p:pic>
        <p:nvPicPr>
          <p:cNvPr id="5" name="Рисунок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58103" y="1905000"/>
            <a:ext cx="2494643" cy="4551795"/>
          </a:xfrm>
          <a:prstGeom prst="rect">
            <a:avLst/>
          </a:prstGeom>
        </p:spPr>
      </p:pic>
    </p:spTree>
    <p:extLst>
      <p:ext uri="{BB962C8B-B14F-4D97-AF65-F5344CB8AC3E}">
        <p14:creationId xmlns:p14="http://schemas.microsoft.com/office/powerpoint/2010/main" val="33574281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850571" y="587829"/>
            <a:ext cx="9654041" cy="5323393"/>
          </a:xfrm>
        </p:spPr>
        <p:txBody>
          <a:bodyPr/>
          <a:lstStyle/>
          <a:p>
            <a:pPr marL="0" indent="0">
              <a:buNone/>
            </a:pPr>
            <a:r>
              <a:rPr lang="uk-UA" sz="2400" dirty="0"/>
              <a:t>З часом у </a:t>
            </a:r>
            <a:r>
              <a:rPr lang="uk-UA" sz="2400" dirty="0" err="1"/>
              <a:t>сокальський</a:t>
            </a:r>
            <a:r>
              <a:rPr lang="uk-UA" sz="2400" dirty="0"/>
              <a:t> </a:t>
            </a:r>
            <a:r>
              <a:rPr lang="uk-UA" sz="2400" dirty="0" err="1"/>
              <a:t>вз</a:t>
            </a:r>
            <a:r>
              <a:rPr lang="en-US" sz="2400" dirty="0" err="1"/>
              <a:t>i</a:t>
            </a:r>
            <a:r>
              <a:rPr lang="uk-UA" sz="2400" dirty="0"/>
              <a:t>р приходять густі, без пробілів геометричні візерунки та р</a:t>
            </a:r>
            <a:r>
              <a:rPr lang="en-US" sz="2400" dirty="0" err="1"/>
              <a:t>i</a:t>
            </a:r>
            <a:r>
              <a:rPr lang="uk-UA" sz="2400" dirty="0" err="1"/>
              <a:t>зн</a:t>
            </a:r>
            <a:r>
              <a:rPr lang="en-US" sz="2400" dirty="0" err="1"/>
              <a:t>i</a:t>
            </a:r>
            <a:r>
              <a:rPr lang="en-US" sz="2400" dirty="0"/>
              <a:t> </a:t>
            </a:r>
            <a:r>
              <a:rPr lang="uk-UA" sz="2400" dirty="0"/>
              <a:t>барви. Поряд з чорним, темно-червоним, зеленим, ф</a:t>
            </a:r>
            <a:r>
              <a:rPr lang="en-US" sz="2400" dirty="0" err="1"/>
              <a:t>i</a:t>
            </a:r>
            <a:r>
              <a:rPr lang="uk-UA" sz="2400" dirty="0" err="1"/>
              <a:t>олетовим</a:t>
            </a:r>
            <a:r>
              <a:rPr lang="uk-UA" sz="2400" dirty="0"/>
              <a:t>, звичайно </a:t>
            </a:r>
            <a:r>
              <a:rPr lang="en-US" sz="2400" dirty="0" err="1"/>
              <a:t>i</a:t>
            </a:r>
            <a:r>
              <a:rPr lang="en-US" sz="2400" dirty="0"/>
              <a:t> </a:t>
            </a:r>
            <a:r>
              <a:rPr lang="uk-UA" sz="2400" dirty="0"/>
              <a:t>синьо-жовті </a:t>
            </a:r>
            <a:r>
              <a:rPr lang="uk-UA" sz="2400" dirty="0" err="1"/>
              <a:t>нац</a:t>
            </a:r>
            <a:r>
              <a:rPr lang="en-US" sz="2400" dirty="0" err="1"/>
              <a:t>i</a:t>
            </a:r>
            <a:r>
              <a:rPr lang="uk-UA" sz="2400" dirty="0" err="1"/>
              <a:t>ональн</a:t>
            </a:r>
            <a:r>
              <a:rPr lang="en-US" sz="2400" dirty="0" err="1"/>
              <a:t>i</a:t>
            </a:r>
            <a:r>
              <a:rPr lang="en-US" sz="2400" dirty="0"/>
              <a:t> </a:t>
            </a:r>
            <a:r>
              <a:rPr lang="uk-UA" sz="2400" dirty="0" smtClean="0"/>
              <a:t>кольори.</a:t>
            </a:r>
          </a:p>
          <a:p>
            <a:pPr marL="0" indent="0">
              <a:buNone/>
            </a:pPr>
            <a:endParaRPr lang="uk-UA" sz="2400" dirty="0"/>
          </a:p>
          <a:p>
            <a:pPr marL="0" indent="0">
              <a:buNone/>
            </a:pPr>
            <a:r>
              <a:rPr lang="uk-UA" sz="2400" dirty="0" smtClean="0"/>
              <a:t>Цими </a:t>
            </a:r>
            <a:r>
              <a:rPr lang="uk-UA" sz="2400" dirty="0"/>
              <a:t>кольорами вишивали також краватки і пояси, робили </a:t>
            </a:r>
            <a:r>
              <a:rPr lang="uk-UA" sz="2400" dirty="0" err="1"/>
              <a:t>гердани</a:t>
            </a:r>
            <a:r>
              <a:rPr lang="uk-UA" sz="2400" dirty="0"/>
              <a:t>. За ц</a:t>
            </a:r>
            <a:r>
              <a:rPr lang="en-US" sz="2400" dirty="0" err="1"/>
              <a:t>i</a:t>
            </a:r>
            <a:r>
              <a:rPr lang="en-US" sz="2400" dirty="0"/>
              <a:t> </a:t>
            </a:r>
            <a:r>
              <a:rPr lang="uk-UA" sz="2400" dirty="0" err="1"/>
              <a:t>нац</a:t>
            </a:r>
            <a:r>
              <a:rPr lang="en-US" sz="2400" dirty="0" err="1"/>
              <a:t>i</a:t>
            </a:r>
            <a:r>
              <a:rPr lang="uk-UA" sz="2400" dirty="0" err="1"/>
              <a:t>ональн</a:t>
            </a:r>
            <a:r>
              <a:rPr lang="en-US" sz="2400" dirty="0" err="1"/>
              <a:t>i</a:t>
            </a:r>
            <a:r>
              <a:rPr lang="en-US" sz="2400" dirty="0"/>
              <a:t> </a:t>
            </a:r>
            <a:r>
              <a:rPr lang="uk-UA" sz="2400" dirty="0" err="1"/>
              <a:t>взори</a:t>
            </a:r>
            <a:r>
              <a:rPr lang="uk-UA" sz="2400" dirty="0"/>
              <a:t>, коли їх було знайдено в когось п</a:t>
            </a:r>
            <a:r>
              <a:rPr lang="en-US" sz="2400" dirty="0" err="1"/>
              <a:t>i</a:t>
            </a:r>
            <a:r>
              <a:rPr lang="uk-UA" sz="2400" dirty="0"/>
              <a:t>д час вивозу </a:t>
            </a:r>
            <a:r>
              <a:rPr lang="uk-UA" sz="2400" dirty="0" err="1"/>
              <a:t>українц</a:t>
            </a:r>
            <a:r>
              <a:rPr lang="en-US" sz="2400" dirty="0" err="1"/>
              <a:t>i</a:t>
            </a:r>
            <a:r>
              <a:rPr lang="uk-UA" sz="2400" dirty="0"/>
              <a:t>в у 1946-1948 роках, суворо карали. Тому багато ж</a:t>
            </a:r>
            <a:r>
              <a:rPr lang="en-US" sz="2400" dirty="0" err="1"/>
              <a:t>i</a:t>
            </a:r>
            <a:r>
              <a:rPr lang="uk-UA" sz="2400" dirty="0" err="1"/>
              <a:t>нок</a:t>
            </a:r>
            <a:r>
              <a:rPr lang="uk-UA" sz="2400" dirty="0"/>
              <a:t>, щоб не нищити всього, в </a:t>
            </a:r>
            <a:r>
              <a:rPr lang="uk-UA" sz="2400" dirty="0" err="1"/>
              <a:t>посп</a:t>
            </a:r>
            <a:r>
              <a:rPr lang="en-US" sz="2400" dirty="0" err="1"/>
              <a:t>i</a:t>
            </a:r>
            <a:r>
              <a:rPr lang="uk-UA" sz="2400" dirty="0" err="1"/>
              <a:t>ху</a:t>
            </a:r>
            <a:r>
              <a:rPr lang="uk-UA" sz="2400" dirty="0"/>
              <a:t> випорювали частину </a:t>
            </a:r>
            <a:r>
              <a:rPr lang="uk-UA" sz="2400" dirty="0" err="1"/>
              <a:t>вишиття</a:t>
            </a:r>
            <a:r>
              <a:rPr lang="uk-UA" sz="2400" dirty="0"/>
              <a:t>.</a:t>
            </a:r>
          </a:p>
          <a:p>
            <a:endParaRPr lang="uk-UA" dirty="0"/>
          </a:p>
        </p:txBody>
      </p:sp>
    </p:spTree>
    <p:extLst>
      <p:ext uri="{BB962C8B-B14F-4D97-AF65-F5344CB8AC3E}">
        <p14:creationId xmlns:p14="http://schemas.microsoft.com/office/powerpoint/2010/main" val="373407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63485" y="511629"/>
            <a:ext cx="9535885" cy="6041571"/>
          </a:xfrm>
        </p:spPr>
        <p:txBody>
          <a:bodyPr>
            <a:normAutofit/>
          </a:bodyPr>
          <a:lstStyle/>
          <a:p>
            <a:pPr marL="0" indent="0">
              <a:buNone/>
            </a:pPr>
            <a:r>
              <a:rPr lang="uk-UA" sz="2000" b="1" dirty="0"/>
              <a:t>Матеріалом для </a:t>
            </a:r>
            <a:r>
              <a:rPr lang="uk-UA" sz="2000" b="1" dirty="0" smtClean="0"/>
              <a:t>вишивки</a:t>
            </a:r>
            <a:r>
              <a:rPr lang="uk-UA" sz="2000" b="1" dirty="0"/>
              <a:t> в різний час </a:t>
            </a:r>
            <a:r>
              <a:rPr lang="uk-UA" sz="2000" b="1" dirty="0" smtClean="0"/>
              <a:t>служили жили </a:t>
            </a:r>
            <a:r>
              <a:rPr lang="uk-UA" sz="2000" b="1" dirty="0"/>
              <a:t>тварин, натуральні або пофарбовані нитки льону, конопель, бавовни, шовку, вовни, волосся, а також перли, дорогоцінні </a:t>
            </a:r>
            <a:r>
              <a:rPr lang="uk-UA" sz="2000" b="1" dirty="0" err="1" smtClean="0"/>
              <a:t>камні</a:t>
            </a:r>
            <a:r>
              <a:rPr lang="uk-UA" sz="2000" b="1" dirty="0"/>
              <a:t>, намиста, бісер, блискітки, черепашки, золоті і мідні бляшки, монети. Вишивка тісно пов'язана з побутом, працею, природою і, таким чином, завжди відображала художні смаки та уявлення, виявляла національну своєрідність і майстерність кожного народу. Перехід від кам'яного і кістяного шила до кістяний, а потім бронзової та сталевої голці сприяв винаходу і вдосконалення все нових і нових способів шиття і вишивання</a:t>
            </a:r>
            <a:r>
              <a:rPr lang="uk-UA" sz="2000" b="1" dirty="0" smtClean="0"/>
              <a:t>.</a:t>
            </a:r>
          </a:p>
          <a:p>
            <a:pPr marL="0" indent="0">
              <a:buNone/>
            </a:pPr>
            <a:endParaRPr lang="uk-UA" sz="2000" b="1" dirty="0"/>
          </a:p>
          <a:p>
            <a:pPr marL="0" indent="0">
              <a:buNone/>
            </a:pPr>
            <a:endParaRPr lang="uk-UA" sz="2000" b="1" dirty="0" smtClean="0"/>
          </a:p>
          <a:p>
            <a:pPr marL="0" indent="0">
              <a:buNone/>
            </a:pPr>
            <a:r>
              <a:rPr lang="uk-UA" sz="2000" b="1" dirty="0"/>
              <a:t>Найдавнішими українськими мотивами були геометричні візерунки, наприклад, спіралі трипільської культури. Хвилясті лінії, ромби, </a:t>
            </a:r>
            <a:r>
              <a:rPr lang="uk-UA" sz="2000" b="1" dirty="0" err="1"/>
              <a:t>зигзаги</a:t>
            </a:r>
            <a:r>
              <a:rPr lang="uk-UA" sz="2000" b="1" dirty="0"/>
              <a:t>, меандри, кола і цятки — такими були перші фрагменти українських орнаментів.</a:t>
            </a:r>
            <a:r>
              <a:rPr lang="uk-UA" sz="2000" b="1" baseline="30000" dirty="0">
                <a:hlinkClick r:id="rId2"/>
              </a:rPr>
              <a:t>[3]</a:t>
            </a:r>
            <a:r>
              <a:rPr lang="uk-UA" sz="2000" b="1" dirty="0"/>
              <a:t> Щодо технік, то найдавнішими  українськими вважаються подібні прийоми, як «прокол», «шов по формі», «шов в ялиночку», «шов у прикріп», «єдвабний шов», «шов по мотузці», «панцерний шов».</a:t>
            </a:r>
          </a:p>
        </p:txBody>
      </p:sp>
    </p:spTree>
    <p:extLst>
      <p:ext uri="{BB962C8B-B14F-4D97-AF65-F5344CB8AC3E}">
        <p14:creationId xmlns:p14="http://schemas.microsoft.com/office/powerpoint/2010/main" val="27341415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937657" y="1077686"/>
            <a:ext cx="9566955" cy="4833536"/>
          </a:xfrm>
        </p:spPr>
        <p:txBody>
          <a:bodyPr>
            <a:normAutofit/>
          </a:bodyPr>
          <a:lstStyle/>
          <a:p>
            <a:pPr marL="0" indent="0">
              <a:buNone/>
            </a:pPr>
            <a:r>
              <a:rPr lang="uk-UA" sz="3200" b="1" dirty="0">
                <a:effectLst>
                  <a:outerShdw blurRad="38100" dist="38100" dir="2700000" algn="tl">
                    <a:srgbClr val="000000">
                      <a:alpha val="43137"/>
                    </a:srgbClr>
                  </a:outerShdw>
                </a:effectLst>
              </a:rPr>
              <a:t>Неповторна </a:t>
            </a:r>
            <a:r>
              <a:rPr lang="uk-UA" sz="3200" b="1" dirty="0" err="1">
                <a:effectLst>
                  <a:outerShdw blurRad="38100" dist="38100" dir="2700000" algn="tl">
                    <a:srgbClr val="000000">
                      <a:alpha val="43137"/>
                    </a:srgbClr>
                  </a:outerShdw>
                </a:effectLst>
              </a:rPr>
              <a:t>сокальська</a:t>
            </a:r>
            <a:r>
              <a:rPr lang="uk-UA" sz="3200" b="1" dirty="0">
                <a:effectLst>
                  <a:outerShdw blurRad="38100" dist="38100" dir="2700000" algn="tl">
                    <a:srgbClr val="000000">
                      <a:alpha val="43137"/>
                    </a:srgbClr>
                  </a:outerShdw>
                </a:effectLst>
              </a:rPr>
              <a:t> вишивка — одна із надбань української вишивки – вона оригінальна та своєрідна, легка та витончена. Узори ц</a:t>
            </a:r>
            <a:r>
              <a:rPr lang="en-US" sz="3200" b="1" dirty="0" err="1">
                <a:effectLst>
                  <a:outerShdw blurRad="38100" dist="38100" dir="2700000" algn="tl">
                    <a:srgbClr val="000000">
                      <a:alpha val="43137"/>
                    </a:srgbClr>
                  </a:outerShdw>
                </a:effectLst>
              </a:rPr>
              <a:t>i</a:t>
            </a:r>
            <a:r>
              <a:rPr lang="en-US" sz="3200" b="1" dirty="0">
                <a:effectLst>
                  <a:outerShdw blurRad="38100" dist="38100" dir="2700000" algn="tl">
                    <a:srgbClr val="000000">
                      <a:alpha val="43137"/>
                    </a:srgbClr>
                  </a:outerShdw>
                </a:effectLst>
              </a:rPr>
              <a:t> </a:t>
            </a:r>
            <a:r>
              <a:rPr lang="uk-UA" sz="3200" b="1" dirty="0">
                <a:effectLst>
                  <a:outerShdw blurRad="38100" dist="38100" dir="2700000" algn="tl">
                    <a:srgbClr val="000000">
                      <a:alpha val="43137"/>
                    </a:srgbClr>
                  </a:outerShdw>
                </a:effectLst>
              </a:rPr>
              <a:t>не мають </a:t>
            </a:r>
            <a:r>
              <a:rPr lang="uk-UA" sz="3200" b="1" dirty="0" err="1">
                <a:effectLst>
                  <a:outerShdw blurRad="38100" dist="38100" dir="2700000" algn="tl">
                    <a:srgbClr val="000000">
                      <a:alpha val="43137"/>
                    </a:srgbClr>
                  </a:outerShdw>
                </a:effectLst>
              </a:rPr>
              <a:t>под</a:t>
            </a:r>
            <a:r>
              <a:rPr lang="en-US" sz="3200" b="1" dirty="0" err="1">
                <a:effectLst>
                  <a:outerShdw blurRad="38100" dist="38100" dir="2700000" algn="tl">
                    <a:srgbClr val="000000">
                      <a:alpha val="43137"/>
                    </a:srgbClr>
                  </a:outerShdw>
                </a:effectLst>
              </a:rPr>
              <a:t>i</a:t>
            </a:r>
            <a:r>
              <a:rPr lang="uk-UA" sz="3200" b="1" dirty="0" err="1">
                <a:effectLst>
                  <a:outerShdw blurRad="38100" dist="38100" dir="2700000" algn="tl">
                    <a:srgbClr val="000000">
                      <a:alpha val="43137"/>
                    </a:srgbClr>
                  </a:outerShdw>
                </a:effectLst>
              </a:rPr>
              <a:t>бних</a:t>
            </a:r>
            <a:r>
              <a:rPr lang="uk-UA" sz="3200" b="1" dirty="0">
                <a:effectLst>
                  <a:outerShdw blurRad="38100" dist="38100" dir="2700000" algn="tl">
                    <a:srgbClr val="000000">
                      <a:alpha val="43137"/>
                    </a:srgbClr>
                  </a:outerShdw>
                </a:effectLst>
              </a:rPr>
              <a:t>. Сокальську сорочку впізнають всюди, як в Україні, так і далеко за межами краю. Століттями народ розвивав їх, вдосконалював, пристосовував до нових умов.</a:t>
            </a:r>
          </a:p>
        </p:txBody>
      </p:sp>
    </p:spTree>
    <p:extLst>
      <p:ext uri="{BB962C8B-B14F-4D97-AF65-F5344CB8AC3E}">
        <p14:creationId xmlns:p14="http://schemas.microsoft.com/office/powerpoint/2010/main" val="24551737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32856" y="326571"/>
            <a:ext cx="9871755" cy="1654629"/>
          </a:xfrm>
        </p:spPr>
        <p:txBody>
          <a:bodyPr anchor="ctr">
            <a:normAutofit/>
          </a:bodyPr>
          <a:lstStyle/>
          <a:p>
            <a:r>
              <a:rPr lang="ru-RU" sz="2200" dirty="0" err="1"/>
              <a:t>Сокальська</a:t>
            </a:r>
            <a:r>
              <a:rPr lang="ru-RU" sz="2200" dirty="0"/>
              <a:t> </a:t>
            </a:r>
            <a:r>
              <a:rPr lang="ru-RU" sz="2200" dirty="0" err="1"/>
              <a:t>вишивка</a:t>
            </a:r>
            <a:r>
              <a:rPr lang="ru-RU" sz="2200" dirty="0"/>
              <a:t> </a:t>
            </a:r>
            <a:r>
              <a:rPr lang="ru-RU" sz="2200" dirty="0" err="1"/>
              <a:t>відрізняється</a:t>
            </a:r>
            <a:r>
              <a:rPr lang="ru-RU" sz="2200" dirty="0"/>
              <a:t> </a:t>
            </a:r>
            <a:r>
              <a:rPr lang="ru-RU" sz="2200" dirty="0" err="1"/>
              <a:t>незакритим</a:t>
            </a:r>
            <a:r>
              <a:rPr lang="ru-RU" sz="2200" dirty="0"/>
              <a:t> </a:t>
            </a:r>
            <a:r>
              <a:rPr lang="ru-RU" sz="2200" dirty="0" err="1"/>
              <a:t>білим</a:t>
            </a:r>
            <a:r>
              <a:rPr lang="ru-RU" sz="2200" dirty="0"/>
              <a:t> </a:t>
            </a:r>
            <a:r>
              <a:rPr lang="ru-RU" sz="2200" dirty="0" smtClean="0"/>
              <a:t>простором</a:t>
            </a:r>
            <a:br>
              <a:rPr lang="ru-RU" sz="2200" dirty="0" smtClean="0"/>
            </a:br>
            <a:r>
              <a:rPr lang="ru-RU" sz="2200" dirty="0" smtClean="0"/>
              <a:t> </a:t>
            </a:r>
            <a:r>
              <a:rPr lang="ru-RU" sz="2200" dirty="0" err="1"/>
              <a:t>між</a:t>
            </a:r>
            <a:r>
              <a:rPr lang="ru-RU" sz="2200" dirty="0"/>
              <a:t> </a:t>
            </a:r>
            <a:r>
              <a:rPr lang="ru-RU" sz="2200" dirty="0" err="1"/>
              <a:t>елементами</a:t>
            </a:r>
            <a:r>
              <a:rPr lang="ru-RU" sz="2200" dirty="0"/>
              <a:t> </a:t>
            </a:r>
            <a:r>
              <a:rPr lang="ru-RU" sz="2200" dirty="0" err="1"/>
              <a:t>малюнка</a:t>
            </a:r>
            <a:r>
              <a:rPr lang="ru-RU" sz="2200" dirty="0"/>
              <a:t>. </a:t>
            </a:r>
            <a:r>
              <a:rPr lang="ru-RU" sz="2200" dirty="0" smtClean="0"/>
              <a:t/>
            </a:r>
            <a:br>
              <a:rPr lang="ru-RU" sz="2200" dirty="0" smtClean="0"/>
            </a:br>
            <a:r>
              <a:rPr lang="ru-RU" sz="2200" dirty="0" err="1" smtClean="0"/>
              <a:t>Вишукана</a:t>
            </a:r>
            <a:r>
              <a:rPr lang="ru-RU" sz="2200" dirty="0"/>
              <a:t>, </a:t>
            </a:r>
            <a:r>
              <a:rPr lang="ru-RU" sz="2200" dirty="0" err="1"/>
              <a:t>багата</a:t>
            </a:r>
            <a:r>
              <a:rPr lang="ru-RU" sz="2200" dirty="0"/>
              <a:t>, </a:t>
            </a:r>
            <a:r>
              <a:rPr lang="ru-RU" sz="2200" dirty="0" err="1" smtClean="0"/>
              <a:t>монументаль</a:t>
            </a:r>
            <a:r>
              <a:rPr lang="uk-UA" sz="2200" dirty="0" smtClean="0"/>
              <a:t>на</a:t>
            </a:r>
            <a:r>
              <a:rPr lang="en-US" sz="2200" dirty="0" smtClean="0"/>
              <a:t> </a:t>
            </a:r>
            <a:r>
              <a:rPr lang="ru-RU" sz="2200" dirty="0" err="1" smtClean="0"/>
              <a:t>вишивка</a:t>
            </a:r>
            <a:r>
              <a:rPr lang="ru-RU" sz="2200" dirty="0" smtClean="0"/>
              <a:t> </a:t>
            </a:r>
            <a:r>
              <a:rPr lang="ru-RU" sz="2200" dirty="0"/>
              <a:t>образно </a:t>
            </a:r>
            <a:r>
              <a:rPr lang="ru-RU" sz="2200" dirty="0" err="1"/>
              <a:t>виділяється</a:t>
            </a:r>
            <a:r>
              <a:rPr lang="ru-RU" sz="2200" dirty="0"/>
              <a:t> </a:t>
            </a:r>
            <a:r>
              <a:rPr lang="ru-RU" sz="2200" dirty="0" smtClean="0"/>
              <a:t>в </a:t>
            </a:r>
            <a:r>
              <a:rPr lang="ru-RU" sz="2200" dirty="0" err="1" smtClean="0"/>
              <a:t>багатому</a:t>
            </a:r>
            <a:r>
              <a:rPr lang="ru-RU" sz="2200" dirty="0" smtClean="0"/>
              <a:t> </a:t>
            </a:r>
            <a:r>
              <a:rPr lang="ru-RU" sz="2200" dirty="0" err="1"/>
              <a:t>одязі</a:t>
            </a:r>
            <a:r>
              <a:rPr lang="ru-RU" sz="2200" dirty="0"/>
              <a:t> </a:t>
            </a:r>
            <a:r>
              <a:rPr lang="ru-RU" sz="2200" dirty="0" err="1"/>
              <a:t>Сокальщини</a:t>
            </a:r>
            <a:r>
              <a:rPr lang="ru-RU" dirty="0"/>
              <a:t>.</a:t>
            </a:r>
            <a:endParaRPr lang="uk-UA" dirty="0"/>
          </a:p>
        </p:txBody>
      </p:sp>
      <p:pic>
        <p:nvPicPr>
          <p:cNvPr id="5" name="Объект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2819400" y="2126222"/>
            <a:ext cx="3402464" cy="4563977"/>
          </a:xfrm>
        </p:spPr>
      </p:pic>
      <p:pic>
        <p:nvPicPr>
          <p:cNvPr id="6" name="Объект 5"/>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7761514" y="2126222"/>
            <a:ext cx="2614068" cy="4563977"/>
          </a:xfrm>
        </p:spPr>
      </p:pic>
    </p:spTree>
    <p:extLst>
      <p:ext uri="{BB962C8B-B14F-4D97-AF65-F5344CB8AC3E}">
        <p14:creationId xmlns:p14="http://schemas.microsoft.com/office/powerpoint/2010/main" val="20777131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Объект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296729" y="971095"/>
            <a:ext cx="2621013" cy="4550229"/>
          </a:xfrm>
        </p:spPr>
      </p:pic>
      <p:sp>
        <p:nvSpPr>
          <p:cNvPr id="4" name="Текст 3"/>
          <p:cNvSpPr>
            <a:spLocks noGrp="1"/>
          </p:cNvSpPr>
          <p:nvPr>
            <p:ph type="body" sz="half" idx="2"/>
          </p:nvPr>
        </p:nvSpPr>
        <p:spPr>
          <a:xfrm>
            <a:off x="1567544" y="631370"/>
            <a:ext cx="6139542" cy="5388429"/>
          </a:xfrm>
        </p:spPr>
        <p:txBody>
          <a:bodyPr>
            <a:normAutofit/>
          </a:bodyPr>
          <a:lstStyle/>
          <a:p>
            <a:r>
              <a:rPr lang="uk-UA" sz="2400" dirty="0"/>
              <a:t>З часом вишивка насичується густими, без пробілів геометричними візерунками та р</a:t>
            </a:r>
            <a:r>
              <a:rPr lang="en-US" sz="2400" dirty="0" err="1"/>
              <a:t>i</a:t>
            </a:r>
            <a:r>
              <a:rPr lang="uk-UA" sz="2400" dirty="0" err="1"/>
              <a:t>зними</a:t>
            </a:r>
            <a:r>
              <a:rPr lang="uk-UA" sz="2400" dirty="0"/>
              <a:t> барвами. На зламі Х</a:t>
            </a:r>
            <a:r>
              <a:rPr lang="en-US" sz="2400" dirty="0"/>
              <a:t>I</a:t>
            </a:r>
            <a:r>
              <a:rPr lang="uk-UA" sz="2400" dirty="0"/>
              <a:t>Х — ХХ століть з’явився в ній рослинний орнамент все більше поширюється рослинний орнамент з мотивами руж, тюльпанів, барвінку. Спершу він компонується у форм</a:t>
            </a:r>
            <a:r>
              <a:rPr lang="en-US" sz="2400" dirty="0" err="1"/>
              <a:t>i</a:t>
            </a:r>
            <a:r>
              <a:rPr lang="en-US" sz="2400" dirty="0"/>
              <a:t> </a:t>
            </a:r>
            <a:r>
              <a:rPr lang="uk-UA" sz="2400" dirty="0"/>
              <a:t>смуг, в</a:t>
            </a:r>
            <a:r>
              <a:rPr lang="en-US" sz="2400" dirty="0" err="1"/>
              <a:t>i</a:t>
            </a:r>
            <a:r>
              <a:rPr lang="uk-UA" sz="2400" dirty="0" err="1"/>
              <a:t>ночк</a:t>
            </a:r>
            <a:r>
              <a:rPr lang="en-US" sz="2400" dirty="0" err="1"/>
              <a:t>i</a:t>
            </a:r>
            <a:r>
              <a:rPr lang="uk-UA" sz="2400" dirty="0"/>
              <a:t>в, потім — великих букет</a:t>
            </a:r>
            <a:r>
              <a:rPr lang="en-US" sz="2400" dirty="0" err="1"/>
              <a:t>i</a:t>
            </a:r>
            <a:r>
              <a:rPr lang="uk-UA" sz="2400" dirty="0"/>
              <a:t>в р</a:t>
            </a:r>
            <a:r>
              <a:rPr lang="en-US" sz="2400" dirty="0" err="1"/>
              <a:t>i</a:t>
            </a:r>
            <a:r>
              <a:rPr lang="uk-UA" sz="2400" dirty="0" err="1"/>
              <a:t>зноманітних</a:t>
            </a:r>
            <a:r>
              <a:rPr lang="uk-UA" sz="2400" dirty="0"/>
              <a:t> </a:t>
            </a:r>
            <a:r>
              <a:rPr lang="uk-UA" sz="2400" dirty="0" err="1"/>
              <a:t>кв</a:t>
            </a:r>
            <a:r>
              <a:rPr lang="en-US" sz="2400" dirty="0" err="1"/>
              <a:t>i</a:t>
            </a:r>
            <a:r>
              <a:rPr lang="uk-UA" sz="2400" dirty="0"/>
              <a:t>т</a:t>
            </a:r>
            <a:r>
              <a:rPr lang="en-US" sz="2400" dirty="0" err="1"/>
              <a:t>i</a:t>
            </a:r>
            <a:r>
              <a:rPr lang="uk-UA" sz="2400" dirty="0"/>
              <a:t>в — майже завжди по одному рядові.</a:t>
            </a:r>
          </a:p>
        </p:txBody>
      </p:sp>
    </p:spTree>
    <p:extLst>
      <p:ext uri="{BB962C8B-B14F-4D97-AF65-F5344CB8AC3E}">
        <p14:creationId xmlns:p14="http://schemas.microsoft.com/office/powerpoint/2010/main" val="26094815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654630" y="446088"/>
            <a:ext cx="4439782" cy="5414961"/>
          </a:xfrm>
        </p:spPr>
        <p:txBody>
          <a:bodyPr>
            <a:normAutofit/>
          </a:bodyPr>
          <a:lstStyle/>
          <a:p>
            <a:r>
              <a:rPr lang="uk-UA" sz="2000" dirty="0" err="1"/>
              <a:t>Взір</a:t>
            </a:r>
            <a:r>
              <a:rPr lang="uk-UA" sz="2000" dirty="0"/>
              <a:t> квітистий, вишитий по обох боках шва, віддзеркалений. Тоді ж стали вишивати і рушники з рослинним орнаментом. Тут є все те, що живе, яскраве, барвисте, чим славиться й до </a:t>
            </a:r>
            <a:r>
              <a:rPr lang="uk-UA" sz="2000" dirty="0" err="1"/>
              <a:t>нин</a:t>
            </a:r>
            <a:r>
              <a:rPr lang="en-US" sz="2000" dirty="0" err="1"/>
              <a:t>i</a:t>
            </a:r>
            <a:r>
              <a:rPr lang="en-US" sz="2000" dirty="0"/>
              <a:t> </a:t>
            </a:r>
            <a:r>
              <a:rPr lang="uk-UA" sz="2000" dirty="0" err="1"/>
              <a:t>надбужанський</a:t>
            </a:r>
            <a:r>
              <a:rPr lang="uk-UA" sz="2000" dirty="0"/>
              <a:t> край. Творились прекрасні композиції з різнорідних квітів, колосся, винограду, калини, з пташками чи метеликами. Рослинні орнаменти відзначаються особливою легкістю композиції і малюнка.</a:t>
            </a:r>
          </a:p>
        </p:txBody>
      </p:sp>
      <p:pic>
        <p:nvPicPr>
          <p:cNvPr id="9" name="Объект 8"/>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251927" y="443024"/>
            <a:ext cx="3209243" cy="5697766"/>
          </a:xfrm>
        </p:spPr>
      </p:pic>
    </p:spTree>
    <p:extLst>
      <p:ext uri="{BB962C8B-B14F-4D97-AF65-F5344CB8AC3E}">
        <p14:creationId xmlns:p14="http://schemas.microsoft.com/office/powerpoint/2010/main" val="33673657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21526" y="217488"/>
            <a:ext cx="4758645" cy="733508"/>
          </a:xfrm>
        </p:spPr>
        <p:txBody>
          <a:bodyPr/>
          <a:lstStyle/>
          <a:p>
            <a:r>
              <a:rPr lang="uk-UA" b="1" i="1" dirty="0" smtClean="0"/>
              <a:t>Крій </a:t>
            </a:r>
            <a:r>
              <a:rPr lang="uk-UA" b="1" i="1" dirty="0" err="1" smtClean="0"/>
              <a:t>сокальської</a:t>
            </a:r>
            <a:r>
              <a:rPr lang="uk-UA" b="1" i="1" dirty="0" smtClean="0"/>
              <a:t> жіночої сорочки</a:t>
            </a:r>
            <a:endParaRPr lang="uk-UA" b="1" i="1" dirty="0"/>
          </a:p>
        </p:txBody>
      </p:sp>
      <p:pic>
        <p:nvPicPr>
          <p:cNvPr id="5" name="Объект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442027" y="1065309"/>
            <a:ext cx="3142345" cy="5356270"/>
          </a:xfrm>
        </p:spPr>
      </p:pic>
      <p:sp>
        <p:nvSpPr>
          <p:cNvPr id="4" name="Текст 3"/>
          <p:cNvSpPr>
            <a:spLocks noGrp="1"/>
          </p:cNvSpPr>
          <p:nvPr>
            <p:ph type="body" sz="half" idx="2"/>
          </p:nvPr>
        </p:nvSpPr>
        <p:spPr>
          <a:xfrm>
            <a:off x="6161315" y="1065309"/>
            <a:ext cx="5539240" cy="5259291"/>
          </a:xfrm>
        </p:spPr>
        <p:txBody>
          <a:bodyPr>
            <a:normAutofit/>
          </a:bodyPr>
          <a:lstStyle/>
          <a:p>
            <a:r>
              <a:rPr lang="uk-UA" sz="2000" dirty="0"/>
              <a:t>Вирізняються </a:t>
            </a:r>
            <a:r>
              <a:rPr lang="uk-UA" sz="2000" dirty="0" err="1"/>
              <a:t>сокальська</a:t>
            </a:r>
            <a:r>
              <a:rPr lang="uk-UA" sz="2000" dirty="0"/>
              <a:t> сорочка і кроєм: високий комір, широкий рукав та переважно широкий манжет. Жіночі сорочки </a:t>
            </a:r>
            <a:r>
              <a:rPr lang="uk-UA" sz="2000" dirty="0" err="1"/>
              <a:t>Сокальщини</a:t>
            </a:r>
            <a:r>
              <a:rPr lang="uk-UA" sz="2000" dirty="0"/>
              <a:t> шиті з домотканого полотна з поликами, уставками. Полик — це чотирикутний шматок полотна, вшитий у плечовій частині. Полики часто є вишиті. Уставка — це вишивка у верхній частині рукава, яка з’єднується, примережується до полика. Внизу рукав завершується манжетом. Сорочки були додільні, тобто довгі, а також з поперечним підрізом нижче талії, які називалися сорочка з </a:t>
            </a:r>
            <a:r>
              <a:rPr lang="uk-UA" sz="2000" dirty="0" err="1"/>
              <a:t>підточкою</a:t>
            </a:r>
            <a:r>
              <a:rPr lang="uk-UA" sz="2000" dirty="0"/>
              <a:t>. У сорочці з </a:t>
            </a:r>
            <a:r>
              <a:rPr lang="uk-UA" sz="2000" dirty="0" err="1"/>
              <a:t>підточкою</a:t>
            </a:r>
            <a:r>
              <a:rPr lang="uk-UA" sz="2000" dirty="0"/>
              <a:t> низ — </a:t>
            </a:r>
            <a:r>
              <a:rPr lang="uk-UA" sz="2000" dirty="0" err="1"/>
              <a:t>підточку</a:t>
            </a:r>
            <a:r>
              <a:rPr lang="uk-UA" sz="2000" dirty="0"/>
              <a:t> — пришивали з </a:t>
            </a:r>
            <a:r>
              <a:rPr lang="uk-UA" sz="2000" dirty="0" err="1"/>
              <a:t>грубшого</a:t>
            </a:r>
            <a:r>
              <a:rPr lang="uk-UA" sz="2000" dirty="0"/>
              <a:t> полотна.</a:t>
            </a:r>
          </a:p>
        </p:txBody>
      </p:sp>
    </p:spTree>
    <p:extLst>
      <p:ext uri="{BB962C8B-B14F-4D97-AF65-F5344CB8AC3E}">
        <p14:creationId xmlns:p14="http://schemas.microsoft.com/office/powerpoint/2010/main" val="4120767962"/>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112</TotalTime>
  <Words>810</Words>
  <Application>Microsoft Office PowerPoint</Application>
  <PresentationFormat>Широкоэкранный</PresentationFormat>
  <Paragraphs>21</Paragraphs>
  <Slides>14</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14</vt:i4>
      </vt:variant>
    </vt:vector>
  </HeadingPairs>
  <TitlesOfParts>
    <vt:vector size="19" baseType="lpstr">
      <vt:lpstr>Arial</vt:lpstr>
      <vt:lpstr>Bauhaus 93</vt:lpstr>
      <vt:lpstr>Century Gothic</vt:lpstr>
      <vt:lpstr>Wingdings 3</vt:lpstr>
      <vt:lpstr>Легкий дым</vt:lpstr>
      <vt:lpstr>Сокальська вишивка від витоків до сучасності</vt:lpstr>
      <vt:lpstr>Легенда про Сокальську сорочку свідчить про нещастя, яке спіткало людей в 1519р. Монголо-татари спалили місто Сокаль, загинули чоловіки, сини.  Жінки в тяжкому смутку почали вишивати сорочки чорними нитками.</vt:lpstr>
      <vt:lpstr>Презентация PowerPoint</vt:lpstr>
      <vt:lpstr>Презентация PowerPoint</vt:lpstr>
      <vt:lpstr>Презентация PowerPoint</vt:lpstr>
      <vt:lpstr>Сокальська вишивка відрізняється незакритим білим простором  між елементами малюнка.  Вишукана, багата, монументальна вишивка образно виділяється в багатому одязі Сокальщини.</vt:lpstr>
      <vt:lpstr>Презентация PowerPoint</vt:lpstr>
      <vt:lpstr>Презентация PowerPoint</vt:lpstr>
      <vt:lpstr>Крій сокальської жіночої сорочки</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Admin</dc:creator>
  <cp:lastModifiedBy>Admin</cp:lastModifiedBy>
  <cp:revision>13</cp:revision>
  <dcterms:created xsi:type="dcterms:W3CDTF">2022-12-22T08:53:02Z</dcterms:created>
  <dcterms:modified xsi:type="dcterms:W3CDTF">2022-12-23T08:06:03Z</dcterms:modified>
</cp:coreProperties>
</file>