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embeddedFontLst>
    <p:embeddedFont>
      <p:font typeface="Comfortaa SemiBold"/>
      <p:regular r:id="rId19"/>
      <p:bold r:id="rId20"/>
    </p:embeddedFont>
    <p:embeddedFont>
      <p:font typeface="Caveat"/>
      <p:regular r:id="rId21"/>
      <p:bold r:id="rId22"/>
    </p:embeddedFont>
    <p:embeddedFont>
      <p:font typeface="Pacifico"/>
      <p:regular r:id="rId23"/>
    </p:embeddedFont>
    <p:embeddedFont>
      <p:font typeface="Oswald SemiBold"/>
      <p:regular r:id="rId24"/>
      <p:bold r:id="rId25"/>
    </p:embeddedFont>
    <p:embeddedFont>
      <p:font typeface="Oswald"/>
      <p:regular r:id="rId26"/>
      <p:bold r:id="rId27"/>
    </p:embeddedFont>
    <p:embeddedFont>
      <p:font typeface="Comfortaa"/>
      <p:regular r:id="rId28"/>
      <p:bold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omfortaaSemiBold-bold.fntdata"/><Relationship Id="rId22" Type="http://schemas.openxmlformats.org/officeDocument/2006/relationships/font" Target="fonts/Caveat-bold.fntdata"/><Relationship Id="rId21" Type="http://schemas.openxmlformats.org/officeDocument/2006/relationships/font" Target="fonts/Caveat-regular.fntdata"/><Relationship Id="rId24" Type="http://schemas.openxmlformats.org/officeDocument/2006/relationships/font" Target="fonts/OswaldSemiBold-regular.fntdata"/><Relationship Id="rId23" Type="http://schemas.openxmlformats.org/officeDocument/2006/relationships/font" Target="fonts/Pacifico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Oswald-regular.fntdata"/><Relationship Id="rId25" Type="http://schemas.openxmlformats.org/officeDocument/2006/relationships/font" Target="fonts/OswaldSemiBold-bold.fntdata"/><Relationship Id="rId28" Type="http://schemas.openxmlformats.org/officeDocument/2006/relationships/font" Target="fonts/Comfortaa-regular.fntdata"/><Relationship Id="rId27" Type="http://schemas.openxmlformats.org/officeDocument/2006/relationships/font" Target="fonts/Oswal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Comfortaa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ComfortaaSemiBold-regular.fntdata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6db4afae9b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16db4afae9b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bac238192f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1bac238192f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6db4afae9b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16db4afae9b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6db4afae9b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6db4afae9b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bac238192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bac238192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6db4afae9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6db4afae9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6db4afae9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6db4afae9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16db4afae9b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16db4afae9b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6db4afae9b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6db4afae9b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6db4afae9b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6db4afae9b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6db4afae9b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6db4afae9b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6db4afae9b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6db4afae9b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mc:AlternateContent>
    <mc:Choice Requires="p14">
      <p:transition spd="slow" p14:dur="1000">
        <p14:gallery dir="l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-32515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>
                <a:solidFill>
                  <a:srgbClr val="6AA84F"/>
                </a:solidFill>
                <a:latin typeface="Pacifico"/>
                <a:ea typeface="Pacifico"/>
                <a:cs typeface="Pacifico"/>
                <a:sym typeface="Pacifico"/>
              </a:rPr>
              <a:t>Ділення натуральних чисел</a:t>
            </a:r>
            <a:endParaRPr>
              <a:solidFill>
                <a:srgbClr val="6AA84F"/>
              </a:solidFill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736975" y="2499175"/>
            <a:ext cx="52662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uk" sz="2040">
                <a:latin typeface="Caveat"/>
                <a:ea typeface="Caveat"/>
                <a:cs typeface="Caveat"/>
                <a:sym typeface="Caveat"/>
              </a:rPr>
              <a:t>Підготувала вчитель математики Богушівського </a:t>
            </a:r>
            <a:endParaRPr sz="2040">
              <a:latin typeface="Caveat"/>
              <a:ea typeface="Caveat"/>
              <a:cs typeface="Caveat"/>
              <a:sym typeface="Cave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uk" sz="2040">
                <a:latin typeface="Caveat"/>
                <a:ea typeface="Caveat"/>
                <a:cs typeface="Caveat"/>
                <a:sym typeface="Caveat"/>
              </a:rPr>
              <a:t>ліцею :Бевз Наталія  Леонідівна</a:t>
            </a:r>
            <a:endParaRPr sz="2040"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106625" y="291375"/>
            <a:ext cx="35463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2700">
                <a:solidFill>
                  <a:srgbClr val="6AA84F"/>
                </a:solidFill>
                <a:latin typeface="Pacifico"/>
                <a:ea typeface="Pacifico"/>
                <a:cs typeface="Pacifico"/>
                <a:sym typeface="Pacifico"/>
              </a:rPr>
              <a:t>5 клас НУШ</a:t>
            </a:r>
            <a:endParaRPr sz="2700">
              <a:solidFill>
                <a:srgbClr val="6AA84F"/>
              </a:solidFill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311700" y="137775"/>
            <a:ext cx="8520600" cy="21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/>
              <a:t>  </a:t>
            </a:r>
            <a:r>
              <a:rPr lang="uk" sz="2461"/>
              <a:t>                                                 </a:t>
            </a:r>
            <a:r>
              <a:rPr lang="uk" sz="2461">
                <a:latin typeface="Comfortaa SemiBold"/>
                <a:ea typeface="Comfortaa SemiBold"/>
                <a:cs typeface="Comfortaa SemiBold"/>
                <a:sym typeface="Comfortaa SemiBold"/>
              </a:rPr>
              <a:t>  Вправа </a:t>
            </a:r>
            <a:r>
              <a:rPr lang="uk" sz="2461">
                <a:latin typeface="Comfortaa SemiBold"/>
                <a:ea typeface="Comfortaa SemiBold"/>
                <a:cs typeface="Comfortaa SemiBold"/>
                <a:sym typeface="Comfortaa SemiBold"/>
              </a:rPr>
              <a:t>401. </a:t>
            </a:r>
            <a:endParaRPr sz="2461">
              <a:latin typeface="Comfortaa SemiBold"/>
              <a:ea typeface="Comfortaa SemiBold"/>
              <a:cs typeface="Comfortaa SemiBold"/>
              <a:sym typeface="Comfortaa SemiBo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 sz="2461">
                <a:latin typeface="Comfortaa SemiBold"/>
                <a:ea typeface="Comfortaa SemiBold"/>
                <a:cs typeface="Comfortaa SemiBold"/>
                <a:sym typeface="Comfortaa SemiBold"/>
              </a:rPr>
              <a:t>Знайди значення виразу та дізнайся рік заснування міста Канів Черкаської області. Чим славиться це місто?</a:t>
            </a:r>
            <a:endParaRPr sz="2461">
              <a:latin typeface="Comfortaa SemiBold"/>
              <a:ea typeface="Comfortaa SemiBold"/>
              <a:cs typeface="Comfortaa SemiBold"/>
              <a:sym typeface="Comfortaa SemiBo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 sz="2461">
                <a:latin typeface="Comfortaa SemiBold"/>
                <a:ea typeface="Comfortaa SemiBold"/>
                <a:cs typeface="Comfortaa SemiBold"/>
                <a:sym typeface="Comfortaa SemiBold"/>
              </a:rPr>
              <a:t> 17 016 : 24 + 28 782 : 78</a:t>
            </a:r>
            <a:endParaRPr sz="2461">
              <a:latin typeface="Comfortaa SemiBold"/>
              <a:ea typeface="Comfortaa SemiBold"/>
              <a:cs typeface="Comfortaa SemiBold"/>
              <a:sym typeface="Comfortaa SemiBold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latin typeface="Comfortaa SemiBold"/>
              <a:ea typeface="Comfortaa SemiBold"/>
              <a:cs typeface="Comfortaa SemiBold"/>
              <a:sym typeface="Comfortaa SemiBold"/>
            </a:endParaRPr>
          </a:p>
        </p:txBody>
      </p:sp>
      <p:sp>
        <p:nvSpPr>
          <p:cNvPr id="112" name="Google Shape;112;p22"/>
          <p:cNvSpPr txBox="1"/>
          <p:nvPr/>
        </p:nvSpPr>
        <p:spPr>
          <a:xfrm>
            <a:off x="311700" y="1906975"/>
            <a:ext cx="20502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AutoNum type="arabicParenR"/>
            </a:pPr>
            <a:r>
              <a:rPr lang="uk" sz="1900"/>
              <a:t>17016 : 24 = </a:t>
            </a:r>
            <a:endParaRPr sz="1900"/>
          </a:p>
        </p:txBody>
      </p:sp>
      <p:sp>
        <p:nvSpPr>
          <p:cNvPr id="113" name="Google Shape;113;p22"/>
          <p:cNvSpPr txBox="1"/>
          <p:nvPr/>
        </p:nvSpPr>
        <p:spPr>
          <a:xfrm>
            <a:off x="2361900" y="1906975"/>
            <a:ext cx="11547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1900"/>
              <a:t>709</a:t>
            </a:r>
            <a:endParaRPr sz="1900"/>
          </a:p>
        </p:txBody>
      </p:sp>
      <p:sp>
        <p:nvSpPr>
          <p:cNvPr id="114" name="Google Shape;114;p22"/>
          <p:cNvSpPr txBox="1"/>
          <p:nvPr/>
        </p:nvSpPr>
        <p:spPr>
          <a:xfrm>
            <a:off x="364200" y="2484275"/>
            <a:ext cx="19452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1900"/>
              <a:t>2) 28 782 : 78 =</a:t>
            </a:r>
            <a:endParaRPr sz="1900"/>
          </a:p>
        </p:txBody>
      </p:sp>
      <p:sp>
        <p:nvSpPr>
          <p:cNvPr id="115" name="Google Shape;115;p22"/>
          <p:cNvSpPr txBox="1"/>
          <p:nvPr/>
        </p:nvSpPr>
        <p:spPr>
          <a:xfrm>
            <a:off x="2256900" y="2484275"/>
            <a:ext cx="7698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1900"/>
              <a:t>369</a:t>
            </a:r>
            <a:endParaRPr sz="1900"/>
          </a:p>
        </p:txBody>
      </p:sp>
      <p:sp>
        <p:nvSpPr>
          <p:cNvPr id="116" name="Google Shape;116;p22"/>
          <p:cNvSpPr txBox="1"/>
          <p:nvPr/>
        </p:nvSpPr>
        <p:spPr>
          <a:xfrm>
            <a:off x="364200" y="3061575"/>
            <a:ext cx="19452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1900"/>
              <a:t>3) 709 + 369 =</a:t>
            </a:r>
            <a:endParaRPr sz="1900"/>
          </a:p>
        </p:txBody>
      </p:sp>
      <p:sp>
        <p:nvSpPr>
          <p:cNvPr id="117" name="Google Shape;117;p22"/>
          <p:cNvSpPr txBox="1"/>
          <p:nvPr/>
        </p:nvSpPr>
        <p:spPr>
          <a:xfrm>
            <a:off x="2117000" y="3061575"/>
            <a:ext cx="13296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1900"/>
              <a:t>10</a:t>
            </a:r>
            <a:r>
              <a:rPr lang="uk" sz="1900"/>
              <a:t>78</a:t>
            </a:r>
            <a:endParaRPr sz="19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3"/>
          <p:cNvSpPr txBox="1"/>
          <p:nvPr>
            <p:ph type="title"/>
          </p:nvPr>
        </p:nvSpPr>
        <p:spPr>
          <a:xfrm>
            <a:off x="219200" y="463525"/>
            <a:ext cx="8520600" cy="12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>
                <a:latin typeface="Comfortaa"/>
                <a:ea typeface="Comfortaa"/>
                <a:cs typeface="Comfortaa"/>
                <a:sym typeface="Comfortaa"/>
              </a:rPr>
              <a:t>Рефлексія:</a:t>
            </a:r>
            <a:endParaRPr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23" name="Google Shape;123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uk">
                <a:latin typeface="Comfortaa"/>
                <a:ea typeface="Comfortaa"/>
                <a:cs typeface="Comfortaa"/>
                <a:sym typeface="Comfortaa"/>
              </a:rPr>
              <a:t>За що ти можеш себе сьогодні похвалити?</a:t>
            </a:r>
            <a:endParaRPr b="1" i="1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uk">
                <a:latin typeface="Comfortaa"/>
                <a:ea typeface="Comfortaa"/>
                <a:cs typeface="Comfortaa"/>
                <a:sym typeface="Comfortaa"/>
              </a:rPr>
              <a:t>Що тобі вдалося сьогодні на уроці?</a:t>
            </a:r>
            <a:endParaRPr b="1" i="1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uk">
                <a:latin typeface="Comfortaa"/>
                <a:ea typeface="Comfortaa"/>
                <a:cs typeface="Comfortaa"/>
                <a:sym typeface="Comfortaa"/>
              </a:rPr>
              <a:t>Над чим ще потрібно попрацювати?</a:t>
            </a:r>
            <a:endParaRPr b="1" i="1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i="1" lang="uk">
                <a:latin typeface="Comfortaa"/>
                <a:ea typeface="Comfortaa"/>
                <a:cs typeface="Comfortaa"/>
                <a:sym typeface="Comfortaa"/>
              </a:rPr>
              <a:t>Навіщо нам був потрібен цей урок?</a:t>
            </a:r>
            <a:endParaRPr b="1" i="1"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4"/>
          <p:cNvSpPr txBox="1"/>
          <p:nvPr>
            <p:ph idx="1" type="body"/>
          </p:nvPr>
        </p:nvSpPr>
        <p:spPr>
          <a:xfrm>
            <a:off x="311700" y="3127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>
                <a:latin typeface="Comfortaa SemiBold"/>
                <a:ea typeface="Comfortaa SemiBold"/>
                <a:cs typeface="Comfortaa SemiBold"/>
                <a:sym typeface="Comfortaa SemiBold"/>
              </a:rPr>
              <a:t>Домашнє завдання :</a:t>
            </a:r>
            <a:endParaRPr>
              <a:latin typeface="Comfortaa SemiBold"/>
              <a:ea typeface="Comfortaa SemiBold"/>
              <a:cs typeface="Comfortaa SemiBold"/>
              <a:sym typeface="Comfortaa SemiBo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>
                <a:latin typeface="Comfortaa SemiBold"/>
                <a:ea typeface="Comfortaa SemiBold"/>
                <a:cs typeface="Comfortaa SemiBold"/>
                <a:sym typeface="Comfortaa SemiBold"/>
              </a:rPr>
              <a:t>Опрацювати параграф 9,</a:t>
            </a:r>
            <a:endParaRPr>
              <a:latin typeface="Comfortaa SemiBold"/>
              <a:ea typeface="Comfortaa SemiBold"/>
              <a:cs typeface="Comfortaa SemiBold"/>
              <a:sym typeface="Comfortaa SemiBold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uk">
                <a:latin typeface="Comfortaa SemiBold"/>
                <a:ea typeface="Comfortaa SemiBold"/>
                <a:cs typeface="Comfortaa SemiBold"/>
                <a:sym typeface="Comfortaa SemiBold"/>
              </a:rPr>
              <a:t>виконати вправи 395, 400,402.</a:t>
            </a:r>
            <a:endParaRPr>
              <a:latin typeface="Comfortaa SemiBold"/>
              <a:ea typeface="Comfortaa SemiBold"/>
              <a:cs typeface="Comfortaa SemiBold"/>
              <a:sym typeface="Comfortaa SemiBol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uk" sz="5100">
                <a:solidFill>
                  <a:srgbClr val="FF0000"/>
                </a:solidFill>
                <a:latin typeface="Pacifico"/>
                <a:ea typeface="Pacifico"/>
                <a:cs typeface="Pacifico"/>
                <a:sym typeface="Pacifico"/>
              </a:rPr>
              <a:t>       </a:t>
            </a:r>
            <a:r>
              <a:rPr lang="uk" sz="5100">
                <a:solidFill>
                  <a:srgbClr val="FF0000"/>
                </a:solidFill>
                <a:latin typeface="Pacifico"/>
                <a:ea typeface="Pacifico"/>
                <a:cs typeface="Pacifico"/>
                <a:sym typeface="Pacifico"/>
              </a:rPr>
              <a:t>Дякую за увагу !</a:t>
            </a:r>
            <a:endParaRPr sz="5100">
              <a:solidFill>
                <a:srgbClr val="FF0000"/>
              </a:solidFill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ctrTitle"/>
          </p:nvPr>
        </p:nvSpPr>
        <p:spPr>
          <a:xfrm>
            <a:off x="219175" y="357700"/>
            <a:ext cx="8520600" cy="249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uk" sz="2080">
                <a:latin typeface="Comfortaa"/>
                <a:ea typeface="Comfortaa"/>
                <a:cs typeface="Comfortaa"/>
                <a:sym typeface="Comfortaa"/>
              </a:rPr>
              <a:t>Мета:формування розуміння означення ділення через множення, повторення назв компонентів ділення, формування навичок ділення багатоцифрових чисел, розкриття властивостей нуля й одиниці при діленні. Розвивати вміння виконувати ділення в стовпчик , навички роботи з книгою, швидкості обчислення, розумову діяльність, логічне й асоціативне мислення, ерудицію.</a:t>
            </a:r>
            <a:endParaRPr sz="2080"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/>
        </p:nvSpPr>
        <p:spPr>
          <a:xfrm>
            <a:off x="2000250" y="104975"/>
            <a:ext cx="5143500" cy="15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8600">
                <a:latin typeface="Pacifico"/>
                <a:ea typeface="Pacifico"/>
                <a:cs typeface="Pacifico"/>
                <a:sym typeface="Pacifico"/>
              </a:rPr>
              <a:t>a : b = c</a:t>
            </a:r>
            <a:endParaRPr sz="8600">
              <a:latin typeface="Pacifico"/>
              <a:ea typeface="Pacifico"/>
              <a:cs typeface="Pacifico"/>
              <a:sym typeface="Pacifico"/>
            </a:endParaRPr>
          </a:p>
        </p:txBody>
      </p:sp>
      <p:cxnSp>
        <p:nvCxnSpPr>
          <p:cNvPr id="67" name="Google Shape;67;p15"/>
          <p:cNvCxnSpPr>
            <a:endCxn id="68" idx="0"/>
          </p:cNvCxnSpPr>
          <p:nvPr/>
        </p:nvCxnSpPr>
        <p:spPr>
          <a:xfrm flipH="1">
            <a:off x="1592025" y="1312125"/>
            <a:ext cx="1049700" cy="6042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69" name="Google Shape;69;p15"/>
          <p:cNvCxnSpPr/>
          <p:nvPr/>
        </p:nvCxnSpPr>
        <p:spPr>
          <a:xfrm>
            <a:off x="3901350" y="1312125"/>
            <a:ext cx="35100" cy="5424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70" name="Google Shape;70;p15"/>
          <p:cNvCxnSpPr/>
          <p:nvPr/>
        </p:nvCxnSpPr>
        <p:spPr>
          <a:xfrm>
            <a:off x="5056025" y="1224650"/>
            <a:ext cx="1102200" cy="5424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68" name="Google Shape;68;p15"/>
          <p:cNvSpPr txBox="1"/>
          <p:nvPr/>
        </p:nvSpPr>
        <p:spPr>
          <a:xfrm>
            <a:off x="542325" y="1916325"/>
            <a:ext cx="20994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2600">
                <a:latin typeface="Pacifico"/>
                <a:ea typeface="Pacifico"/>
                <a:cs typeface="Pacifico"/>
                <a:sym typeface="Pacifico"/>
              </a:rPr>
              <a:t>Ділене</a:t>
            </a:r>
            <a:endParaRPr sz="2600"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3178325" y="1916325"/>
            <a:ext cx="18777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2600">
                <a:latin typeface="Pacifico"/>
                <a:ea typeface="Pacifico"/>
                <a:cs typeface="Pacifico"/>
                <a:sym typeface="Pacifico"/>
              </a:rPr>
              <a:t>Дільник</a:t>
            </a:r>
            <a:endParaRPr sz="2600"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5738325" y="1854525"/>
            <a:ext cx="27468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2600">
                <a:latin typeface="Pacifico"/>
                <a:ea typeface="Pacifico"/>
                <a:cs typeface="Pacifico"/>
                <a:sym typeface="Pacifico"/>
              </a:rPr>
              <a:t>Частка</a:t>
            </a:r>
            <a:endParaRPr sz="3000"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1592025" y="2361800"/>
            <a:ext cx="5738400" cy="130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7300">
                <a:latin typeface="Pacifico"/>
                <a:ea typeface="Pacifico"/>
                <a:cs typeface="Pacifico"/>
                <a:sym typeface="Pacifico"/>
              </a:rPr>
              <a:t>8  :  2  =  4</a:t>
            </a:r>
            <a:endParaRPr sz="73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171750" y="3477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2000">
                <a:latin typeface="Comfortaa"/>
                <a:ea typeface="Comfortaa"/>
                <a:cs typeface="Comfortaa"/>
                <a:sym typeface="Comfortaa"/>
              </a:rPr>
              <a:t>Поділити одне число на інше - означає знайти таке третє число, яке в добутку з другим дає перше.</a:t>
            </a:r>
            <a:endParaRPr b="1" sz="20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uk" sz="2000">
                <a:latin typeface="Comfortaa"/>
                <a:ea typeface="Comfortaa"/>
                <a:cs typeface="Comfortaa"/>
                <a:sym typeface="Comfortaa"/>
              </a:rPr>
              <a:t>a : b = c, бо с ⋅ b = a</a:t>
            </a:r>
            <a:endParaRPr b="1" sz="20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uk" sz="2000">
                <a:latin typeface="Comfortaa"/>
                <a:ea typeface="Comfortaa"/>
                <a:cs typeface="Comfortaa"/>
                <a:sym typeface="Comfortaa"/>
              </a:rPr>
              <a:t>Наприклад, 8 : 2 = 4, оскільки 4 ⋅ 2 = 8</a:t>
            </a:r>
            <a:endParaRPr b="1" sz="2000"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2481075" y="2379425"/>
            <a:ext cx="4656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uk" sz="342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НА 0 ДІЛИТИ НЕ МОЖНА</a:t>
            </a:r>
            <a:endParaRPr b="1" sz="342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174950" y="85625"/>
            <a:ext cx="8502600" cy="210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2300">
                <a:latin typeface="Comfortaa"/>
                <a:ea typeface="Comfortaa"/>
                <a:cs typeface="Comfortaa"/>
                <a:sym typeface="Comfortaa"/>
              </a:rPr>
              <a:t>Оскільки для будь-якого числа a виконується рівність: a ⋅ 1 = a, то: </a:t>
            </a:r>
            <a:endParaRPr b="1" sz="23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uk" sz="2300">
                <a:latin typeface="Comfortaa"/>
                <a:ea typeface="Comfortaa"/>
                <a:cs typeface="Comfortaa"/>
                <a:sym typeface="Comfortaa"/>
              </a:rPr>
              <a:t>a : 1 = a для будь-якого a;</a:t>
            </a:r>
            <a:endParaRPr b="1" sz="23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uk" sz="2300">
                <a:latin typeface="Comfortaa"/>
                <a:ea typeface="Comfortaa"/>
                <a:cs typeface="Comfortaa"/>
                <a:sym typeface="Comfortaa"/>
              </a:rPr>
              <a:t>a : a = 1, якщо а ≠ 0</a:t>
            </a:r>
            <a:endParaRPr b="1" sz="23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uk" sz="2300">
                <a:latin typeface="Comfortaa"/>
                <a:ea typeface="Comfortaa"/>
                <a:cs typeface="Comfortaa"/>
                <a:sym typeface="Comfortaa"/>
              </a:rPr>
              <a:t>0 : а = 0</a:t>
            </a:r>
            <a:endParaRPr b="1" sz="2300"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4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4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>
                <a:latin typeface="Comfortaa"/>
                <a:ea typeface="Comfortaa"/>
                <a:cs typeface="Comfortaa"/>
                <a:sym typeface="Comfortaa"/>
              </a:rPr>
              <a:t>Щоб поділити натуральні числа, які закінчуються нулями, треба: </a:t>
            </a:r>
            <a:endParaRPr b="1">
              <a:latin typeface="Comfortaa"/>
              <a:ea typeface="Comfortaa"/>
              <a:cs typeface="Comfortaa"/>
              <a:sym typeface="Comfortaa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Font typeface="Comfortaa"/>
              <a:buAutoNum type="arabicPeriod"/>
            </a:pPr>
            <a:r>
              <a:rPr b="1" lang="uk">
                <a:latin typeface="Comfortaa"/>
                <a:ea typeface="Comfortaa"/>
                <a:cs typeface="Comfortaa"/>
                <a:sym typeface="Comfortaa"/>
              </a:rPr>
              <a:t>закреслити однакову кількість нулів у кінці діленого і дільника </a:t>
            </a:r>
            <a:endParaRPr b="1">
              <a:latin typeface="Comfortaa"/>
              <a:ea typeface="Comfortaa"/>
              <a:cs typeface="Comfortaa"/>
              <a:sym typeface="Comfortaa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Comfortaa"/>
              <a:buAutoNum type="arabicPeriod"/>
            </a:pPr>
            <a:r>
              <a:rPr b="1" lang="uk">
                <a:latin typeface="Comfortaa"/>
                <a:ea typeface="Comfortaa"/>
                <a:cs typeface="Comfortaa"/>
                <a:sym typeface="Comfortaa"/>
              </a:rPr>
              <a:t>виконати ділення</a:t>
            </a:r>
            <a:endParaRPr b="1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uk">
                <a:latin typeface="Comfortaa"/>
                <a:ea typeface="Comfortaa"/>
                <a:cs typeface="Comfortaa"/>
                <a:sym typeface="Comfortaa"/>
              </a:rPr>
              <a:t>Н</a:t>
            </a:r>
            <a:r>
              <a:rPr b="1" lang="uk">
                <a:latin typeface="Comfortaa"/>
                <a:ea typeface="Comfortaa"/>
                <a:cs typeface="Comfortaa"/>
                <a:sym typeface="Comfortaa"/>
              </a:rPr>
              <a:t>априклад:   2400 : 400 = 24 : 4 = 6</a:t>
            </a:r>
            <a:endParaRPr b="1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uk">
                <a:latin typeface="Comfortaa"/>
                <a:ea typeface="Comfortaa"/>
                <a:cs typeface="Comfortaa"/>
                <a:sym typeface="Comfortaa"/>
              </a:rPr>
              <a:t>Щоб поділити натуральне число ,що закінчується нулями,на розрядну одиницю 10,100,1000,...,треба відкинути справа в цьому числі стільки нулів, скільки їх в розрядній одиниці.</a:t>
            </a:r>
            <a:endParaRPr b="1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uk">
                <a:latin typeface="Comfortaa"/>
                <a:ea typeface="Comfortaa"/>
                <a:cs typeface="Comfortaa"/>
                <a:sym typeface="Comfortaa"/>
              </a:rPr>
              <a:t>Наприклад:   2300 : 100 = 23</a:t>
            </a:r>
            <a:endParaRPr b="1"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399175" y="1377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>
                <a:latin typeface="Oswald SemiBold"/>
                <a:ea typeface="Oswald SemiBold"/>
                <a:cs typeface="Oswald SemiBold"/>
                <a:sym typeface="Oswald SemiBold"/>
              </a:rPr>
              <a:t>                                                            Вправа</a:t>
            </a:r>
            <a:r>
              <a:rPr lang="uk">
                <a:latin typeface="Oswald SemiBold"/>
                <a:ea typeface="Oswald SemiBold"/>
                <a:cs typeface="Oswald SemiBold"/>
                <a:sym typeface="Oswald SemiBold"/>
              </a:rPr>
              <a:t>390. </a:t>
            </a:r>
            <a:endParaRPr>
              <a:latin typeface="Oswald SemiBold"/>
              <a:ea typeface="Oswald SemiBold"/>
              <a:cs typeface="Oswald SemiBold"/>
              <a:sym typeface="Oswald SemiBo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>
                <a:latin typeface="Comfortaa SemiBold"/>
                <a:ea typeface="Comfortaa SemiBold"/>
                <a:cs typeface="Comfortaa SemiBold"/>
                <a:sym typeface="Comfortaa SemiBold"/>
              </a:rPr>
              <a:t>Обчисли (усно) або поясни, чому ділення неможливе: </a:t>
            </a:r>
            <a:endParaRPr>
              <a:latin typeface="Comfortaa SemiBold"/>
              <a:ea typeface="Comfortaa SemiBold"/>
              <a:cs typeface="Comfortaa SemiBold"/>
              <a:sym typeface="Comfortaa SemiBo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>
                <a:latin typeface="Comfortaa SemiBold"/>
                <a:ea typeface="Comfortaa SemiBold"/>
                <a:cs typeface="Comfortaa SemiBold"/>
                <a:sym typeface="Comfortaa SemiBold"/>
              </a:rPr>
              <a:t>1) </a:t>
            </a:r>
            <a:r>
              <a:rPr lang="uk">
                <a:latin typeface="Comfortaa SemiBold"/>
                <a:ea typeface="Comfortaa SemiBold"/>
                <a:cs typeface="Comfortaa SemiBold"/>
                <a:sym typeface="Comfortaa SemiBold"/>
              </a:rPr>
              <a:t>7 : 7;                     2) 0 : 9;                           3) 0 : 0;</a:t>
            </a:r>
            <a:endParaRPr>
              <a:latin typeface="Comfortaa SemiBold"/>
              <a:ea typeface="Comfortaa SemiBold"/>
              <a:cs typeface="Comfortaa SemiBold"/>
              <a:sym typeface="Comfortaa SemiBo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>
                <a:latin typeface="Comfortaa SemiBold"/>
                <a:ea typeface="Comfortaa SemiBold"/>
                <a:cs typeface="Comfortaa SemiBold"/>
                <a:sym typeface="Comfortaa SemiBold"/>
              </a:rPr>
              <a:t>4) 545 : 1;                5) 911 : 911;                     6) 40 : 1; </a:t>
            </a:r>
            <a:endParaRPr>
              <a:latin typeface="Comfortaa SemiBold"/>
              <a:ea typeface="Comfortaa SemiBold"/>
              <a:cs typeface="Comfortaa SemiBold"/>
              <a:sym typeface="Comfortaa SemiBold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uk">
                <a:latin typeface="Comfortaa SemiBold"/>
                <a:ea typeface="Comfortaa SemiBold"/>
                <a:cs typeface="Comfortaa SemiBold"/>
                <a:sym typeface="Comfortaa SemiBold"/>
              </a:rPr>
              <a:t>7) 13 : 0;                   8) 1 : 1;                            9) 0 : 1</a:t>
            </a:r>
            <a:endParaRPr>
              <a:latin typeface="Comfortaa SemiBold"/>
              <a:ea typeface="Comfortaa SemiBold"/>
              <a:cs typeface="Comfortaa SemiBold"/>
              <a:sym typeface="Comfortaa SemiBol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idx="1" type="body"/>
          </p:nvPr>
        </p:nvSpPr>
        <p:spPr>
          <a:xfrm>
            <a:off x="311700" y="1727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>
                <a:latin typeface="Comfortaa SemiBold"/>
                <a:ea typeface="Comfortaa SemiBold"/>
                <a:cs typeface="Comfortaa SemiBold"/>
                <a:sym typeface="Comfortaa SemiBold"/>
              </a:rPr>
              <a:t>                                    </a:t>
            </a:r>
            <a:r>
              <a:rPr lang="uk">
                <a:latin typeface="Oswald SemiBold"/>
                <a:ea typeface="Oswald SemiBold"/>
                <a:cs typeface="Oswald SemiBold"/>
                <a:sym typeface="Oswald SemiBold"/>
              </a:rPr>
              <a:t>      Вправа 394. </a:t>
            </a:r>
            <a:endParaRPr>
              <a:latin typeface="Oswald SemiBold"/>
              <a:ea typeface="Oswald SemiBold"/>
              <a:cs typeface="Oswald SemiBold"/>
              <a:sym typeface="Oswald SemiBo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>
                <a:latin typeface="Comfortaa SemiBold"/>
                <a:ea typeface="Comfortaa SemiBold"/>
                <a:cs typeface="Comfortaa SemiBold"/>
                <a:sym typeface="Comfortaa SemiBold"/>
              </a:rPr>
              <a:t>Виконай ділення на розрядну одиницю: </a:t>
            </a:r>
            <a:endParaRPr>
              <a:latin typeface="Comfortaa SemiBold"/>
              <a:ea typeface="Comfortaa SemiBold"/>
              <a:cs typeface="Comfortaa SemiBold"/>
              <a:sym typeface="Comfortaa SemiBo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>
                <a:latin typeface="Comfortaa SemiBold"/>
                <a:ea typeface="Comfortaa SemiBold"/>
                <a:cs typeface="Comfortaa SemiBold"/>
                <a:sym typeface="Comfortaa SemiBold"/>
              </a:rPr>
              <a:t>1) 470 : 10;                                   2) 2900 : 10; </a:t>
            </a:r>
            <a:endParaRPr>
              <a:latin typeface="Comfortaa SemiBold"/>
              <a:ea typeface="Comfortaa SemiBold"/>
              <a:cs typeface="Comfortaa SemiBold"/>
              <a:sym typeface="Comfortaa SemiBo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>
                <a:latin typeface="Comfortaa SemiBold"/>
                <a:ea typeface="Comfortaa SemiBold"/>
                <a:cs typeface="Comfortaa SemiBold"/>
                <a:sym typeface="Comfortaa SemiBold"/>
              </a:rPr>
              <a:t>3) 57 250 : 10;                             4) 5200 : 100;</a:t>
            </a:r>
            <a:endParaRPr>
              <a:latin typeface="Comfortaa SemiBold"/>
              <a:ea typeface="Comfortaa SemiBold"/>
              <a:cs typeface="Comfortaa SemiBold"/>
              <a:sym typeface="Comfortaa SemiBo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>
                <a:latin typeface="Comfortaa SemiBold"/>
                <a:ea typeface="Comfortaa SemiBold"/>
                <a:cs typeface="Comfortaa SemiBold"/>
                <a:sym typeface="Comfortaa SemiBold"/>
              </a:rPr>
              <a:t>5) 37 000 : 100;                           6) 238 000 : 1000;</a:t>
            </a:r>
            <a:endParaRPr>
              <a:latin typeface="Comfortaa SemiBold"/>
              <a:ea typeface="Comfortaa SemiBold"/>
              <a:cs typeface="Comfortaa SemiBold"/>
              <a:sym typeface="Comfortaa SemiBold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uk">
                <a:latin typeface="Comfortaa SemiBold"/>
                <a:ea typeface="Comfortaa SemiBold"/>
                <a:cs typeface="Comfortaa SemiBold"/>
                <a:sym typeface="Comfortaa SemiBold"/>
              </a:rPr>
              <a:t>7) 3 000 000 : 10 000;                  8) 1 040 000 : 1000</a:t>
            </a:r>
            <a:endParaRPr>
              <a:latin typeface="Comfortaa SemiBold"/>
              <a:ea typeface="Comfortaa SemiBold"/>
              <a:cs typeface="Comfortaa SemiBold"/>
              <a:sym typeface="Comfortaa SemiBol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/>
          <p:nvPr>
            <p:ph idx="1" type="body"/>
          </p:nvPr>
        </p:nvSpPr>
        <p:spPr>
          <a:xfrm>
            <a:off x="311700" y="242750"/>
            <a:ext cx="8520600" cy="203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>
                <a:latin typeface="Comfortaa SemiBold"/>
                <a:ea typeface="Comfortaa SemiBold"/>
                <a:cs typeface="Comfortaa SemiBold"/>
                <a:sym typeface="Comfortaa SemiBold"/>
              </a:rPr>
              <a:t>    </a:t>
            </a:r>
            <a:r>
              <a:rPr lang="uk" sz="2000">
                <a:latin typeface="Comfortaa SemiBold"/>
                <a:ea typeface="Comfortaa SemiBold"/>
                <a:cs typeface="Comfortaa SemiBold"/>
                <a:sym typeface="Comfortaa SemiBold"/>
              </a:rPr>
              <a:t>                                      </a:t>
            </a:r>
            <a:r>
              <a:rPr lang="uk" sz="2000">
                <a:latin typeface="Comfortaa SemiBold"/>
                <a:ea typeface="Comfortaa SemiBold"/>
                <a:cs typeface="Comfortaa SemiBold"/>
                <a:sym typeface="Comfortaa SemiBold"/>
              </a:rPr>
              <a:t>Задача </a:t>
            </a:r>
            <a:r>
              <a:rPr lang="uk" sz="2000">
                <a:latin typeface="Comfortaa SemiBold"/>
                <a:ea typeface="Comfortaa SemiBold"/>
                <a:cs typeface="Comfortaa SemiBold"/>
                <a:sym typeface="Comfortaa SemiBold"/>
              </a:rPr>
              <a:t>399. </a:t>
            </a:r>
            <a:endParaRPr sz="2000">
              <a:latin typeface="Comfortaa SemiBold"/>
              <a:ea typeface="Comfortaa SemiBold"/>
              <a:cs typeface="Comfortaa SemiBold"/>
              <a:sym typeface="Comfortaa SemiBo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 sz="2000">
                <a:latin typeface="Comfortaa SemiBold"/>
                <a:ea typeface="Comfortaa SemiBold"/>
                <a:cs typeface="Comfortaa SemiBold"/>
                <a:sym typeface="Comfortaa SemiBold"/>
              </a:rPr>
              <a:t>Площа території України дорівнює 603 630 км². </a:t>
            </a:r>
            <a:endParaRPr sz="2000">
              <a:latin typeface="Comfortaa SemiBold"/>
              <a:ea typeface="Comfortaa SemiBold"/>
              <a:cs typeface="Comfortaa SemiBold"/>
              <a:sym typeface="Comfortaa SemiBol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 sz="2000">
                <a:latin typeface="Comfortaa SemiBold"/>
                <a:ea typeface="Comfortaa SemiBold"/>
                <a:cs typeface="Comfortaa SemiBold"/>
                <a:sym typeface="Comfortaa SemiBold"/>
              </a:rPr>
              <a:t>Шосту частину території займають ліси. Яка площа </a:t>
            </a:r>
            <a:endParaRPr sz="2000">
              <a:latin typeface="Comfortaa SemiBold"/>
              <a:ea typeface="Comfortaa SemiBold"/>
              <a:cs typeface="Comfortaa SemiBold"/>
              <a:sym typeface="Comfortaa SemiBold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uk" sz="2000">
                <a:latin typeface="Comfortaa SemiBold"/>
                <a:ea typeface="Comfortaa SemiBold"/>
                <a:cs typeface="Comfortaa SemiBold"/>
                <a:sym typeface="Comfortaa SemiBold"/>
              </a:rPr>
              <a:t>лісового фонду України?</a:t>
            </a:r>
            <a:endParaRPr sz="2000">
              <a:latin typeface="Comfortaa SemiBold"/>
              <a:ea typeface="Comfortaa SemiBold"/>
              <a:cs typeface="Comfortaa SemiBold"/>
              <a:sym typeface="Comfortaa SemiBold"/>
            </a:endParaRPr>
          </a:p>
        </p:txBody>
      </p:sp>
      <p:sp>
        <p:nvSpPr>
          <p:cNvPr id="105" name="Google Shape;105;p21"/>
          <p:cNvSpPr txBox="1"/>
          <p:nvPr/>
        </p:nvSpPr>
        <p:spPr>
          <a:xfrm>
            <a:off x="454875" y="2414275"/>
            <a:ext cx="18021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2000"/>
              <a:t>603 630 : 6 = </a:t>
            </a:r>
            <a:endParaRPr sz="2000"/>
          </a:p>
        </p:txBody>
      </p:sp>
      <p:sp>
        <p:nvSpPr>
          <p:cNvPr id="106" name="Google Shape;106;p21"/>
          <p:cNvSpPr txBox="1"/>
          <p:nvPr/>
        </p:nvSpPr>
        <p:spPr>
          <a:xfrm>
            <a:off x="1959550" y="2414275"/>
            <a:ext cx="22743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000">
                <a:solidFill>
                  <a:schemeClr val="dk1"/>
                </a:solidFill>
              </a:rPr>
              <a:t> 100 605 ( км ² 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