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embeddedFontLst>
    <p:embeddedFont>
      <p:font typeface="Calibri" pitchFamily="34" charset="0"/>
      <p:regular r:id="rId23"/>
      <p:bold r:id="rId24"/>
      <p:italic r:id="rId25"/>
      <p:boldItalic r:id="rId26"/>
    </p:embeddedFont>
    <p:embeddedFont>
      <p:font typeface="EFN Dokument" charset="0"/>
      <p:regular r:id="rId27"/>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1038"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04874" y="306199"/>
            <a:ext cx="7221072" cy="1425669"/>
          </a:xfrm>
          <a:noFill/>
        </p:spPr>
        <p:txBody>
          <a:bodyPr anchor="b"/>
          <a:lstStyle>
            <a:lvl1pPr algn="ctr">
              <a:defRPr sz="6000">
                <a:solidFill>
                  <a:schemeClr val="tx1"/>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1143000" y="259108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Зразок підзаголовка</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527" y="1970974"/>
            <a:ext cx="6982946" cy="381000"/>
          </a:xfrm>
          <a:prstGeom prst="rect">
            <a:avLst/>
          </a:prstGeom>
        </p:spPr>
      </p:pic>
    </p:spTree>
    <p:extLst>
      <p:ext uri="{BB962C8B-B14F-4D97-AF65-F5344CB8AC3E}">
        <p14:creationId xmlns:p14="http://schemas.microsoft.com/office/powerpoint/2010/main" val="82525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Date Placeholder 4"/>
          <p:cNvSpPr>
            <a:spLocks noGrp="1"/>
          </p:cNvSpPr>
          <p:nvPr>
            <p:ph type="dt" sz="half" idx="10"/>
          </p:nvPr>
        </p:nvSpPr>
        <p:spPr/>
        <p:txBody>
          <a:bodyPr/>
          <a:lstStyle/>
          <a:p>
            <a:fld id="{6992331C-5FC9-4961-B1D8-7D8F01E79996}" type="datetimeFigureOut">
              <a:rPr lang="ru-RU" smtClean="0"/>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252749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70090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73921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atin typeface="AmadeusAP" panose="04000500000000000000" pitchFamily="82" charset="0"/>
              </a:defRPr>
            </a:lvl1pPr>
          </a:lstStyle>
          <a:p>
            <a:r>
              <a:rPr lang="uk-UA" smtClean="0"/>
              <a:t>Зразок заголовка</a:t>
            </a:r>
            <a:endParaRPr lang="en-US" dirty="0"/>
          </a:p>
        </p:txBody>
      </p:sp>
      <p:sp>
        <p:nvSpPr>
          <p:cNvPr id="3" name="Content Placeholder 2"/>
          <p:cNvSpPr>
            <a:spLocks noGrp="1"/>
          </p:cNvSpPr>
          <p:nvPr>
            <p:ph idx="1"/>
          </p:nvPr>
        </p:nvSpPr>
        <p:spPr/>
        <p:txBody>
          <a:bodyPr>
            <a:normAutofit/>
          </a:bodyPr>
          <a:lstStyle>
            <a:lvl1pPr>
              <a:defRPr sz="2800">
                <a:latin typeface="AmadeusAP" panose="04000500000000000000" pitchFamily="82" charset="0"/>
              </a:defRPr>
            </a:lvl1pPr>
            <a:lvl2pPr>
              <a:defRPr sz="2800">
                <a:latin typeface="AmadeusAP" panose="04000500000000000000" pitchFamily="82" charset="0"/>
              </a:defRPr>
            </a:lvl2pPr>
            <a:lvl3pPr>
              <a:defRPr sz="2800">
                <a:latin typeface="AmadeusAP" panose="04000500000000000000" pitchFamily="82" charset="0"/>
              </a:defRPr>
            </a:lvl3pPr>
            <a:lvl4pPr>
              <a:defRPr sz="2800">
                <a:latin typeface="AmadeusAP" panose="04000500000000000000" pitchFamily="82" charset="0"/>
              </a:defRPr>
            </a:lvl4pPr>
            <a:lvl5pPr>
              <a:defRPr sz="2800">
                <a:latin typeface="AmadeusAP" panose="04000500000000000000" pitchFamily="82" charset="0"/>
              </a:defRPr>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229" y="1217613"/>
            <a:ext cx="7355542" cy="381000"/>
          </a:xfrm>
          <a:prstGeom prst="rect">
            <a:avLst/>
          </a:prstGeom>
        </p:spPr>
      </p:pic>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4229" y="174627"/>
            <a:ext cx="7355542" cy="381000"/>
          </a:xfrm>
          <a:prstGeom prst="rect">
            <a:avLst/>
          </a:prstGeom>
        </p:spPr>
      </p:pic>
    </p:spTree>
    <p:extLst>
      <p:ext uri="{BB962C8B-B14F-4D97-AF65-F5344CB8AC3E}">
        <p14:creationId xmlns:p14="http://schemas.microsoft.com/office/powerpoint/2010/main" val="74928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Заголовок і об'єкт">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lvl1pPr>
              <a:defRPr sz="4800">
                <a:solidFill>
                  <a:schemeClr val="tx1"/>
                </a:solidFill>
                <a:latin typeface="EFN Dokument" panose="00000400000000000000" pitchFamily="2" charset="0"/>
                <a:cs typeface="EFN Dokument" panose="00000400000000000000" pitchFamily="2" charset="0"/>
              </a:defRPr>
            </a:lvl1pPr>
          </a:lstStyle>
          <a:p>
            <a:r>
              <a:rPr lang="uk-UA" smtClean="0"/>
              <a:t>Зразок заголовка</a:t>
            </a:r>
            <a:endParaRPr lang="en-US" dirty="0"/>
          </a:p>
        </p:txBody>
      </p:sp>
      <p:sp>
        <p:nvSpPr>
          <p:cNvPr id="3" name="Content Placeholder 2"/>
          <p:cNvSpPr>
            <a:spLocks noGrp="1"/>
          </p:cNvSpPr>
          <p:nvPr>
            <p:ph idx="1"/>
          </p:nvPr>
        </p:nvSpPr>
        <p:spPr/>
        <p:txBody>
          <a:bodyPr>
            <a:normAutofit/>
          </a:bodyPr>
          <a:lstStyle>
            <a:lvl1pPr>
              <a:defRPr sz="2800">
                <a:latin typeface="EFN Dokument" panose="00000400000000000000" pitchFamily="2" charset="0"/>
                <a:cs typeface="EFN Dokument" panose="00000400000000000000" pitchFamily="2" charset="0"/>
              </a:defRPr>
            </a:lvl1pPr>
            <a:lvl2pPr>
              <a:defRPr sz="2800">
                <a:latin typeface="EFN Dokument" panose="00000400000000000000" pitchFamily="2" charset="0"/>
                <a:cs typeface="EFN Dokument" panose="00000400000000000000" pitchFamily="2" charset="0"/>
              </a:defRPr>
            </a:lvl2pPr>
            <a:lvl3pPr>
              <a:defRPr sz="2800">
                <a:latin typeface="EFN Dokument" panose="00000400000000000000" pitchFamily="2" charset="0"/>
                <a:cs typeface="EFN Dokument" panose="00000400000000000000" pitchFamily="2" charset="0"/>
              </a:defRPr>
            </a:lvl3pPr>
            <a:lvl4pPr>
              <a:defRPr sz="2800">
                <a:latin typeface="EFN Dokument" panose="00000400000000000000" pitchFamily="2" charset="0"/>
                <a:cs typeface="EFN Dokument" panose="00000400000000000000" pitchFamily="2" charset="0"/>
              </a:defRPr>
            </a:lvl4pPr>
            <a:lvl5pPr>
              <a:defRPr sz="2800">
                <a:latin typeface="EFN Dokument" panose="00000400000000000000" pitchFamily="2" charset="0"/>
                <a:cs typeface="EFN Dokument" panose="00000400000000000000" pitchFamily="2" charset="0"/>
              </a:defRPr>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Footer Placeholder 4"/>
          <p:cNvSpPr>
            <a:spLocks noGrp="1"/>
          </p:cNvSpPr>
          <p:nvPr>
            <p:ph type="ftr" sz="quarter" idx="11"/>
          </p:nvPr>
        </p:nvSpPr>
        <p:spPr/>
        <p:txBody>
          <a:bodyPr/>
          <a:lstStyle/>
          <a:p>
            <a:endParaRPr lang="ru-RU"/>
          </a:p>
        </p:txBody>
      </p:sp>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77000"/>
            <a:ext cx="9144000" cy="381000"/>
          </a:xfrm>
          <a:prstGeom prst="rect">
            <a:avLst/>
          </a:prstGeom>
        </p:spPr>
      </p:pic>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873"/>
            <a:ext cx="9144000" cy="3810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8237" y="1408113"/>
            <a:ext cx="6867525" cy="381000"/>
          </a:xfrm>
          <a:prstGeom prst="rect">
            <a:avLst/>
          </a:prstGeom>
        </p:spPr>
      </p:pic>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l="22623" t="-31250" r="10023" b="663"/>
          <a:stretch/>
        </p:blipFill>
        <p:spPr>
          <a:xfrm rot="16200000">
            <a:off x="-2965077" y="3193677"/>
            <a:ext cx="6158753" cy="497542"/>
          </a:xfrm>
          <a:prstGeom prst="rect">
            <a:avLst/>
          </a:prstGeom>
        </p:spPr>
      </p:pic>
      <p:pic>
        <p:nvPicPr>
          <p:cNvPr id="14" name="Рисунок 13"/>
          <p:cNvPicPr>
            <a:picLocks noChangeAspect="1"/>
          </p:cNvPicPr>
          <p:nvPr userDrawn="1"/>
        </p:nvPicPr>
        <p:blipFill rotWithShape="1">
          <a:blip r:embed="rId2">
            <a:extLst>
              <a:ext uri="{28A0092B-C50C-407E-A947-70E740481C1C}">
                <a14:useLocalDpi xmlns:a14="http://schemas.microsoft.com/office/drawing/2010/main" val="0"/>
              </a:ext>
            </a:extLst>
          </a:blip>
          <a:srcRect l="25883" t="-16472" r="5881" b="-35294"/>
          <a:stretch/>
        </p:blipFill>
        <p:spPr>
          <a:xfrm rot="16200000">
            <a:off x="5869642" y="3166781"/>
            <a:ext cx="6239436" cy="578225"/>
          </a:xfrm>
          <a:prstGeom prst="rect">
            <a:avLst/>
          </a:prstGeom>
        </p:spPr>
      </p:pic>
    </p:spTree>
    <p:extLst>
      <p:ext uri="{BB962C8B-B14F-4D97-AF65-F5344CB8AC3E}">
        <p14:creationId xmlns:p14="http://schemas.microsoft.com/office/powerpoint/2010/main" val="354892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927847" y="1709739"/>
            <a:ext cx="7274860" cy="2852737"/>
          </a:xfrm>
        </p:spPr>
        <p:txBody>
          <a:bodyPr anchor="b"/>
          <a:lstStyle>
            <a:lvl1pPr>
              <a:defRPr sz="6000"/>
            </a:lvl1pPr>
          </a:lstStyle>
          <a:p>
            <a:r>
              <a:rPr lang="uk-UA" smtClean="0"/>
              <a:t>Зразок заголовка</a:t>
            </a:r>
            <a:endParaRPr lang="en-US" dirty="0"/>
          </a:p>
        </p:txBody>
      </p:sp>
      <p:sp>
        <p:nvSpPr>
          <p:cNvPr id="3" name="Text Placeholder 2"/>
          <p:cNvSpPr>
            <a:spLocks noGrp="1"/>
          </p:cNvSpPr>
          <p:nvPr>
            <p:ph type="body" idx="1"/>
          </p:nvPr>
        </p:nvSpPr>
        <p:spPr>
          <a:xfrm>
            <a:off x="927846" y="4589464"/>
            <a:ext cx="727486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6992331C-5FC9-4961-B1D8-7D8F01E79996}" type="datetimeFigureOut">
              <a:rPr lang="ru-RU" smtClean="0"/>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113116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6992331C-5FC9-4961-B1D8-7D8F01E79996}" type="datetimeFigureOut">
              <a:rPr lang="ru-RU" smtClean="0"/>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254647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uk-UA" smtClean="0"/>
              <a:t>Зразок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629842" y="2505075"/>
            <a:ext cx="3868340"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4629150" y="2505075"/>
            <a:ext cx="3887391"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6992331C-5FC9-4961-B1D8-7D8F01E79996}" type="datetimeFigureOut">
              <a:rPr lang="ru-RU" smtClean="0"/>
              <a:t>17.05.2021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353577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6992331C-5FC9-4961-B1D8-7D8F01E79996}" type="datetimeFigureOut">
              <a:rPr lang="ru-RU" smtClean="0"/>
              <a:t>17.05.2021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61289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2331C-5FC9-4961-B1D8-7D8F01E79996}" type="datetimeFigureOut">
              <a:rPr lang="ru-RU" smtClean="0"/>
              <a:t>17.05.2021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100182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smtClean="0"/>
              <a:t>Зразок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Date Placeholder 4"/>
          <p:cNvSpPr>
            <a:spLocks noGrp="1"/>
          </p:cNvSpPr>
          <p:nvPr>
            <p:ph type="dt" sz="half" idx="10"/>
          </p:nvPr>
        </p:nvSpPr>
        <p:spPr/>
        <p:txBody>
          <a:bodyPr/>
          <a:lstStyle/>
          <a:p>
            <a:fld id="{6992331C-5FC9-4961-B1D8-7D8F01E79996}" type="datetimeFigureOut">
              <a:rPr lang="ru-RU" smtClean="0"/>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115964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229" y="365127"/>
            <a:ext cx="7355542" cy="1006474"/>
          </a:xfrm>
          <a:prstGeom prst="rect">
            <a:avLst/>
          </a:prstGeom>
          <a:solidFill>
            <a:srgbClr val="A81C21"/>
          </a:solidFill>
        </p:spPr>
        <p:txBody>
          <a:bodyPr vert="horz" lIns="91440" tIns="45720" rIns="91440" bIns="45720" rtlCol="0" anchor="ctr">
            <a:normAutofit/>
          </a:bodyPr>
          <a:lstStyle/>
          <a:p>
            <a:r>
              <a:rPr lang="uk-UA" smtClean="0"/>
              <a:t>Зразок заголовкїа</a:t>
            </a:r>
            <a:endParaRPr lang="en-US" dirty="0"/>
          </a:p>
        </p:txBody>
      </p:sp>
      <p:sp>
        <p:nvSpPr>
          <p:cNvPr id="3" name="Text Placeholder 2"/>
          <p:cNvSpPr>
            <a:spLocks noGrp="1"/>
          </p:cNvSpPr>
          <p:nvPr>
            <p:ph type="body" idx="1"/>
          </p:nvPr>
        </p:nvSpPr>
        <p:spPr>
          <a:xfrm>
            <a:off x="874059" y="1825625"/>
            <a:ext cx="7355542" cy="4351338"/>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2331C-5FC9-4961-B1D8-7D8F01E79996}" type="datetimeFigureOut">
              <a:rPr lang="ru-RU" smtClean="0"/>
              <a:t>17.05.2021</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5BC86-12F3-4163-B277-2478DA3BAF5A}" type="slidenum">
              <a:rPr lang="ru-RU" smtClean="0"/>
              <a:t>‹#›</a:t>
            </a:fld>
            <a:endParaRPr lang="ru-RU"/>
          </a:p>
        </p:txBody>
      </p:sp>
    </p:spTree>
    <p:extLst>
      <p:ext uri="{BB962C8B-B14F-4D97-AF65-F5344CB8AC3E}">
        <p14:creationId xmlns:p14="http://schemas.microsoft.com/office/powerpoint/2010/main" val="2016204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bg1"/>
          </a:solidFill>
          <a:latin typeface="EFN Dokument" panose="00000400000000000000" pitchFamily="2" charset="0"/>
          <a:ea typeface="+mj-ea"/>
          <a:cs typeface="EFN Dokument" panose="000004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N Dokument" panose="00000400000000000000" pitchFamily="2" charset="0"/>
          <a:ea typeface="+mn-ea"/>
          <a:cs typeface="EFN Dokument" panose="000004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N Dokument" panose="00000400000000000000" pitchFamily="2" charset="0"/>
          <a:ea typeface="+mn-ea"/>
          <a:cs typeface="EFN Dokument" panose="000004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N Dokument" panose="00000400000000000000" pitchFamily="2" charset="0"/>
          <a:ea typeface="+mn-ea"/>
          <a:cs typeface="EFN Dokument" panose="000004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N Dokument" panose="00000400000000000000" pitchFamily="2" charset="0"/>
          <a:ea typeface="+mn-ea"/>
          <a:cs typeface="EFN Dokument" panose="000004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N Dokument" panose="00000400000000000000" pitchFamily="2" charset="0"/>
          <a:ea typeface="+mn-ea"/>
          <a:cs typeface="EFN Dokument" panose="000004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k.wikipedia.org/wiki/%D0%91%D0%B5%D1%80%D0%B5%D0%B3%D0%B8%D0%BD%D1%8F#cite_note-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4874" y="833718"/>
            <a:ext cx="7221072" cy="1180539"/>
          </a:xfrm>
        </p:spPr>
        <p:txBody>
          <a:bodyPr>
            <a:normAutofit fontScale="90000"/>
          </a:bodyPr>
          <a:lstStyle/>
          <a:p>
            <a:r>
              <a:rPr lang="ru-RU" dirty="0" smtClean="0">
                <a:solidFill>
                  <a:srgbClr val="C00000"/>
                </a:solidFill>
              </a:rPr>
              <a:t>Обереги </a:t>
            </a:r>
            <a:r>
              <a:rPr lang="uk-UA" dirty="0" smtClean="0">
                <a:solidFill>
                  <a:srgbClr val="C00000"/>
                </a:solidFill>
              </a:rPr>
              <a:t>української родини</a:t>
            </a:r>
            <a:endParaRPr lang="uk-UA" dirty="0">
              <a:solidFill>
                <a:srgbClr val="C00000"/>
              </a:solidFill>
            </a:endParaRPr>
          </a:p>
        </p:txBody>
      </p:sp>
      <p:sp>
        <p:nvSpPr>
          <p:cNvPr id="3" name="Підзаголовок 2"/>
          <p:cNvSpPr>
            <a:spLocks noGrp="1"/>
          </p:cNvSpPr>
          <p:nvPr>
            <p:ph type="subTitle" idx="1"/>
          </p:nvPr>
        </p:nvSpPr>
        <p:spPr>
          <a:xfrm>
            <a:off x="5321147" y="6169446"/>
            <a:ext cx="3119022" cy="688554"/>
          </a:xfrm>
        </p:spPr>
        <p:txBody>
          <a:bodyPr/>
          <a:lstStyle/>
          <a:p>
            <a:r>
              <a:rPr lang="ru-RU" dirty="0" smtClean="0"/>
              <a:t>Лариса Желєзнякова</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18" y="2448657"/>
            <a:ext cx="4493970" cy="348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688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latin typeface="EFN Dokument" panose="00000400000000000000" pitchFamily="2" charset="0"/>
              </a:rPr>
              <a:t>Вишиванка</a:t>
            </a:r>
            <a:endParaRPr lang="ru-RU" dirty="0">
              <a:latin typeface="EFN Dokument" panose="00000400000000000000" pitchFamily="2" charset="0"/>
            </a:endParaRPr>
          </a:p>
        </p:txBody>
      </p:sp>
      <p:sp>
        <p:nvSpPr>
          <p:cNvPr id="5" name="Місце для вмісту 4"/>
          <p:cNvSpPr>
            <a:spLocks noGrp="1"/>
          </p:cNvSpPr>
          <p:nvPr>
            <p:ph idx="1"/>
          </p:nvPr>
        </p:nvSpPr>
        <p:spPr>
          <a:xfrm>
            <a:off x="3833871" y="1619480"/>
            <a:ext cx="4395730" cy="5067759"/>
          </a:xfrm>
        </p:spPr>
        <p:txBody>
          <a:bodyPr>
            <a:normAutofit lnSpcReduction="10000"/>
          </a:bodyPr>
          <a:lstStyle/>
          <a:p>
            <a:r>
              <a:rPr lang="uk-UA" dirty="0" smtClean="0"/>
              <a:t>Як вишитий рушник оберігав хату, так сорочка оберігала саму людину від поганих людей, недобрих очей, заздрісних думок. Коли хтось заходив до хати, його погляд мимохідь був спрямований на рушник, на те, яким узором він вишитий, а потім уже на самих господарів. Ту саму роль відігравала і сорочка. Вишивка ніби нейтралізувала "недобрий" погляд чи "зле" око. Тому й була оберегом людини чи оселі.</a:t>
            </a:r>
            <a:endParaRPr lang="uk-UA" dirty="0">
              <a:latin typeface="EFN Dokument" panose="00000400000000000000" pitchFamily="2" charset="0"/>
            </a:endParaRPr>
          </a:p>
        </p:txBody>
      </p:sp>
      <p:sp>
        <p:nvSpPr>
          <p:cNvPr id="3" name="AutoShape 2" descr="Покуть — Вікіпеді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584" y="4265078"/>
            <a:ext cx="2619375" cy="1743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585" y="1652358"/>
            <a:ext cx="2619375"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061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latin typeface="EFN Dokument" panose="00000400000000000000" pitchFamily="2" charset="0"/>
            </a:endParaRPr>
          </a:p>
        </p:txBody>
      </p:sp>
      <p:sp>
        <p:nvSpPr>
          <p:cNvPr id="5" name="Місце для вмісту 4"/>
          <p:cNvSpPr>
            <a:spLocks noGrp="1"/>
          </p:cNvSpPr>
          <p:nvPr>
            <p:ph idx="1"/>
          </p:nvPr>
        </p:nvSpPr>
        <p:spPr>
          <a:xfrm>
            <a:off x="1211856" y="2236424"/>
            <a:ext cx="6907577" cy="3690650"/>
          </a:xfrm>
        </p:spPr>
        <p:txBody>
          <a:bodyPr>
            <a:normAutofit lnSpcReduction="10000"/>
          </a:bodyPr>
          <a:lstStyle/>
          <a:p>
            <a:r>
              <a:rPr lang="uk-UA" sz="4400" i="1" dirty="0" smtClean="0"/>
              <a:t>Я сорочку знайду вишиванку</a:t>
            </a:r>
            <a:br>
              <a:rPr lang="uk-UA" sz="4400" i="1" dirty="0" smtClean="0"/>
            </a:br>
            <a:r>
              <a:rPr lang="uk-UA" sz="4400" i="1" dirty="0" smtClean="0"/>
              <a:t>і надіну, як хлопчик, радий.</a:t>
            </a:r>
            <a:br>
              <a:rPr lang="uk-UA" sz="4400" i="1" dirty="0" smtClean="0"/>
            </a:br>
            <a:r>
              <a:rPr lang="uk-UA" sz="4400" i="1" dirty="0" smtClean="0"/>
              <a:t>По барвінку піду на світанку</a:t>
            </a:r>
            <a:br>
              <a:rPr lang="uk-UA" sz="4400" i="1" dirty="0" smtClean="0"/>
            </a:br>
            <a:r>
              <a:rPr lang="uk-UA" sz="4400" i="1" dirty="0" smtClean="0"/>
              <a:t>молодий, </a:t>
            </a:r>
            <a:r>
              <a:rPr lang="uk-UA" sz="4400" i="1" dirty="0" err="1" smtClean="0"/>
              <a:t>молодий</a:t>
            </a:r>
            <a:r>
              <a:rPr lang="uk-UA" sz="4400" i="1" dirty="0" smtClean="0"/>
              <a:t>, </a:t>
            </a:r>
            <a:r>
              <a:rPr lang="uk-UA" sz="4400" i="1" dirty="0" err="1" smtClean="0"/>
              <a:t>молодий</a:t>
            </a:r>
            <a:r>
              <a:rPr lang="uk-UA" sz="4400" i="1" dirty="0" smtClean="0"/>
              <a:t>.</a:t>
            </a:r>
            <a:r>
              <a:rPr lang="uk-UA" sz="4400" dirty="0" smtClean="0"/>
              <a:t/>
            </a:r>
            <a:br>
              <a:rPr lang="uk-UA" sz="4400" dirty="0" smtClean="0"/>
            </a:br>
            <a:endParaRPr lang="uk-UA" sz="4400" dirty="0" smtClean="0"/>
          </a:p>
          <a:p>
            <a:pPr marL="0" indent="0" algn="r">
              <a:buNone/>
            </a:pPr>
            <a:r>
              <a:rPr lang="uk-UA" sz="4400" dirty="0" smtClean="0"/>
              <a:t>А. Малишко</a:t>
            </a:r>
            <a:endParaRPr lang="uk-UA" sz="4400" dirty="0">
              <a:latin typeface="EFN Dokument" panose="00000400000000000000" pitchFamily="2" charset="0"/>
            </a:endParaRPr>
          </a:p>
        </p:txBody>
      </p:sp>
      <p:sp>
        <p:nvSpPr>
          <p:cNvPr id="3" name="AutoShape 2" descr="Покуть — Вікіпеді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4138317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Обручка</a:t>
            </a:r>
            <a:endParaRPr lang="uk-UA" dirty="0"/>
          </a:p>
        </p:txBody>
      </p:sp>
      <p:sp>
        <p:nvSpPr>
          <p:cNvPr id="3" name="Объект 2"/>
          <p:cNvSpPr>
            <a:spLocks noGrp="1"/>
          </p:cNvSpPr>
          <p:nvPr>
            <p:ph idx="1"/>
          </p:nvPr>
        </p:nvSpPr>
        <p:spPr>
          <a:xfrm>
            <a:off x="958467" y="1825625"/>
            <a:ext cx="7271134" cy="2911628"/>
          </a:xfrm>
        </p:spPr>
        <p:txBody>
          <a:bodyPr>
            <a:normAutofit lnSpcReduction="10000"/>
          </a:bodyPr>
          <a:lstStyle/>
          <a:p>
            <a:r>
              <a:rPr lang="uk-UA" dirty="0" smtClean="0"/>
              <a:t>Обручка-не просто прикраса, а й сімейний оберіг, покликаний охороняти подружнє щастя. Сьогодні більшість молодят купують нові обручки, а раніше вони передавалися у спадок. Вважалося,що в них накопичується сила роду. Однак, якщо сімейне життя батьків, бабусь і дідусів не було вдалим, то рекомендується починати подружнє життя «з чистого аркушу», щоб не повторювати чужих помилок</a:t>
            </a:r>
            <a:endParaRPr lang="uk-U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653" y="5034707"/>
            <a:ext cx="1630267" cy="1630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311" y="4975515"/>
            <a:ext cx="1941896" cy="1741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129" y="4975515"/>
            <a:ext cx="26670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110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Колиска</a:t>
            </a:r>
            <a:endParaRPr lang="uk-UA" dirty="0"/>
          </a:p>
        </p:txBody>
      </p:sp>
      <p:sp>
        <p:nvSpPr>
          <p:cNvPr id="3" name="Объект 2"/>
          <p:cNvSpPr>
            <a:spLocks noGrp="1"/>
          </p:cNvSpPr>
          <p:nvPr>
            <p:ph idx="1"/>
          </p:nvPr>
        </p:nvSpPr>
        <p:spPr>
          <a:xfrm>
            <a:off x="3514725" y="1825625"/>
            <a:ext cx="4714875" cy="4351338"/>
          </a:xfrm>
        </p:spPr>
        <p:txBody>
          <a:bodyPr>
            <a:normAutofit lnSpcReduction="10000"/>
          </a:bodyPr>
          <a:lstStyle/>
          <a:p>
            <a:r>
              <a:rPr lang="uk-UA" dirty="0" smtClean="0"/>
              <a:t>Колиска – невеличке ліжечко для спання і колисання дитини. В давнину колиску плели із священних дерев – верби, дуба, верболозу, явора. Калинова колиска уособлювала безсмертя роду і родоводу.</a:t>
            </a:r>
          </a:p>
          <a:p>
            <a:r>
              <a:rPr lang="uk-UA" dirty="0" smtClean="0"/>
              <a:t>У родині — колиска завжди одна (змінюються тільки покоління новонароджених, для яких вона є першим домом). По суті колиска в українських сім'ях сприймалася як один з оберегів дитини.</a:t>
            </a:r>
            <a:endParaRPr lang="uk-UA"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135" y="1863090"/>
            <a:ext cx="2125980" cy="3779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929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874059" y="1825625"/>
            <a:ext cx="7355542" cy="3422650"/>
          </a:xfrm>
        </p:spPr>
        <p:txBody>
          <a:bodyPr>
            <a:normAutofit fontScale="92500" lnSpcReduction="10000"/>
          </a:bodyPr>
          <a:lstStyle/>
          <a:p>
            <a:r>
              <a:rPr lang="uk-UA" dirty="0" smtClean="0"/>
              <a:t>З колискою пов'язані багато народно-обрядових дій: насамперед, туди кладуть нагрудний хрестик дитини, який вона отримала при хрещенні; обрядові речі — освячене зілля, лозу, часник тощо.</a:t>
            </a:r>
          </a:p>
          <a:p>
            <a:r>
              <a:rPr lang="uk-UA" dirty="0" smtClean="0"/>
              <a:t>Забороняється колисати порожню колиску, щоб не накликати біди на дитину, а також не можна було гойдати її удвох, бо це могло спричинити сварку у сім'ї. Дорослим не можна в колиску сідати, повертатись до неї спиною чи залишати у дворі після заходу Сонця тощо — бо все це послаблювало </a:t>
            </a:r>
            <a:r>
              <a:rPr lang="uk-UA" dirty="0" err="1" smtClean="0"/>
              <a:t>оберегову</a:t>
            </a:r>
            <a:r>
              <a:rPr lang="uk-UA" dirty="0" smtClean="0"/>
              <a:t> силу колиски.</a:t>
            </a:r>
          </a:p>
          <a:p>
            <a:endParaRPr lang="uk-UA"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857750"/>
            <a:ext cx="3048000" cy="1833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1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Лялька-мотанка</a:t>
            </a:r>
            <a:endParaRPr lang="uk-UA" dirty="0"/>
          </a:p>
        </p:txBody>
      </p:sp>
      <p:sp>
        <p:nvSpPr>
          <p:cNvPr id="3" name="Объект 2"/>
          <p:cNvSpPr>
            <a:spLocks noGrp="1"/>
          </p:cNvSpPr>
          <p:nvPr>
            <p:ph idx="1"/>
          </p:nvPr>
        </p:nvSpPr>
        <p:spPr>
          <a:xfrm>
            <a:off x="3819525" y="1590675"/>
            <a:ext cx="4305300" cy="5172075"/>
          </a:xfrm>
        </p:spPr>
        <p:txBody>
          <a:bodyPr>
            <a:normAutofit fontScale="77500" lnSpcReduction="20000"/>
          </a:bodyPr>
          <a:lstStyle/>
          <a:p>
            <a:r>
              <a:rPr lang="uk-UA" dirty="0"/>
              <a:t>Одним з найпоширеніший предметів-оберегів на території </a:t>
            </a:r>
            <a:r>
              <a:rPr lang="uk-UA" dirty="0" err="1"/>
              <a:t>україни</a:t>
            </a:r>
            <a:r>
              <a:rPr lang="uk-UA" dirty="0"/>
              <a:t> є </a:t>
            </a:r>
            <a:r>
              <a:rPr lang="uk-UA" dirty="0" err="1"/>
              <a:t>лялька-мотанка</a:t>
            </a:r>
            <a:r>
              <a:rPr lang="uk-UA" dirty="0"/>
              <a:t>. Така іграшка не просто фігурка для ігор, а справжній амулет та талісман для </a:t>
            </a:r>
            <a:r>
              <a:rPr lang="uk-UA" dirty="0" err="1"/>
              <a:t>сімї</a:t>
            </a:r>
            <a:r>
              <a:rPr lang="uk-UA" dirty="0"/>
              <a:t> та її членів. Для різних життєвих ситуацій створювалися відповідні ляльки. Зустрічаються ляльки–обереги для будинку, родинного вогнища, для захисту дітей та господарства від злих сил та лихого ока та багато інших</a:t>
            </a:r>
            <a:r>
              <a:rPr lang="uk-UA" dirty="0" smtClean="0"/>
              <a:t>.</a:t>
            </a:r>
          </a:p>
          <a:p>
            <a:r>
              <a:rPr lang="uk-UA" dirty="0"/>
              <a:t>Правила, традиції та секрети виготовлення таких ляльок передавалися з покоління в покоління, від матері-донці. Доволі довгий час, тай понині в деяких регіонах країни існує звичай на весілля дарувати донці ляльку </a:t>
            </a:r>
            <a:r>
              <a:rPr lang="uk-UA" dirty="0" err="1"/>
              <a:t>мотанку</a:t>
            </a:r>
            <a:r>
              <a:rPr lang="uk-UA" dirty="0"/>
              <a:t>. Така весільна лялька стає оберегом для нової сім’ї та їхньої домівки. Подаровану на весілля ляльку молодята зберігали </a:t>
            </a:r>
            <a:r>
              <a:rPr lang="uk-UA" dirty="0" smtClean="0"/>
              <a:t>протягом </a:t>
            </a:r>
            <a:r>
              <a:rPr lang="uk-UA" dirty="0"/>
              <a:t>усього життя.</a:t>
            </a:r>
            <a:endParaRPr lang="uk-U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95463"/>
            <a:ext cx="2514600" cy="1819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3852863"/>
            <a:ext cx="1828800" cy="2505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248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a:t>
            </a:r>
            <a:r>
              <a:rPr lang="uk-UA" dirty="0" smtClean="0"/>
              <a:t>алина</a:t>
            </a:r>
            <a:endParaRPr lang="uk-UA" dirty="0"/>
          </a:p>
        </p:txBody>
      </p:sp>
      <p:sp>
        <p:nvSpPr>
          <p:cNvPr id="3" name="Объект 2"/>
          <p:cNvSpPr>
            <a:spLocks noGrp="1"/>
          </p:cNvSpPr>
          <p:nvPr>
            <p:ph idx="1"/>
          </p:nvPr>
        </p:nvSpPr>
        <p:spPr>
          <a:xfrm>
            <a:off x="894229" y="3730625"/>
            <a:ext cx="7355542" cy="3022600"/>
          </a:xfrm>
        </p:spPr>
        <p:txBody>
          <a:bodyPr/>
          <a:lstStyle/>
          <a:p>
            <a:r>
              <a:rPr lang="uk-UA" dirty="0" smtClean="0"/>
              <a:t>В українців існує гарний звичай: починаючи будувати хату, біля застільного вікна садили калину, як символ надійного життєвого благополуччя і статку. Калину вішали над дверима в українській хаті, щоб оберігала мир і спокій в оселі.</a:t>
            </a:r>
            <a:endParaRPr lang="uk-UA" dirty="0"/>
          </a:p>
        </p:txBody>
      </p:sp>
      <p:pic>
        <p:nvPicPr>
          <p:cNvPr id="1536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78" t="8680" r="4444" b="9433"/>
          <a:stretch/>
        </p:blipFill>
        <p:spPr bwMode="auto">
          <a:xfrm>
            <a:off x="1308100" y="1569092"/>
            <a:ext cx="2882900" cy="1809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1569092"/>
            <a:ext cx="2987611" cy="1809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391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Верба</a:t>
            </a:r>
            <a:endParaRPr lang="uk-UA" dirty="0"/>
          </a:p>
        </p:txBody>
      </p:sp>
      <p:sp>
        <p:nvSpPr>
          <p:cNvPr id="3" name="Объект 2"/>
          <p:cNvSpPr>
            <a:spLocks noGrp="1"/>
          </p:cNvSpPr>
          <p:nvPr>
            <p:ph idx="1"/>
          </p:nvPr>
        </p:nvSpPr>
        <p:spPr>
          <a:xfrm>
            <a:off x="988359" y="1523999"/>
            <a:ext cx="7355542" cy="2387601"/>
          </a:xfrm>
        </p:spPr>
        <p:txBody>
          <a:bodyPr>
            <a:normAutofit lnSpcReduction="10000"/>
          </a:bodyPr>
          <a:lstStyle/>
          <a:p>
            <a:r>
              <a:rPr lang="uk-UA" dirty="0"/>
              <a:t>Верба-символ краси,безперервності життя. Вона живуча:встромиш у землю гілочку-і виросте дерево,засип ранку порошком меленої вербової кори-і кров зупиниться. З давніх </a:t>
            </a:r>
            <a:r>
              <a:rPr lang="uk-UA" dirty="0" err="1"/>
              <a:t>–давен</a:t>
            </a:r>
            <a:r>
              <a:rPr lang="uk-UA" dirty="0"/>
              <a:t> в Україні вербу вважали святим деревом. Перед Великоднем шостий тиждень посту називався «Вербним».</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513" y="3406774"/>
            <a:ext cx="4166730" cy="3121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0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Криниця</a:t>
            </a:r>
            <a:endParaRPr lang="uk-UA" dirty="0"/>
          </a:p>
        </p:txBody>
      </p:sp>
      <p:sp>
        <p:nvSpPr>
          <p:cNvPr id="3" name="Объект 2"/>
          <p:cNvSpPr>
            <a:spLocks noGrp="1"/>
          </p:cNvSpPr>
          <p:nvPr>
            <p:ph idx="1"/>
          </p:nvPr>
        </p:nvSpPr>
        <p:spPr>
          <a:xfrm>
            <a:off x="4051300" y="1638300"/>
            <a:ext cx="4076699" cy="5030186"/>
          </a:xfrm>
        </p:spPr>
        <p:txBody>
          <a:bodyPr/>
          <a:lstStyle/>
          <a:p>
            <a:r>
              <a:rPr lang="uk-UA" dirty="0" smtClean="0"/>
              <a:t>Криниці-чисте джерело пам'яті наших предків. Цей оберіг об'єднує різні покоління, адже криниці викопували діди й батики, а п'ють з  них і бережуть пам’ять родоводу їхні діти й онуки</a:t>
            </a:r>
            <a:endParaRPr lang="uk-UA"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638300"/>
            <a:ext cx="2552700" cy="1790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3644900"/>
            <a:ext cx="2552700" cy="30235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693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Вода</a:t>
            </a:r>
            <a:endParaRPr lang="uk-UA" dirty="0"/>
          </a:p>
        </p:txBody>
      </p:sp>
      <p:sp>
        <p:nvSpPr>
          <p:cNvPr id="3" name="Объект 2"/>
          <p:cNvSpPr>
            <a:spLocks noGrp="1"/>
          </p:cNvSpPr>
          <p:nvPr>
            <p:ph idx="1"/>
          </p:nvPr>
        </p:nvSpPr>
        <p:spPr>
          <a:xfrm>
            <a:off x="3721100" y="1571624"/>
            <a:ext cx="4457700" cy="5286376"/>
          </a:xfrm>
        </p:spPr>
        <p:txBody>
          <a:bodyPr>
            <a:normAutofit fontScale="92500" lnSpcReduction="10000"/>
          </a:bodyPr>
          <a:lstStyle/>
          <a:p>
            <a:r>
              <a:rPr lang="uk-UA" dirty="0" smtClean="0"/>
              <a:t>З найдавніших часів вода вважається джерелом усякого життя. Поклоняючись живій воді, давні українці з особливою пошаною ставилися до води. Тому здавна охороняли та прикрашали джерела й криниці, наділяючи їх цілющими й магічними властивостями. Вважали, що велику чудодійну силу має непочата вода з криниці. ЇЇ дівчата використовували для чарів і різного роду святкових обрядів. У ній купали немовлят. Нею користувалися, щоб зняти зурочення або вилікувати хворобу.</a:t>
            </a:r>
            <a:endParaRPr lang="uk-UA" dirty="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531" y="1974273"/>
            <a:ext cx="2463644" cy="1483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954" y="3952875"/>
            <a:ext cx="2400222" cy="1847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822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latin typeface="EFN Dokument" panose="00000400000000000000" pitchFamily="2" charset="0"/>
              </a:rPr>
              <a:t>Берегиня</a:t>
            </a:r>
            <a:endParaRPr lang="ru-RU" dirty="0">
              <a:latin typeface="EFN Dokument" panose="00000400000000000000" pitchFamily="2" charset="0"/>
            </a:endParaRPr>
          </a:p>
        </p:txBody>
      </p:sp>
      <p:sp>
        <p:nvSpPr>
          <p:cNvPr id="5" name="Місце для вмісту 4"/>
          <p:cNvSpPr>
            <a:spLocks noGrp="1"/>
          </p:cNvSpPr>
          <p:nvPr>
            <p:ph idx="1"/>
          </p:nvPr>
        </p:nvSpPr>
        <p:spPr>
          <a:xfrm>
            <a:off x="3690651" y="2390259"/>
            <a:ext cx="4538949" cy="3786704"/>
          </a:xfrm>
        </p:spPr>
        <p:txBody>
          <a:bodyPr>
            <a:normAutofit/>
          </a:bodyPr>
          <a:lstStyle/>
          <a:p>
            <a:r>
              <a:rPr lang="vi-VN" dirty="0" smtClean="0"/>
              <a:t>Слов'яни </a:t>
            </a:r>
            <a:r>
              <a:rPr lang="vi-VN" dirty="0"/>
              <a:t>вважали, що берегині живуть біля будинку й оберігають будинок і його мешканців від злих духів. Веселі, пестливі і привабливі створіння, які співають чарівні пісні чудовими голосами</a:t>
            </a:r>
            <a:r>
              <a:rPr lang="vi-VN" baseline="30000" dirty="0">
                <a:hlinkClick r:id="rId2"/>
              </a:rPr>
              <a:t>[</a:t>
            </a:r>
            <a:endParaRPr lang="vi-VN" dirty="0"/>
          </a:p>
          <a:p>
            <a:endParaRPr lang="ru-RU" dirty="0">
              <a:latin typeface="EFN Dokument" panose="00000400000000000000" pitchFamily="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84" y="2390257"/>
            <a:ext cx="2465998" cy="35473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240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Лелеки</a:t>
            </a:r>
            <a:endParaRPr lang="uk-UA" dirty="0"/>
          </a:p>
        </p:txBody>
      </p:sp>
      <p:sp>
        <p:nvSpPr>
          <p:cNvPr id="3" name="Объект 2"/>
          <p:cNvSpPr>
            <a:spLocks noGrp="1"/>
          </p:cNvSpPr>
          <p:nvPr>
            <p:ph idx="1"/>
          </p:nvPr>
        </p:nvSpPr>
        <p:spPr>
          <a:xfrm>
            <a:off x="1028700" y="1952624"/>
            <a:ext cx="7188200" cy="1298576"/>
          </a:xfrm>
        </p:spPr>
        <p:txBody>
          <a:bodyPr>
            <a:normAutofit/>
          </a:bodyPr>
          <a:lstStyle/>
          <a:p>
            <a:r>
              <a:rPr lang="uk-UA" dirty="0" smtClean="0"/>
              <a:t>Лелеки на стрісі – стережуть родинне вогнище, оберігають мир в сім</a:t>
            </a:r>
            <a:r>
              <a:rPr lang="en-US" dirty="0" smtClean="0"/>
              <a:t>’</a:t>
            </a:r>
            <a:r>
              <a:rPr lang="uk-UA" dirty="0" smtClean="0"/>
              <a:t>ї, приносять щастя.</a:t>
            </a:r>
            <a:endParaRPr lang="uk-UA"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4425950"/>
            <a:ext cx="2815212"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713" y="4425950"/>
            <a:ext cx="2967671"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104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874059" y="1825625"/>
            <a:ext cx="7355542" cy="2403475"/>
          </a:xfrm>
        </p:spPr>
        <p:txBody>
          <a:bodyPr/>
          <a:lstStyle/>
          <a:p>
            <a:r>
              <a:rPr lang="ru-RU" b="1" dirty="0"/>
              <a:t>Обереги</a:t>
            </a:r>
            <a:r>
              <a:rPr lang="ru-RU" dirty="0"/>
              <a:t> – </a:t>
            </a:r>
            <a:r>
              <a:rPr lang="uk-UA" dirty="0" smtClean="0"/>
              <a:t>наші прадавні добрі символи-захисники, знаки віри у вище заступництво. Символи-</a:t>
            </a:r>
            <a:r>
              <a:rPr lang="uk-UA" b="1" dirty="0" smtClean="0"/>
              <a:t>обереги</a:t>
            </a:r>
            <a:r>
              <a:rPr lang="uk-UA" dirty="0" smtClean="0"/>
              <a:t> втілювались у побутових речах, їх шанували, про них складали легенди. Вишитий рушник, вишита сорочка, писанка, лялька, віночок, калина, верба, лелека – без них важко уявити нашу Україну.</a:t>
            </a:r>
            <a:endParaRPr lang="uk-UA"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0" y="3919538"/>
            <a:ext cx="3411068" cy="2532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069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latin typeface="EFN Dokument" panose="00000400000000000000" pitchFamily="2" charset="0"/>
              </a:rPr>
              <a:t>Піч</a:t>
            </a:r>
            <a:endParaRPr lang="ru-RU" dirty="0">
              <a:latin typeface="EFN Dokument" panose="00000400000000000000" pitchFamily="2" charset="0"/>
            </a:endParaRPr>
          </a:p>
        </p:txBody>
      </p:sp>
      <p:sp>
        <p:nvSpPr>
          <p:cNvPr id="5" name="Місце для вмісту 4"/>
          <p:cNvSpPr>
            <a:spLocks noGrp="1"/>
          </p:cNvSpPr>
          <p:nvPr>
            <p:ph idx="1"/>
          </p:nvPr>
        </p:nvSpPr>
        <p:spPr>
          <a:xfrm>
            <a:off x="4054207" y="1821758"/>
            <a:ext cx="4175393" cy="4667177"/>
          </a:xfrm>
        </p:spPr>
        <p:txBody>
          <a:bodyPr>
            <a:normAutofit fontScale="85000" lnSpcReduction="20000"/>
          </a:bodyPr>
          <a:lstStyle/>
          <a:p>
            <a:r>
              <a:rPr lang="uk-UA" dirty="0"/>
              <a:t>В Україні існував справжній культ печі. І не тільки тому, що в ній варили їжу, пекли хліб, сушили збіжжя, на ній спали, лікували простуди тощо. Піч була глибоким символом рідного вогнища, неперервності роду.</a:t>
            </a:r>
            <a:r>
              <a:rPr lang="uk-UA" dirty="0"/>
              <a:t/>
            </a:r>
            <a:br>
              <a:rPr lang="uk-UA" dirty="0"/>
            </a:br>
            <a:r>
              <a:rPr lang="uk-UA" dirty="0"/>
              <a:t>Пов'язаному з піччю вогнищу предки приписували чудодійні сили покровителя роду. Тому піч була тим священним місцем, де жінка народжувала дитину.</a:t>
            </a:r>
            <a:r>
              <a:rPr lang="uk-UA" dirty="0"/>
              <a:t/>
            </a:r>
            <a:br>
              <a:rPr lang="uk-UA" dirty="0"/>
            </a:br>
            <a:r>
              <a:rPr lang="uk-UA" dirty="0"/>
              <a:t>Водночас піч — обитель старших членів родини. За повір'ям, піч може взяти хвору дитину і повернути її здоровою.</a:t>
            </a:r>
            <a:endParaRPr lang="ru-RU" dirty="0">
              <a:latin typeface="EFN Dokument" panose="00000400000000000000" pitchFamily="2" charset="0"/>
            </a:endParaRPr>
          </a:p>
        </p:txBody>
      </p:sp>
      <p:pic>
        <p:nvPicPr>
          <p:cNvPr id="3074" name="Picture 2" descr="yury_108: Українська піч | Ukrainian art, Painting, Ukra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468" y="1821758"/>
            <a:ext cx="2941504" cy="1962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468" y="4022992"/>
            <a:ext cx="2950914" cy="18159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283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latin typeface="EFN Dokument" panose="00000400000000000000" pitchFamily="2" charset="0"/>
              </a:rPr>
              <a:t>Хліб</a:t>
            </a:r>
            <a:endParaRPr lang="ru-RU" dirty="0">
              <a:latin typeface="EFN Dokument" panose="00000400000000000000" pitchFamily="2" charset="0"/>
            </a:endParaRPr>
          </a:p>
        </p:txBody>
      </p:sp>
      <p:sp>
        <p:nvSpPr>
          <p:cNvPr id="5" name="Місце для вмісту 4"/>
          <p:cNvSpPr>
            <a:spLocks noGrp="1"/>
          </p:cNvSpPr>
          <p:nvPr>
            <p:ph idx="1"/>
          </p:nvPr>
        </p:nvSpPr>
        <p:spPr>
          <a:xfrm>
            <a:off x="4230477" y="1821759"/>
            <a:ext cx="3999123" cy="4557008"/>
          </a:xfrm>
        </p:spPr>
        <p:txBody>
          <a:bodyPr>
            <a:normAutofit fontScale="92500" lnSpcReduction="10000"/>
          </a:bodyPr>
          <a:lstStyle/>
          <a:p>
            <a:r>
              <a:rPr lang="ru-RU" dirty="0" err="1"/>
              <a:t>Весільний</a:t>
            </a:r>
            <a:r>
              <a:rPr lang="ru-RU" dirty="0"/>
              <a:t> </a:t>
            </a:r>
            <a:r>
              <a:rPr lang="ru-RU" dirty="0" err="1"/>
              <a:t>хліб</a:t>
            </a:r>
            <a:r>
              <a:rPr lang="ru-RU" dirty="0"/>
              <a:t> – </a:t>
            </a:r>
            <a:r>
              <a:rPr lang="ru-RU" dirty="0" err="1"/>
              <a:t>коровай</a:t>
            </a:r>
            <a:r>
              <a:rPr lang="ru-RU" dirty="0"/>
              <a:t>, </a:t>
            </a:r>
            <a:r>
              <a:rPr lang="ru-RU" dirty="0" err="1"/>
              <a:t>це</a:t>
            </a:r>
            <a:r>
              <a:rPr lang="ru-RU" dirty="0"/>
              <a:t> – символ </a:t>
            </a:r>
            <a:r>
              <a:rPr lang="ru-RU" dirty="0" err="1"/>
              <a:t>багатства</a:t>
            </a:r>
            <a:r>
              <a:rPr lang="ru-RU" dirty="0"/>
              <a:t> і </a:t>
            </a:r>
            <a:r>
              <a:rPr lang="ru-RU" dirty="0" err="1"/>
              <a:t>розмноження</a:t>
            </a:r>
            <a:r>
              <a:rPr lang="ru-RU" dirty="0" smtClean="0"/>
              <a:t>.</a:t>
            </a:r>
          </a:p>
          <a:p>
            <a:r>
              <a:rPr lang="uk-UA" dirty="0" err="1"/>
              <a:t>З </a:t>
            </a:r>
            <a:r>
              <a:rPr lang="uk-UA" dirty="0" err="1" smtClean="0"/>
              <a:t>хлібом</a:t>
            </a:r>
            <a:r>
              <a:rPr lang="uk-UA" dirty="0" err="1"/>
              <a:t> ходя</a:t>
            </a:r>
            <a:r>
              <a:rPr lang="uk-UA" dirty="0"/>
              <a:t>ть у гості, йдуть у свати, зустрічають поважних гостей і вітають шановних людей, з хлібом проводжають в далеку дорогу й останню путь.</a:t>
            </a:r>
            <a:br>
              <a:rPr lang="uk-UA" dirty="0"/>
            </a:br>
            <a:r>
              <a:rPr lang="uk-UA" dirty="0"/>
              <a:t>Хлібом</a:t>
            </a:r>
            <a:r>
              <a:rPr lang="uk-UA" b="1" dirty="0"/>
              <a:t> благословляють батьки</a:t>
            </a:r>
            <a:r>
              <a:rPr lang="uk-UA" dirty="0"/>
              <a:t> і хлібом причащають в Святій Церкві.</a:t>
            </a:r>
            <a:br>
              <a:rPr lang="uk-UA" dirty="0"/>
            </a:br>
            <a:r>
              <a:rPr lang="uk-UA" dirty="0"/>
              <a:t>Без хліба немає ні багатства, ні здоров’я, ні щастя.</a:t>
            </a:r>
            <a:endParaRPr lang="ru-RU" dirty="0">
              <a:latin typeface="EFN Dokument" panose="00000400000000000000" pitchFamily="2"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074" y="1685925"/>
            <a:ext cx="2863567" cy="1905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074" y="3813386"/>
            <a:ext cx="2878311" cy="1915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454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EFN Dokument" panose="00000400000000000000" pitchFamily="2" charset="0"/>
              </a:rPr>
              <a:t>Рушник</a:t>
            </a:r>
            <a:endParaRPr lang="ru-RU" dirty="0">
              <a:latin typeface="EFN Dokument" panose="00000400000000000000" pitchFamily="2" charset="0"/>
            </a:endParaRPr>
          </a:p>
        </p:txBody>
      </p:sp>
      <p:sp>
        <p:nvSpPr>
          <p:cNvPr id="5" name="Місце для вмісту 4"/>
          <p:cNvSpPr>
            <a:spLocks noGrp="1"/>
          </p:cNvSpPr>
          <p:nvPr>
            <p:ph idx="1"/>
          </p:nvPr>
        </p:nvSpPr>
        <p:spPr>
          <a:xfrm>
            <a:off x="3833871" y="1619480"/>
            <a:ext cx="4395730" cy="5067759"/>
          </a:xfrm>
        </p:spPr>
        <p:txBody>
          <a:bodyPr>
            <a:normAutofit fontScale="85000" lnSpcReduction="20000"/>
          </a:bodyPr>
          <a:lstStyle/>
          <a:p>
            <a:r>
              <a:rPr lang="uk-UA" dirty="0" smtClean="0"/>
              <a:t>Вишиваний рушник - це духовний символ українського народу, рідного краю, батьківської оселі, тепла материнських рук.</a:t>
            </a:r>
          </a:p>
          <a:p>
            <a:r>
              <a:rPr lang="uk-UA" dirty="0" smtClean="0"/>
              <a:t>Ще </a:t>
            </a:r>
            <a:r>
              <a:rPr lang="uk-UA" dirty="0"/>
              <a:t>з часів язичництва рушник мав велике сакральне значення для </a:t>
            </a:r>
            <a:r>
              <a:rPr lang="uk-UA" dirty="0" err="1"/>
              <a:t>праукраїнців</a:t>
            </a:r>
            <a:r>
              <a:rPr lang="uk-UA" dirty="0"/>
              <a:t>. </a:t>
            </a:r>
            <a:r>
              <a:rPr lang="uk-UA" dirty="0" smtClean="0"/>
              <a:t>Спрадавна </a:t>
            </a:r>
            <a:r>
              <a:rPr lang="uk-UA" dirty="0"/>
              <a:t>використовувалося це магічне полотно як талісман для захисту родини й дому від усіляких нещасть, незгод, зурочення. Рушник супроводжував наших пращурів завжди й усюди: приймаючи пологи, на рушники клали немовлят; існувала традиція дарувати ці вишиті обереги в дорогу, бажаючи щасливої подорожі; та </a:t>
            </a:r>
            <a:r>
              <a:rPr lang="uk-UA" dirty="0" smtClean="0"/>
              <a:t>на весіллях – на щастя на долю.</a:t>
            </a:r>
            <a:endParaRPr lang="ru-RU" dirty="0">
              <a:latin typeface="EFN Dokument" panose="00000400000000000000" pitchFamily="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173" y="1733894"/>
            <a:ext cx="2466975" cy="1847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134" y="3947710"/>
            <a:ext cx="2386013" cy="1975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186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latin typeface="EFN Dokument" panose="00000400000000000000" pitchFamily="2" charset="0"/>
              </a:rPr>
              <a:t>Покуть</a:t>
            </a:r>
            <a:endParaRPr lang="ru-RU" dirty="0">
              <a:latin typeface="EFN Dokument" panose="00000400000000000000" pitchFamily="2" charset="0"/>
            </a:endParaRPr>
          </a:p>
        </p:txBody>
      </p:sp>
      <p:sp>
        <p:nvSpPr>
          <p:cNvPr id="5" name="Місце для вмісту 4"/>
          <p:cNvSpPr>
            <a:spLocks noGrp="1"/>
          </p:cNvSpPr>
          <p:nvPr>
            <p:ph idx="1"/>
          </p:nvPr>
        </p:nvSpPr>
        <p:spPr>
          <a:xfrm>
            <a:off x="3672059" y="1498294"/>
            <a:ext cx="4557542" cy="5359706"/>
          </a:xfrm>
        </p:spPr>
        <p:txBody>
          <a:bodyPr>
            <a:normAutofit fontScale="85000" lnSpcReduction="20000"/>
          </a:bodyPr>
          <a:lstStyle/>
          <a:p>
            <a:r>
              <a:rPr lang="uk-UA" dirty="0"/>
              <a:t>У традиційній українській хаті найсвятішим місцем вважався покуть. Він розміщувався по діагоналі від печі, обов'язково з боку сходу сонця . </a:t>
            </a:r>
            <a:r>
              <a:rPr lang="uk-UA" dirty="0" smtClean="0"/>
              <a:t>Він був прикрашений вишиваними </a:t>
            </a:r>
            <a:r>
              <a:rPr lang="uk-UA" dirty="0"/>
              <a:t>рушниками — «божниками». За святі зображення клали цілюще зілля та квіти, галузки свяченої верби, обрядові свічки, перед ними вішали лампадку. Під покуттю ставили стіл, біля нього — довгу дерев’яну лаву.</a:t>
            </a:r>
            <a:r>
              <a:rPr lang="uk-UA" dirty="0"/>
              <a:t/>
            </a:r>
            <a:br>
              <a:rPr lang="uk-UA" dirty="0"/>
            </a:br>
            <a:r>
              <a:rPr lang="uk-UA" dirty="0"/>
              <a:t/>
            </a:r>
            <a:br>
              <a:rPr lang="uk-UA" dirty="0"/>
            </a:br>
            <a:r>
              <a:rPr lang="uk-UA" dirty="0"/>
              <a:t>За народним звичаєм, коли народжувалася дитина, першу купіль робили на покуті. Коли помирав хтось з родини, труну ставили на лаві, головою до красного кута.</a:t>
            </a:r>
            <a:r>
              <a:rPr lang="uk-UA" dirty="0"/>
              <a:t/>
            </a:r>
            <a:br>
              <a:rPr lang="uk-UA" dirty="0"/>
            </a:br>
            <a:r>
              <a:rPr lang="uk-UA" dirty="0"/>
              <a:t/>
            </a:r>
            <a:br>
              <a:rPr lang="uk-UA" dirty="0"/>
            </a:br>
            <a:endParaRPr lang="ru-RU" dirty="0">
              <a:latin typeface="EFN Dokument" panose="00000400000000000000" pitchFamily="2"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159" y="1695450"/>
            <a:ext cx="2628900" cy="1733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972" y="3688757"/>
            <a:ext cx="1952970" cy="27736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519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863042" y="1517153"/>
            <a:ext cx="7355542" cy="4134500"/>
          </a:xfrm>
        </p:spPr>
        <p:txBody>
          <a:bodyPr>
            <a:normAutofit fontScale="85000" lnSpcReduction="20000"/>
          </a:bodyPr>
          <a:lstStyle/>
          <a:p>
            <a:r>
              <a:rPr lang="uk-UA" dirty="0"/>
              <a:t>Покуть був місцем господаря дому і найдорожчих гостей. Під час весілля на лаву садили молодого з молодою.</a:t>
            </a:r>
            <a:endParaRPr lang="ru-RU" dirty="0">
              <a:latin typeface="EFN Dokument" panose="00000400000000000000" pitchFamily="2" charset="0"/>
            </a:endParaRPr>
          </a:p>
          <a:p>
            <a:r>
              <a:rPr lang="uk-UA" dirty="0" smtClean="0"/>
              <a:t>На </a:t>
            </a:r>
            <a:r>
              <a:rPr lang="uk-UA" dirty="0"/>
              <a:t>Різдво тут ставили </a:t>
            </a:r>
            <a:r>
              <a:rPr lang="uk-UA" dirty="0" err="1"/>
              <a:t>Дідуха</a:t>
            </a:r>
            <a:r>
              <a:rPr lang="uk-UA" dirty="0"/>
              <a:t> — сніп, який символізував дух дідів (предків роду) і кутю. На Великдень вішали писанку, яка мала оберігати родину від усього злого. У великі свята запалювали лампадку.</a:t>
            </a:r>
            <a:r>
              <a:rPr lang="uk-UA" dirty="0"/>
              <a:t/>
            </a:r>
            <a:br>
              <a:rPr lang="uk-UA" dirty="0"/>
            </a:br>
            <a:r>
              <a:rPr lang="uk-UA" dirty="0"/>
              <a:t/>
            </a:r>
            <a:br>
              <a:rPr lang="uk-UA" dirty="0"/>
            </a:br>
            <a:r>
              <a:rPr lang="uk-UA" dirty="0"/>
              <a:t>Чоловіки, що заходили у хату, знімали з голови шапку, і вклонялися до образів і </a:t>
            </a:r>
            <a:r>
              <a:rPr lang="uk-UA" dirty="0" err="1"/>
              <a:t>покутя</a:t>
            </a:r>
            <a:r>
              <a:rPr lang="uk-UA" dirty="0"/>
              <a:t>. У давні часи була поширена клятва: «Клянусь тобі перед святим </a:t>
            </a:r>
            <a:r>
              <a:rPr lang="uk-UA" dirty="0" err="1"/>
              <a:t>покутем</a:t>
            </a:r>
            <a:r>
              <a:rPr lang="uk-UA" dirty="0"/>
              <a:t>».</a:t>
            </a:r>
            <a:r>
              <a:rPr lang="uk-UA" dirty="0"/>
              <a:t/>
            </a:r>
            <a:br>
              <a:rPr lang="uk-UA" dirty="0"/>
            </a:br>
            <a:r>
              <a:rPr lang="uk-UA" dirty="0"/>
              <a:t/>
            </a:r>
            <a:br>
              <a:rPr lang="uk-UA" dirty="0"/>
            </a:br>
            <a:r>
              <a:rPr lang="uk-UA" dirty="0"/>
              <a:t>«Покуть» — символ найсвятішого місця в оселі, достатку, багатства</a:t>
            </a:r>
            <a:r>
              <a:rPr lang="uk-UA" dirty="0" smtClean="0"/>
              <a:t>. На </a:t>
            </a:r>
            <a:r>
              <a:rPr lang="uk-UA" dirty="0"/>
              <a:t>покуті має бути і родинний Оберіг і фігурки та зображення Богів, їхні </a:t>
            </a:r>
            <a:r>
              <a:rPr lang="uk-UA" dirty="0" smtClean="0"/>
              <a:t>Символи.  Такий </a:t>
            </a:r>
            <a:r>
              <a:rPr lang="uk-UA" dirty="0"/>
              <a:t>будинок захищений магічною силою рідних Богів і Предків наших.</a:t>
            </a:r>
            <a:endParaRPr lang="uk-U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618" y="5321147"/>
            <a:ext cx="102737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293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latin typeface="EFN Dokument" panose="00000400000000000000" pitchFamily="2" charset="0"/>
              </a:rPr>
              <a:t>Дідух</a:t>
            </a:r>
            <a:endParaRPr lang="ru-RU" dirty="0">
              <a:latin typeface="EFN Dokument" panose="00000400000000000000" pitchFamily="2" charset="0"/>
            </a:endParaRPr>
          </a:p>
        </p:txBody>
      </p:sp>
      <p:sp>
        <p:nvSpPr>
          <p:cNvPr id="5" name="Місце для вмісту 4"/>
          <p:cNvSpPr>
            <a:spLocks noGrp="1"/>
          </p:cNvSpPr>
          <p:nvPr>
            <p:ph idx="1"/>
          </p:nvPr>
        </p:nvSpPr>
        <p:spPr>
          <a:xfrm>
            <a:off x="3833871" y="1619480"/>
            <a:ext cx="4395730" cy="5067759"/>
          </a:xfrm>
        </p:spPr>
        <p:txBody>
          <a:bodyPr>
            <a:normAutofit/>
          </a:bodyPr>
          <a:lstStyle/>
          <a:p>
            <a:r>
              <a:rPr lang="uk-UA" dirty="0" err="1"/>
              <a:t>Дідух</a:t>
            </a:r>
            <a:r>
              <a:rPr lang="uk-UA" dirty="0"/>
              <a:t> – це культ роду. Цей сніп був </a:t>
            </a:r>
            <a:r>
              <a:rPr lang="uk-UA" dirty="0" err="1"/>
              <a:t>містилищем</a:t>
            </a:r>
            <a:r>
              <a:rPr lang="uk-UA" dirty="0"/>
              <a:t>, де зимує дух предка. Одна з назв колядного снопа – «рай», місце, де перебуває дух предків. Основна функція </a:t>
            </a:r>
            <a:r>
              <a:rPr lang="uk-UA" dirty="0" err="1"/>
              <a:t>дідуха</a:t>
            </a:r>
            <a:r>
              <a:rPr lang="uk-UA" dirty="0"/>
              <a:t> – пошанування померлих пращурів і забезпечення багатого врожаю. </a:t>
            </a:r>
            <a:r>
              <a:rPr lang="uk-UA" dirty="0" err="1"/>
              <a:t>Дідухом</a:t>
            </a:r>
            <a:r>
              <a:rPr lang="uk-UA" dirty="0"/>
              <a:t> міг бути перший чи останній сніп, або ж – найгарніший. </a:t>
            </a:r>
            <a:endParaRPr lang="ru-RU" dirty="0">
              <a:latin typeface="EFN Dokument" panose="00000400000000000000" pitchFamily="2"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33" y="1627971"/>
            <a:ext cx="2671418" cy="3148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31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latin typeface="EFN Dokument" panose="00000400000000000000" pitchFamily="2" charset="0"/>
              </a:rPr>
              <a:t>Ікона</a:t>
            </a:r>
            <a:endParaRPr lang="ru-RU" dirty="0">
              <a:latin typeface="EFN Dokument" panose="00000400000000000000" pitchFamily="2" charset="0"/>
            </a:endParaRPr>
          </a:p>
        </p:txBody>
      </p:sp>
      <p:sp>
        <p:nvSpPr>
          <p:cNvPr id="5" name="Місце для вмісту 4"/>
          <p:cNvSpPr>
            <a:spLocks noGrp="1"/>
          </p:cNvSpPr>
          <p:nvPr>
            <p:ph idx="1"/>
          </p:nvPr>
        </p:nvSpPr>
        <p:spPr>
          <a:xfrm>
            <a:off x="3833871" y="1619480"/>
            <a:ext cx="4395730" cy="5067759"/>
          </a:xfrm>
        </p:spPr>
        <p:txBody>
          <a:bodyPr>
            <a:normAutofit/>
          </a:bodyPr>
          <a:lstStyle/>
          <a:p>
            <a:r>
              <a:rPr lang="uk-UA" dirty="0" smtClean="0"/>
              <a:t>Ікони - оберіг сімейного благополуччя і символ гармонії. </a:t>
            </a:r>
          </a:p>
          <a:p>
            <a:r>
              <a:rPr lang="uk-UA" dirty="0" smtClean="0"/>
              <a:t>Божа Мати вважається більшою мірою покровителькою жінок. Тому цю ікону, разом з образом Ісуса Христа, беруть на вінчання, а потім вони залишаються в будинку оберегом родини.</a:t>
            </a:r>
            <a:endParaRPr lang="uk-UA" dirty="0">
              <a:latin typeface="EFN Dokument" panose="00000400000000000000" pitchFamily="2" charset="0"/>
            </a:endParaRPr>
          </a:p>
        </p:txBody>
      </p:sp>
      <p:sp>
        <p:nvSpPr>
          <p:cNvPr id="3" name="AutoShape 2" descr="Покуть — Вікіпеді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9221" name="Picture 5" descr="https://puer.org.ua/wp-content/uploads/2019/03/2019.03.05-20-56-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585" y="1839854"/>
            <a:ext cx="2613599" cy="17365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15048"/>
          <a:stretch/>
        </p:blipFill>
        <p:spPr bwMode="auto">
          <a:xfrm>
            <a:off x="1035585" y="4108603"/>
            <a:ext cx="2613599" cy="1485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997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907</Words>
  <Application>Microsoft Office PowerPoint</Application>
  <PresentationFormat>Экран (4:3)</PresentationFormat>
  <Paragraphs>46</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AmadeusAP</vt:lpstr>
      <vt:lpstr>Calibri</vt:lpstr>
      <vt:lpstr>EFN Dokument</vt:lpstr>
      <vt:lpstr>Тема Office</vt:lpstr>
      <vt:lpstr>Обереги української родини</vt:lpstr>
      <vt:lpstr>Берегиня</vt:lpstr>
      <vt:lpstr>Піч</vt:lpstr>
      <vt:lpstr>Хліб</vt:lpstr>
      <vt:lpstr>Рушник</vt:lpstr>
      <vt:lpstr>Покуть</vt:lpstr>
      <vt:lpstr>Презентация PowerPoint</vt:lpstr>
      <vt:lpstr>Дідух</vt:lpstr>
      <vt:lpstr>Ікона</vt:lpstr>
      <vt:lpstr>Вишиванка</vt:lpstr>
      <vt:lpstr>Презентация PowerPoint</vt:lpstr>
      <vt:lpstr>Обручка</vt:lpstr>
      <vt:lpstr>Колиска</vt:lpstr>
      <vt:lpstr>Презентация PowerPoint</vt:lpstr>
      <vt:lpstr>Лялька-мотанка</vt:lpstr>
      <vt:lpstr>Калина</vt:lpstr>
      <vt:lpstr>Верба</vt:lpstr>
      <vt:lpstr>Криниця</vt:lpstr>
      <vt:lpstr>Вода</vt:lpstr>
      <vt:lpstr>Лелеки</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Інна</dc:creator>
  <cp:lastModifiedBy>25</cp:lastModifiedBy>
  <cp:revision>25</cp:revision>
  <dcterms:created xsi:type="dcterms:W3CDTF">2019-09-10T12:19:47Z</dcterms:created>
  <dcterms:modified xsi:type="dcterms:W3CDTF">2021-05-17T18:33:10Z</dcterms:modified>
</cp:coreProperties>
</file>