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2" r:id="rId3"/>
    <p:sldId id="263" r:id="rId4"/>
    <p:sldId id="265" r:id="rId5"/>
    <p:sldId id="266" r:id="rId6"/>
    <p:sldId id="299" r:id="rId7"/>
    <p:sldId id="267" r:id="rId8"/>
    <p:sldId id="268" r:id="rId9"/>
    <p:sldId id="269" r:id="rId10"/>
    <p:sldId id="271" r:id="rId11"/>
    <p:sldId id="272" r:id="rId12"/>
    <p:sldId id="274" r:id="rId13"/>
    <p:sldId id="275" r:id="rId14"/>
    <p:sldId id="276" r:id="rId15"/>
    <p:sldId id="297" r:id="rId16"/>
    <p:sldId id="298" r:id="rId17"/>
    <p:sldId id="280" r:id="rId18"/>
    <p:sldId id="296" r:id="rId19"/>
    <p:sldId id="295" r:id="rId20"/>
    <p:sldId id="284" r:id="rId21"/>
    <p:sldId id="285" r:id="rId22"/>
    <p:sldId id="286" r:id="rId23"/>
    <p:sldId id="287" r:id="rId24"/>
    <p:sldId id="288" r:id="rId25"/>
    <p:sldId id="289" r:id="rId26"/>
    <p:sldId id="290" r:id="rId27"/>
    <p:sldId id="291" r:id="rId28"/>
    <p:sldId id="292" r:id="rId29"/>
    <p:sldId id="293" r:id="rId30"/>
    <p:sldId id="294" r:id="rId31"/>
    <p:sldId id="283"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45CDE"/>
    <a:srgbClr val="6DA1FF"/>
    <a:srgbClr val="002560"/>
    <a:srgbClr val="006600"/>
    <a:srgbClr val="002B70"/>
    <a:srgbClr val="0D3E95"/>
    <a:srgbClr val="001B4C"/>
    <a:srgbClr val="2975FF"/>
    <a:srgbClr val="9CBCF6"/>
  </p:clrMru>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091" autoAdjust="0"/>
    <p:restoredTop sz="94660"/>
  </p:normalViewPr>
  <p:slideViewPr>
    <p:cSldViewPr>
      <p:cViewPr>
        <p:scale>
          <a:sx n="100" d="100"/>
          <a:sy n="100" d="100"/>
        </p:scale>
        <p:origin x="-492" y="6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5D09DF-5CD3-4614-84EB-1793061734EE}" type="datetimeFigureOut">
              <a:rPr lang="ru-RU" smtClean="0"/>
              <a:pPr/>
              <a:t>03.01.2023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5D926A-ABED-49A6-B060-DB82A0E9C2F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5DFA28-87F8-40C8-9560-6BEF5C9E4EF3}" type="datetimeFigureOut">
              <a:rPr lang="ru-RU" smtClean="0"/>
              <a:pPr/>
              <a:t>03.01.2023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DFA28-87F8-40C8-9560-6BEF5C9E4EF3}" type="datetimeFigureOut">
              <a:rPr lang="ru-RU" smtClean="0"/>
              <a:pPr/>
              <a:t>03.01.2023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DFA28-87F8-40C8-9560-6BEF5C9E4EF3}" type="datetimeFigureOut">
              <a:rPr lang="ru-RU" smtClean="0"/>
              <a:pPr/>
              <a:t>03.01.2023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DFA28-87F8-40C8-9560-6BEF5C9E4EF3}" type="datetimeFigureOut">
              <a:rPr lang="ru-RU" smtClean="0"/>
              <a:pPr/>
              <a:t>03.01.2023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5DFA28-87F8-40C8-9560-6BEF5C9E4EF3}" type="datetimeFigureOut">
              <a:rPr lang="ru-RU" smtClean="0"/>
              <a:pPr/>
              <a:t>03.01.2023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5DFA28-87F8-40C8-9560-6BEF5C9E4EF3}" type="datetimeFigureOut">
              <a:rPr lang="ru-RU" smtClean="0"/>
              <a:pPr/>
              <a:t>03.01.2023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5DFA28-87F8-40C8-9560-6BEF5C9E4EF3}" type="datetimeFigureOut">
              <a:rPr lang="ru-RU" smtClean="0"/>
              <a:pPr/>
              <a:t>03.01.2023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5DFA28-87F8-40C8-9560-6BEF5C9E4EF3}" type="datetimeFigureOut">
              <a:rPr lang="ru-RU" smtClean="0"/>
              <a:pPr/>
              <a:t>03.01.2023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5DFA28-87F8-40C8-9560-6BEF5C9E4EF3}" type="datetimeFigureOut">
              <a:rPr lang="ru-RU" smtClean="0"/>
              <a:pPr/>
              <a:t>03.01.2023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5DFA28-87F8-40C8-9560-6BEF5C9E4EF3}" type="datetimeFigureOut">
              <a:rPr lang="ru-RU" smtClean="0"/>
              <a:pPr/>
              <a:t>03.01.2023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5DFA28-87F8-40C8-9560-6BEF5C9E4EF3}" type="datetimeFigureOut">
              <a:rPr lang="ru-RU" smtClean="0"/>
              <a:pPr/>
              <a:t>03.01.2023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DFA28-87F8-40C8-9560-6BEF5C9E4EF3}" type="datetimeFigureOut">
              <a:rPr lang="ru-RU" smtClean="0"/>
              <a:pPr/>
              <a:t>03.01.2023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4F74E-87E3-4B59-9E87-2E297F912FF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1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71472" y="785794"/>
            <a:ext cx="8136904" cy="1800200"/>
          </a:xfrm>
          <a:prstGeom prst="rect">
            <a:avLst/>
          </a:prstGeom>
        </p:spPr>
        <p:txBody>
          <a:bodyPr vert="horz" lIns="91440" tIns="45720" rIns="91440" bIns="45720" rtlCol="0" anchor="ctr">
            <a:noAutofit/>
          </a:bodyPr>
          <a:lstStyle/>
          <a:p>
            <a:pPr algn="ctr">
              <a:spcBef>
                <a:spcPct val="0"/>
              </a:spcBef>
              <a:defRPr/>
            </a:pPr>
            <a:r>
              <a:rPr lang="en-US" sz="6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Find a treasure</a:t>
            </a:r>
            <a:endParaRPr lang="ru-RU" sz="6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6600" b="1" dirty="0" smtClean="0">
                <a:ln w="17780" cmpd="sng">
                  <a:solidFill>
                    <a:schemeClr val="accent1">
                      <a:tint val="3000"/>
                    </a:schemeClr>
                  </a:solidFill>
                  <a:prstDash val="solid"/>
                  <a:miter lim="800000"/>
                </a:ln>
                <a:solidFill>
                  <a:srgbClr val="FF0000"/>
                </a:solidFill>
                <a:effectLst>
                  <a:outerShdw blurRad="38100" dist="38100" dir="2700000" algn="tl">
                    <a:srgbClr val="000000">
                      <a:alpha val="43137"/>
                    </a:srgbClr>
                  </a:outerShdw>
                </a:effectLst>
                <a:ea typeface="+mj-ea"/>
                <a:cs typeface="+mj-cs"/>
              </a:rPr>
              <a:t>o</a:t>
            </a:r>
            <a:r>
              <a:rPr kumimoji="0" lang="en-US" sz="6600" b="1" i="0" u="none" strike="noStrike" kern="1200" normalizeH="0" baseline="0" noProof="0" dirty="0" smtClean="0">
                <a:ln w="17780" cmpd="sng">
                  <a:solidFill>
                    <a:schemeClr val="accent1">
                      <a:tint val="3000"/>
                    </a:schemeClr>
                  </a:solidFill>
                  <a:prstDash val="solid"/>
                  <a:miter lim="800000"/>
                </a:ln>
                <a:solidFill>
                  <a:srgbClr val="FF0000"/>
                </a:solidFill>
                <a:effectLst>
                  <a:outerShdw blurRad="38100" dist="38100" dir="2700000" algn="tl">
                    <a:srgbClr val="000000">
                      <a:alpha val="43137"/>
                    </a:srgbClr>
                  </a:outerShdw>
                </a:effectLst>
                <a:uLnTx/>
                <a:uFillTx/>
                <a:latin typeface="+mn-lt"/>
                <a:ea typeface="+mj-ea"/>
                <a:cs typeface="+mj-cs"/>
              </a:rPr>
              <a:t>f Christmas!</a:t>
            </a:r>
            <a:endParaRPr kumimoji="0" lang="ru-RU" sz="6600" b="1" i="0" u="none" strike="noStrike" kern="1200" normalizeH="0" baseline="0" noProof="0" dirty="0">
              <a:ln w="17780" cmpd="sng">
                <a:solidFill>
                  <a:schemeClr val="accent1">
                    <a:tint val="3000"/>
                  </a:schemeClr>
                </a:solidFill>
                <a:prstDash val="solid"/>
                <a:miter lim="800000"/>
              </a:ln>
              <a:solidFill>
                <a:srgbClr val="FF0000"/>
              </a:solidFill>
              <a:effectLst>
                <a:outerShdw blurRad="38100" dist="38100" dir="2700000" algn="tl">
                  <a:srgbClr val="000000">
                    <a:alpha val="43137"/>
                  </a:srgbClr>
                </a:outerShdw>
              </a:effectLst>
              <a:uLnTx/>
              <a:uFillTx/>
              <a:latin typeface="+mn-lt"/>
              <a:ea typeface="+mj-ea"/>
              <a:cs typeface="+mj-cs"/>
            </a:endParaRPr>
          </a:p>
        </p:txBody>
      </p:sp>
      <p:sp>
        <p:nvSpPr>
          <p:cNvPr id="3" name="Подзаголовок 2"/>
          <p:cNvSpPr>
            <a:spLocks noGrp="1"/>
          </p:cNvSpPr>
          <p:nvPr>
            <p:ph type="subTitle" idx="1"/>
          </p:nvPr>
        </p:nvSpPr>
        <p:spPr>
          <a:xfrm>
            <a:off x="3428992" y="2857496"/>
            <a:ext cx="2786082" cy="1785950"/>
          </a:xfrm>
          <a:prstGeom prst="roundRect">
            <a:avLst>
              <a:gd name="adj" fmla="val 1782"/>
            </a:avLst>
          </a:prstGeom>
          <a:noFill/>
        </p:spPr>
        <p:txBody>
          <a:bodyPr>
            <a:noAutofit/>
          </a:bodyPr>
          <a:lstStyle/>
          <a:p>
            <a:pPr>
              <a:spcBef>
                <a:spcPts val="0"/>
              </a:spcBef>
            </a:pPr>
            <a:endParaRPr lang="ru-RU" sz="2400" i="1" dirty="0" smtClean="0">
              <a:solidFill>
                <a:schemeClr val="tx1"/>
              </a:solidFill>
              <a:latin typeface="Times New Roman" pitchFamily="18" charset="0"/>
              <a:cs typeface="Times New Roman" pitchFamily="18" charset="0"/>
            </a:endParaRPr>
          </a:p>
          <a:p>
            <a:pPr>
              <a:spcBef>
                <a:spcPts val="0"/>
              </a:spcBef>
            </a:pPr>
            <a:endParaRPr lang="ru-RU" sz="2400" b="1" i="1" dirty="0">
              <a:solidFill>
                <a:schemeClr val="tx1"/>
              </a:solidFill>
              <a:latin typeface="Times New Roman" pitchFamily="18" charset="0"/>
              <a:cs typeface="Times New Roman" pitchFamily="18" charset="0"/>
            </a:endParaRPr>
          </a:p>
        </p:txBody>
      </p:sp>
      <p:pic>
        <p:nvPicPr>
          <p:cNvPr id="4" name="Picture 2" descr="http://s1.maminuklubs.lv/cache/32/4f/324f119ad1e47fa328a20942af313fdf.jpg"/>
          <p:cNvPicPr>
            <a:picLocks noChangeAspect="1" noChangeArrowheads="1"/>
          </p:cNvPicPr>
          <p:nvPr/>
        </p:nvPicPr>
        <p:blipFill>
          <a:blip r:embed="rId2" cstate="print"/>
          <a:srcRect/>
          <a:stretch>
            <a:fillRect/>
          </a:stretch>
        </p:blipFill>
        <p:spPr bwMode="auto">
          <a:xfrm>
            <a:off x="714348" y="2928934"/>
            <a:ext cx="2500330" cy="1763501"/>
          </a:xfrm>
          <a:prstGeom prst="rect">
            <a:avLst/>
          </a:prstGeom>
          <a:noFill/>
        </p:spPr>
      </p:pic>
      <p:pic>
        <p:nvPicPr>
          <p:cNvPr id="5" name="Picture 2" descr="http://s1.maminuklubs.lv/cache/32/4f/324f119ad1e47fa328a20942af313fdf.jpg"/>
          <p:cNvPicPr>
            <a:picLocks noChangeAspect="1" noChangeArrowheads="1"/>
          </p:cNvPicPr>
          <p:nvPr/>
        </p:nvPicPr>
        <p:blipFill>
          <a:blip r:embed="rId3" cstate="print"/>
          <a:srcRect/>
          <a:stretch>
            <a:fillRect/>
          </a:stretch>
        </p:blipFill>
        <p:spPr bwMode="auto">
          <a:xfrm>
            <a:off x="6072198" y="2857496"/>
            <a:ext cx="2357454" cy="1785950"/>
          </a:xfrm>
          <a:prstGeom prst="rect">
            <a:avLst/>
          </a:prstGeom>
          <a:noFill/>
        </p:spPr>
      </p:pic>
      <p:sp>
        <p:nvSpPr>
          <p:cNvPr id="6" name="Прямокутник 5"/>
          <p:cNvSpPr/>
          <p:nvPr/>
        </p:nvSpPr>
        <p:spPr>
          <a:xfrm>
            <a:off x="3761521" y="3244334"/>
            <a:ext cx="184731" cy="369332"/>
          </a:xfrm>
          <a:prstGeom prst="rect">
            <a:avLst/>
          </a:prstGeom>
        </p:spPr>
        <p:txBody>
          <a:bodyPr wrap="none">
            <a:spAutoFit/>
          </a:bodyPr>
          <a:lstStyle/>
          <a:p>
            <a:endParaRPr lang="ru-RU" dirty="0">
              <a:solidFill>
                <a:srgbClr val="FF0000"/>
              </a:solidFill>
            </a:endParaRPr>
          </a:p>
        </p:txBody>
      </p:sp>
      <p:sp>
        <p:nvSpPr>
          <p:cNvPr id="7" name="Прямокутник 6"/>
          <p:cNvSpPr/>
          <p:nvPr/>
        </p:nvSpPr>
        <p:spPr>
          <a:xfrm>
            <a:off x="3214678" y="2967334"/>
            <a:ext cx="2786082" cy="1938992"/>
          </a:xfrm>
          <a:prstGeom prst="rect">
            <a:avLst/>
          </a:prstGeom>
        </p:spPr>
        <p:txBody>
          <a:bodyPr wrap="square">
            <a:spAutoFit/>
          </a:bodyPr>
          <a:lstStyle/>
          <a:p>
            <a:pPr algn="ctr"/>
            <a:r>
              <a:rPr lang="uk-UA" sz="2000" b="1" i="1" dirty="0" smtClean="0">
                <a:solidFill>
                  <a:schemeClr val="accent3">
                    <a:lumMod val="50000"/>
                  </a:schemeClr>
                </a:solidFill>
              </a:rPr>
              <a:t>Новорічний </a:t>
            </a:r>
            <a:r>
              <a:rPr lang="uk-UA" sz="2000" b="1" i="1" dirty="0" err="1" smtClean="0">
                <a:solidFill>
                  <a:schemeClr val="accent3">
                    <a:lumMod val="50000"/>
                  </a:schemeClr>
                </a:solidFill>
              </a:rPr>
              <a:t>квест</a:t>
            </a:r>
            <a:r>
              <a:rPr lang="en-US" sz="2000" b="1" i="1" dirty="0" smtClean="0">
                <a:solidFill>
                  <a:schemeClr val="accent3">
                    <a:lumMod val="50000"/>
                  </a:schemeClr>
                </a:solidFill>
              </a:rPr>
              <a:t>,</a:t>
            </a:r>
            <a:r>
              <a:rPr lang="uk-UA" sz="2000" b="1" i="1" dirty="0" smtClean="0">
                <a:solidFill>
                  <a:schemeClr val="accent3">
                    <a:lumMod val="50000"/>
                  </a:schemeClr>
                </a:solidFill>
              </a:rPr>
              <a:t> мета якого пригадати та дізнатися новорічні традиції англомовних країн світу </a:t>
            </a:r>
            <a:endParaRPr lang="ru-RU" sz="2000"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00438"/>
            <a:ext cx="8229600" cy="3071834"/>
          </a:xfrm>
        </p:spPr>
        <p:txBody>
          <a:bodyPr>
            <a:normAutofit/>
          </a:bodyPr>
          <a:lstStyle/>
          <a:p>
            <a:pPr algn="l"/>
            <a:r>
              <a:rPr lang="en-US" sz="2000" dirty="0" smtClean="0"/>
              <a:t>What is traditional Christmas</a:t>
            </a:r>
            <a:br>
              <a:rPr lang="en-US" sz="2000" dirty="0" smtClean="0"/>
            </a:br>
            <a:r>
              <a:rPr lang="en-US" sz="2000" dirty="0" smtClean="0"/>
              <a:t> dish? Find the word.</a:t>
            </a:r>
            <a:endParaRPr lang="ru-RU" sz="2000" dirty="0"/>
          </a:p>
        </p:txBody>
      </p:sp>
      <p:pic>
        <p:nvPicPr>
          <p:cNvPr id="4" name="Содержимое 3" descr="Xmas-family-dinner_njassj.jpg"/>
          <p:cNvPicPr>
            <a:picLocks noGrp="1" noChangeAspect="1"/>
          </p:cNvPicPr>
          <p:nvPr>
            <p:ph idx="1"/>
          </p:nvPr>
        </p:nvPicPr>
        <p:blipFill>
          <a:blip r:embed="rId2"/>
          <a:stretch>
            <a:fillRect/>
          </a:stretch>
        </p:blipFill>
        <p:spPr>
          <a:xfrm>
            <a:off x="1714480" y="500043"/>
            <a:ext cx="5715000" cy="3000396"/>
          </a:xfrm>
        </p:spPr>
      </p:pic>
      <p:graphicFrame>
        <p:nvGraphicFramePr>
          <p:cNvPr id="5" name="Таблиця 4"/>
          <p:cNvGraphicFramePr>
            <a:graphicFrameLocks noGrp="1"/>
          </p:cNvGraphicFramePr>
          <p:nvPr/>
        </p:nvGraphicFramePr>
        <p:xfrm>
          <a:off x="4071936" y="3571874"/>
          <a:ext cx="4071963" cy="2357454"/>
        </p:xfrm>
        <a:graphic>
          <a:graphicData uri="http://schemas.openxmlformats.org/drawingml/2006/table">
            <a:tbl>
              <a:tblPr firstRow="1" bandRow="1">
                <a:tableStyleId>{5C22544A-7EE6-4342-B048-85BDC9FD1C3A}</a:tableStyleId>
              </a:tblPr>
              <a:tblGrid>
                <a:gridCol w="581709"/>
                <a:gridCol w="581709"/>
                <a:gridCol w="581709"/>
                <a:gridCol w="581709"/>
                <a:gridCol w="581709"/>
                <a:gridCol w="581709"/>
                <a:gridCol w="581709"/>
              </a:tblGrid>
              <a:tr h="392909">
                <a:tc>
                  <a:txBody>
                    <a:bodyPr/>
                    <a:lstStyle/>
                    <a:p>
                      <a:r>
                        <a:rPr lang="en-US" dirty="0" smtClean="0"/>
                        <a:t>y</a:t>
                      </a:r>
                      <a:endParaRPr lang="ru-RU" dirty="0"/>
                    </a:p>
                  </a:txBody>
                  <a:tcPr/>
                </a:tc>
                <a:tc>
                  <a:txBody>
                    <a:bodyPr/>
                    <a:lstStyle/>
                    <a:p>
                      <a:r>
                        <a:rPr lang="en-US" dirty="0" smtClean="0"/>
                        <a:t>p</a:t>
                      </a:r>
                      <a:endParaRPr lang="ru-RU" dirty="0"/>
                    </a:p>
                  </a:txBody>
                  <a:tcPr/>
                </a:tc>
                <a:tc>
                  <a:txBody>
                    <a:bodyPr/>
                    <a:lstStyle/>
                    <a:p>
                      <a:r>
                        <a:rPr lang="en-US" dirty="0" smtClean="0"/>
                        <a:t>r</a:t>
                      </a:r>
                      <a:endParaRPr lang="ru-RU" dirty="0"/>
                    </a:p>
                  </a:txBody>
                  <a:tcPr/>
                </a:tc>
                <a:tc>
                  <a:txBody>
                    <a:bodyPr/>
                    <a:lstStyle/>
                    <a:p>
                      <a:r>
                        <a:rPr lang="en-US" dirty="0" smtClean="0"/>
                        <a:t>o</a:t>
                      </a:r>
                      <a:endParaRPr lang="ru-RU" dirty="0"/>
                    </a:p>
                  </a:txBody>
                  <a:tcPr/>
                </a:tc>
                <a:tc>
                  <a:txBody>
                    <a:bodyPr/>
                    <a:lstStyle/>
                    <a:p>
                      <a:r>
                        <a:rPr lang="en-US" dirty="0" smtClean="0"/>
                        <a:t>t</a:t>
                      </a:r>
                      <a:endParaRPr lang="ru-RU" dirty="0"/>
                    </a:p>
                  </a:txBody>
                  <a:tcPr/>
                </a:tc>
                <a:tc>
                  <a:txBody>
                    <a:bodyPr/>
                    <a:lstStyle/>
                    <a:p>
                      <a:r>
                        <a:rPr lang="en-US" dirty="0" smtClean="0"/>
                        <a:t>z</a:t>
                      </a:r>
                      <a:endParaRPr lang="ru-RU" dirty="0"/>
                    </a:p>
                  </a:txBody>
                  <a:tcPr/>
                </a:tc>
                <a:tc>
                  <a:txBody>
                    <a:bodyPr/>
                    <a:lstStyle/>
                    <a:p>
                      <a:r>
                        <a:rPr lang="en-US" dirty="0" smtClean="0"/>
                        <a:t>g</a:t>
                      </a:r>
                      <a:endParaRPr lang="ru-RU" dirty="0"/>
                    </a:p>
                  </a:txBody>
                  <a:tcPr/>
                </a:tc>
              </a:tr>
              <a:tr h="392909">
                <a:tc>
                  <a:txBody>
                    <a:bodyPr/>
                    <a:lstStyle/>
                    <a:p>
                      <a:r>
                        <a:rPr lang="en-US" dirty="0" smtClean="0"/>
                        <a:t>q</a:t>
                      </a:r>
                      <a:endParaRPr lang="ru-RU" dirty="0"/>
                    </a:p>
                  </a:txBody>
                  <a:tcPr/>
                </a:tc>
                <a:tc>
                  <a:txBody>
                    <a:bodyPr/>
                    <a:lstStyle/>
                    <a:p>
                      <a:r>
                        <a:rPr lang="en-US" dirty="0" smtClean="0"/>
                        <a:t>c</a:t>
                      </a:r>
                      <a:endParaRPr lang="ru-RU" dirty="0"/>
                    </a:p>
                  </a:txBody>
                  <a:tcPr/>
                </a:tc>
                <a:tc>
                  <a:txBody>
                    <a:bodyPr/>
                    <a:lstStyle/>
                    <a:p>
                      <a:r>
                        <a:rPr lang="en-US" dirty="0" smtClean="0"/>
                        <a:t>u</a:t>
                      </a:r>
                      <a:endParaRPr lang="ru-RU" dirty="0"/>
                    </a:p>
                  </a:txBody>
                  <a:tcPr/>
                </a:tc>
                <a:tc>
                  <a:txBody>
                    <a:bodyPr/>
                    <a:lstStyle/>
                    <a:p>
                      <a:r>
                        <a:rPr lang="en-US" dirty="0" smtClean="0"/>
                        <a:t>u</a:t>
                      </a:r>
                      <a:endParaRPr lang="ru-RU" dirty="0"/>
                    </a:p>
                  </a:txBody>
                  <a:tcPr/>
                </a:tc>
                <a:tc>
                  <a:txBody>
                    <a:bodyPr/>
                    <a:lstStyle/>
                    <a:p>
                      <a:r>
                        <a:rPr lang="en-US" dirty="0" smtClean="0"/>
                        <a:t>f</a:t>
                      </a:r>
                      <a:endParaRPr lang="ru-RU" dirty="0"/>
                    </a:p>
                  </a:txBody>
                  <a:tcPr/>
                </a:tc>
                <a:tc>
                  <a:txBody>
                    <a:bodyPr/>
                    <a:lstStyle/>
                    <a:p>
                      <a:r>
                        <a:rPr lang="en-US" dirty="0" smtClean="0"/>
                        <a:t>l</a:t>
                      </a:r>
                      <a:endParaRPr lang="ru-RU" dirty="0"/>
                    </a:p>
                  </a:txBody>
                  <a:tcPr/>
                </a:tc>
                <a:tc>
                  <a:txBody>
                    <a:bodyPr/>
                    <a:lstStyle/>
                    <a:p>
                      <a:r>
                        <a:rPr lang="en-US" dirty="0" err="1" smtClean="0"/>
                        <a:t>i</a:t>
                      </a:r>
                      <a:endParaRPr lang="ru-RU" dirty="0"/>
                    </a:p>
                  </a:txBody>
                  <a:tcPr/>
                </a:tc>
              </a:tr>
              <a:tr h="392909">
                <a:tc>
                  <a:txBody>
                    <a:bodyPr/>
                    <a:lstStyle/>
                    <a:p>
                      <a:r>
                        <a:rPr lang="en-US" dirty="0" smtClean="0"/>
                        <a:t>x</a:t>
                      </a:r>
                      <a:endParaRPr lang="ru-RU" dirty="0"/>
                    </a:p>
                  </a:txBody>
                  <a:tcPr/>
                </a:tc>
                <a:tc>
                  <a:txBody>
                    <a:bodyPr/>
                    <a:lstStyle/>
                    <a:p>
                      <a:r>
                        <a:rPr lang="en-US" dirty="0" smtClean="0"/>
                        <a:t>b</a:t>
                      </a:r>
                      <a:endParaRPr lang="ru-RU" dirty="0"/>
                    </a:p>
                  </a:txBody>
                  <a:tcPr/>
                </a:tc>
                <a:tc>
                  <a:txBody>
                    <a:bodyPr/>
                    <a:lstStyle/>
                    <a:p>
                      <a:r>
                        <a:rPr lang="en-US" dirty="0" smtClean="0"/>
                        <a:t>e</a:t>
                      </a:r>
                      <a:endParaRPr lang="ru-RU" dirty="0"/>
                    </a:p>
                  </a:txBody>
                  <a:tcPr/>
                </a:tc>
                <a:tc>
                  <a:txBody>
                    <a:bodyPr/>
                    <a:lstStyle/>
                    <a:p>
                      <a:r>
                        <a:rPr lang="en-US" dirty="0" smtClean="0"/>
                        <a:t>d</a:t>
                      </a:r>
                      <a:endParaRPr lang="ru-RU" dirty="0"/>
                    </a:p>
                  </a:txBody>
                  <a:tcPr/>
                </a:tc>
                <a:tc>
                  <a:txBody>
                    <a:bodyPr/>
                    <a:lstStyle/>
                    <a:p>
                      <a:r>
                        <a:rPr lang="en-US" dirty="0" smtClean="0"/>
                        <a:t>a</a:t>
                      </a:r>
                      <a:endParaRPr lang="ru-RU" dirty="0"/>
                    </a:p>
                  </a:txBody>
                  <a:tcPr/>
                </a:tc>
                <a:tc>
                  <a:txBody>
                    <a:bodyPr/>
                    <a:lstStyle/>
                    <a:p>
                      <a:r>
                        <a:rPr lang="en-US" dirty="0" smtClean="0"/>
                        <a:t>n</a:t>
                      </a:r>
                      <a:endParaRPr lang="ru-RU" dirty="0"/>
                    </a:p>
                  </a:txBody>
                  <a:tcPr/>
                </a:tc>
                <a:tc>
                  <a:txBody>
                    <a:bodyPr/>
                    <a:lstStyle/>
                    <a:p>
                      <a:r>
                        <a:rPr lang="en-US" dirty="0" smtClean="0"/>
                        <a:t>m</a:t>
                      </a:r>
                      <a:endParaRPr lang="ru-RU" dirty="0"/>
                    </a:p>
                  </a:txBody>
                  <a:tcPr/>
                </a:tc>
              </a:tr>
              <a:tr h="392909">
                <a:tc>
                  <a:txBody>
                    <a:bodyPr/>
                    <a:lstStyle/>
                    <a:p>
                      <a:r>
                        <a:rPr lang="en-US" dirty="0" smtClean="0"/>
                        <a:t>g</a:t>
                      </a:r>
                      <a:endParaRPr lang="ru-RU" dirty="0"/>
                    </a:p>
                  </a:txBody>
                  <a:tcPr/>
                </a:tc>
                <a:tc>
                  <a:txBody>
                    <a:bodyPr/>
                    <a:lstStyle/>
                    <a:p>
                      <a:r>
                        <a:rPr lang="en-US" dirty="0" smtClean="0"/>
                        <a:t>h</a:t>
                      </a:r>
                      <a:endParaRPr lang="ru-RU" dirty="0"/>
                    </a:p>
                  </a:txBody>
                  <a:tcPr/>
                </a:tc>
                <a:tc>
                  <a:txBody>
                    <a:bodyPr/>
                    <a:lstStyle/>
                    <a:p>
                      <a:r>
                        <a:rPr lang="en-US" dirty="0" smtClean="0"/>
                        <a:t>k</a:t>
                      </a:r>
                      <a:endParaRPr lang="ru-RU" dirty="0"/>
                    </a:p>
                  </a:txBody>
                  <a:tcPr/>
                </a:tc>
                <a:tc>
                  <a:txBody>
                    <a:bodyPr/>
                    <a:lstStyle/>
                    <a:p>
                      <a:r>
                        <a:rPr lang="en-US" dirty="0" smtClean="0"/>
                        <a:t>f</a:t>
                      </a:r>
                      <a:endParaRPr lang="ru-RU" dirty="0"/>
                    </a:p>
                  </a:txBody>
                  <a:tcPr/>
                </a:tc>
                <a:tc>
                  <a:txBody>
                    <a:bodyPr/>
                    <a:lstStyle/>
                    <a:p>
                      <a:r>
                        <a:rPr lang="en-US" dirty="0" err="1" smtClean="0"/>
                        <a:t>i</a:t>
                      </a:r>
                      <a:endParaRPr lang="ru-RU" dirty="0"/>
                    </a:p>
                  </a:txBody>
                  <a:tcPr/>
                </a:tc>
                <a:tc>
                  <a:txBody>
                    <a:bodyPr/>
                    <a:lstStyle/>
                    <a:p>
                      <a:r>
                        <a:rPr lang="en-US" dirty="0" smtClean="0"/>
                        <a:t>l</a:t>
                      </a:r>
                      <a:endParaRPr lang="ru-RU" dirty="0"/>
                    </a:p>
                  </a:txBody>
                  <a:tcPr/>
                </a:tc>
                <a:tc>
                  <a:txBody>
                    <a:bodyPr/>
                    <a:lstStyle/>
                    <a:p>
                      <a:r>
                        <a:rPr lang="en-US" dirty="0" smtClean="0"/>
                        <a:t>t</a:t>
                      </a:r>
                      <a:endParaRPr lang="ru-RU" dirty="0"/>
                    </a:p>
                  </a:txBody>
                  <a:tcPr/>
                </a:tc>
              </a:tr>
              <a:tr h="392909">
                <a:tc>
                  <a:txBody>
                    <a:bodyPr/>
                    <a:lstStyle/>
                    <a:p>
                      <a:r>
                        <a:rPr lang="en-US" dirty="0" smtClean="0"/>
                        <a:t>r</a:t>
                      </a:r>
                      <a:endParaRPr lang="ru-RU" dirty="0"/>
                    </a:p>
                  </a:txBody>
                  <a:tcPr/>
                </a:tc>
                <a:tc>
                  <a:txBody>
                    <a:bodyPr/>
                    <a:lstStyle/>
                    <a:p>
                      <a:r>
                        <a:rPr lang="en-US" dirty="0" smtClean="0"/>
                        <a:t>e</a:t>
                      </a:r>
                      <a:endParaRPr lang="ru-RU" dirty="0"/>
                    </a:p>
                  </a:txBody>
                  <a:tcPr/>
                </a:tc>
                <a:tc>
                  <a:txBody>
                    <a:bodyPr/>
                    <a:lstStyle/>
                    <a:p>
                      <a:r>
                        <a:rPr lang="en-US" dirty="0" smtClean="0"/>
                        <a:t>w</a:t>
                      </a:r>
                      <a:endParaRPr lang="ru-RU" dirty="0"/>
                    </a:p>
                  </a:txBody>
                  <a:tcPr/>
                </a:tc>
                <a:tc>
                  <a:txBody>
                    <a:bodyPr/>
                    <a:lstStyle/>
                    <a:p>
                      <a:r>
                        <a:rPr lang="en-US" dirty="0" smtClean="0"/>
                        <a:t>a</a:t>
                      </a:r>
                      <a:endParaRPr lang="ru-RU" dirty="0"/>
                    </a:p>
                  </a:txBody>
                  <a:tcPr/>
                </a:tc>
                <a:tc>
                  <a:txBody>
                    <a:bodyPr/>
                    <a:lstStyle/>
                    <a:p>
                      <a:r>
                        <a:rPr lang="en-US" dirty="0" smtClean="0"/>
                        <a:t>b</a:t>
                      </a:r>
                      <a:endParaRPr lang="ru-RU" dirty="0"/>
                    </a:p>
                  </a:txBody>
                  <a:tcPr/>
                </a:tc>
                <a:tc>
                  <a:txBody>
                    <a:bodyPr/>
                    <a:lstStyle/>
                    <a:p>
                      <a:r>
                        <a:rPr lang="en-US" dirty="0" smtClean="0"/>
                        <a:t>n</a:t>
                      </a:r>
                      <a:endParaRPr lang="ru-RU" dirty="0"/>
                    </a:p>
                  </a:txBody>
                  <a:tcPr/>
                </a:tc>
                <a:tc>
                  <a:txBody>
                    <a:bodyPr/>
                    <a:lstStyle/>
                    <a:p>
                      <a:r>
                        <a:rPr lang="en-US" dirty="0" smtClean="0"/>
                        <a:t>d</a:t>
                      </a:r>
                      <a:endParaRPr lang="ru-RU" dirty="0"/>
                    </a:p>
                  </a:txBody>
                  <a:tcPr/>
                </a:tc>
              </a:tr>
              <a:tr h="392909">
                <a:tc>
                  <a:txBody>
                    <a:bodyPr/>
                    <a:lstStyle/>
                    <a:p>
                      <a:r>
                        <a:rPr lang="en-US" dirty="0" smtClean="0"/>
                        <a:t>u</a:t>
                      </a:r>
                      <a:endParaRPr lang="ru-RU" dirty="0"/>
                    </a:p>
                  </a:txBody>
                  <a:tcPr/>
                </a:tc>
                <a:tc>
                  <a:txBody>
                    <a:bodyPr/>
                    <a:lstStyle/>
                    <a:p>
                      <a:r>
                        <a:rPr lang="en-US" dirty="0" smtClean="0"/>
                        <a:t>r</a:t>
                      </a:r>
                      <a:endParaRPr lang="ru-RU" dirty="0"/>
                    </a:p>
                  </a:txBody>
                  <a:tcPr/>
                </a:tc>
                <a:tc>
                  <a:txBody>
                    <a:bodyPr/>
                    <a:lstStyle/>
                    <a:p>
                      <a:r>
                        <a:rPr lang="en-US" dirty="0" smtClean="0"/>
                        <a:t>f</a:t>
                      </a:r>
                      <a:endParaRPr lang="ru-RU" dirty="0"/>
                    </a:p>
                  </a:txBody>
                  <a:tcPr/>
                </a:tc>
                <a:tc>
                  <a:txBody>
                    <a:bodyPr/>
                    <a:lstStyle/>
                    <a:p>
                      <a:r>
                        <a:rPr lang="en-US" dirty="0" smtClean="0"/>
                        <a:t>e</a:t>
                      </a:r>
                      <a:endParaRPr lang="ru-RU" dirty="0"/>
                    </a:p>
                  </a:txBody>
                  <a:tcPr/>
                </a:tc>
                <a:tc>
                  <a:txBody>
                    <a:bodyPr/>
                    <a:lstStyle/>
                    <a:p>
                      <a:r>
                        <a:rPr lang="en-US" dirty="0" smtClean="0"/>
                        <a:t>b</a:t>
                      </a:r>
                      <a:endParaRPr lang="ru-RU" dirty="0"/>
                    </a:p>
                  </a:txBody>
                  <a:tcPr/>
                </a:tc>
                <a:tc>
                  <a:txBody>
                    <a:bodyPr/>
                    <a:lstStyle/>
                    <a:p>
                      <a:r>
                        <a:rPr lang="en-US" dirty="0" smtClean="0"/>
                        <a:t>v</a:t>
                      </a:r>
                      <a:endParaRPr lang="ru-RU" dirty="0"/>
                    </a:p>
                  </a:txBody>
                  <a:tcPr/>
                </a:tc>
                <a:tc>
                  <a:txBody>
                    <a:bodyPr/>
                    <a:lstStyle/>
                    <a:p>
                      <a:r>
                        <a:rPr lang="en-US" dirty="0" smtClean="0"/>
                        <a:t>g</a:t>
                      </a:r>
                      <a:endParaRPr lang="ru-RU" dirty="0"/>
                    </a:p>
                  </a:txBody>
                  <a:tcPr/>
                </a:tc>
              </a:tr>
            </a:tbl>
          </a:graphicData>
        </a:graphic>
      </p:graphicFrame>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143380"/>
            <a:ext cx="8229600" cy="1357322"/>
          </a:xfrm>
        </p:spPr>
        <p:txBody>
          <a:bodyPr>
            <a:normAutofit fontScale="90000"/>
          </a:bodyPr>
          <a:lstStyle/>
          <a:p>
            <a:r>
              <a:rPr lang="ru-RU" dirty="0" smtClean="0"/>
              <a:t/>
            </a:r>
            <a:br>
              <a:rPr lang="ru-RU" dirty="0" smtClean="0"/>
            </a:br>
            <a:r>
              <a:rPr lang="en-US" sz="3100" dirty="0" smtClean="0"/>
              <a:t>What do people wish each other for New Year? What do the children sing  on Christmas?</a:t>
            </a:r>
            <a:endParaRPr lang="ru-RU" sz="3100" dirty="0"/>
          </a:p>
        </p:txBody>
      </p:sp>
      <p:pic>
        <p:nvPicPr>
          <p:cNvPr id="4" name="Содержимое 3" descr="natale_regali.gif"/>
          <p:cNvPicPr>
            <a:picLocks noGrp="1" noChangeAspect="1"/>
          </p:cNvPicPr>
          <p:nvPr>
            <p:ph idx="1"/>
          </p:nvPr>
        </p:nvPicPr>
        <p:blipFill>
          <a:blip r:embed="rId2"/>
          <a:stretch>
            <a:fillRect/>
          </a:stretch>
        </p:blipFill>
        <p:spPr>
          <a:xfrm>
            <a:off x="1643042" y="642918"/>
            <a:ext cx="6143668" cy="3357586"/>
          </a:xfr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571480"/>
            <a:ext cx="7772400" cy="1362075"/>
          </a:xfrm>
        </p:spPr>
        <p:txBody>
          <a:bodyPr/>
          <a:lstStyle/>
          <a:p>
            <a:pPr algn="ctr"/>
            <a:r>
              <a:rPr lang="ru-RU" sz="2800" dirty="0" err="1" smtClean="0">
                <a:solidFill>
                  <a:schemeClr val="accent2">
                    <a:lumMod val="75000"/>
                  </a:schemeClr>
                </a:solidFill>
                <a:effectLst>
                  <a:outerShdw blurRad="38100" dist="38100" dir="2700000" algn="tl">
                    <a:srgbClr val="000000">
                      <a:alpha val="43137"/>
                    </a:srgbClr>
                  </a:outerShdw>
                </a:effectLst>
              </a:rPr>
              <a:t>Carol</a:t>
            </a:r>
            <a:r>
              <a:rPr lang="ru-RU" sz="2800" dirty="0" smtClean="0">
                <a:solidFill>
                  <a:schemeClr val="accent2">
                    <a:lumMod val="75000"/>
                  </a:schemeClr>
                </a:solidFill>
                <a:effectLst>
                  <a:outerShdw blurRad="38100" dist="38100" dir="2700000" algn="tl">
                    <a:srgbClr val="000000">
                      <a:alpha val="43137"/>
                    </a:srgbClr>
                  </a:outerShdw>
                </a:effectLst>
              </a:rPr>
              <a:t> </a:t>
            </a:r>
            <a:r>
              <a:rPr lang="ru-RU" sz="2800" dirty="0" err="1" smtClean="0">
                <a:solidFill>
                  <a:schemeClr val="accent2">
                    <a:lumMod val="75000"/>
                  </a:schemeClr>
                </a:solidFill>
                <a:effectLst>
                  <a:outerShdw blurRad="38100" dist="38100" dir="2700000" algn="tl">
                    <a:srgbClr val="000000">
                      <a:alpha val="43137"/>
                    </a:srgbClr>
                  </a:outerShdw>
                </a:effectLst>
              </a:rPr>
              <a:t>of</a:t>
            </a:r>
            <a:r>
              <a:rPr lang="ru-RU" sz="2800" dirty="0" smtClean="0">
                <a:solidFill>
                  <a:schemeClr val="accent2">
                    <a:lumMod val="75000"/>
                  </a:schemeClr>
                </a:solidFill>
                <a:effectLst>
                  <a:outerShdw blurRad="38100" dist="38100" dir="2700000" algn="tl">
                    <a:srgbClr val="000000">
                      <a:alpha val="43137"/>
                    </a:srgbClr>
                  </a:outerShdw>
                </a:effectLst>
              </a:rPr>
              <a:t> </a:t>
            </a:r>
            <a:r>
              <a:rPr lang="ru-RU" sz="2800" dirty="0" err="1" smtClean="0">
                <a:solidFill>
                  <a:schemeClr val="accent2">
                    <a:lumMod val="75000"/>
                  </a:schemeClr>
                </a:solidFill>
                <a:effectLst>
                  <a:outerShdw blurRad="38100" dist="38100" dir="2700000" algn="tl">
                    <a:srgbClr val="000000">
                      <a:alpha val="43137"/>
                    </a:srgbClr>
                  </a:outerShdw>
                </a:effectLst>
              </a:rPr>
              <a:t>the</a:t>
            </a:r>
            <a:r>
              <a:rPr lang="ru-RU" sz="2800" dirty="0" smtClean="0">
                <a:solidFill>
                  <a:schemeClr val="accent2">
                    <a:lumMod val="75000"/>
                  </a:schemeClr>
                </a:solidFill>
                <a:effectLst>
                  <a:outerShdw blurRad="38100" dist="38100" dir="2700000" algn="tl">
                    <a:srgbClr val="000000">
                      <a:alpha val="43137"/>
                    </a:srgbClr>
                  </a:outerShdw>
                </a:effectLst>
              </a:rPr>
              <a:t> </a:t>
            </a:r>
            <a:r>
              <a:rPr lang="ru-RU" sz="2800" dirty="0" err="1" smtClean="0">
                <a:solidFill>
                  <a:schemeClr val="accent2">
                    <a:lumMod val="75000"/>
                  </a:schemeClr>
                </a:solidFill>
                <a:effectLst>
                  <a:outerShdw blurRad="38100" dist="38100" dir="2700000" algn="tl">
                    <a:srgbClr val="000000">
                      <a:alpha val="43137"/>
                    </a:srgbClr>
                  </a:outerShdw>
                </a:effectLst>
              </a:rPr>
              <a:t>Bells</a:t>
            </a:r>
            <a:r>
              <a:rPr lang="ru-RU" dirty="0" smtClean="0"/>
              <a:t/>
            </a:r>
            <a:br>
              <a:rPr lang="ru-RU" dirty="0" smtClean="0"/>
            </a:br>
            <a:endParaRPr lang="ru-RU" dirty="0"/>
          </a:p>
        </p:txBody>
      </p:sp>
      <p:sp>
        <p:nvSpPr>
          <p:cNvPr id="3" name="Текст 2"/>
          <p:cNvSpPr>
            <a:spLocks noGrp="1"/>
          </p:cNvSpPr>
          <p:nvPr>
            <p:ph type="body" idx="1"/>
          </p:nvPr>
        </p:nvSpPr>
        <p:spPr>
          <a:xfrm>
            <a:off x="642910" y="4714884"/>
            <a:ext cx="7772400" cy="1500187"/>
          </a:xfrm>
        </p:spPr>
        <p:txBody>
          <a:bodyPr>
            <a:normAutofit fontScale="25000" lnSpcReduction="20000"/>
          </a:bodyPr>
          <a:lstStyle/>
          <a:p>
            <a:pPr algn="ctr"/>
            <a:r>
              <a:rPr lang="en-US" sz="6400" dirty="0" smtClean="0">
                <a:solidFill>
                  <a:schemeClr val="accent2">
                    <a:lumMod val="75000"/>
                  </a:schemeClr>
                </a:solidFill>
              </a:rPr>
              <a:t>Hark how the bells,</a:t>
            </a:r>
            <a:br>
              <a:rPr lang="en-US" sz="6400" dirty="0" smtClean="0">
                <a:solidFill>
                  <a:schemeClr val="accent2">
                    <a:lumMod val="75000"/>
                  </a:schemeClr>
                </a:solidFill>
              </a:rPr>
            </a:br>
            <a:r>
              <a:rPr lang="en-US" sz="6400" dirty="0" smtClean="0">
                <a:solidFill>
                  <a:schemeClr val="accent2">
                    <a:lumMod val="75000"/>
                  </a:schemeClr>
                </a:solidFill>
              </a:rPr>
              <a:t>sweet silver bells,</a:t>
            </a:r>
            <a:br>
              <a:rPr lang="en-US" sz="6400" dirty="0" smtClean="0">
                <a:solidFill>
                  <a:schemeClr val="accent2">
                    <a:lumMod val="75000"/>
                  </a:schemeClr>
                </a:solidFill>
              </a:rPr>
            </a:br>
            <a:r>
              <a:rPr lang="en-US" sz="6400" dirty="0" smtClean="0">
                <a:solidFill>
                  <a:schemeClr val="accent2">
                    <a:lumMod val="75000"/>
                  </a:schemeClr>
                </a:solidFill>
              </a:rPr>
              <a:t>all seem to say,</a:t>
            </a:r>
            <a:br>
              <a:rPr lang="en-US" sz="6400" dirty="0" smtClean="0">
                <a:solidFill>
                  <a:schemeClr val="accent2">
                    <a:lumMod val="75000"/>
                  </a:schemeClr>
                </a:solidFill>
              </a:rPr>
            </a:br>
            <a:r>
              <a:rPr lang="en-US" sz="6400" dirty="0" smtClean="0">
                <a:solidFill>
                  <a:schemeClr val="accent2">
                    <a:lumMod val="75000"/>
                  </a:schemeClr>
                </a:solidFill>
              </a:rPr>
              <a:t>throw cares away</a:t>
            </a:r>
            <a:br>
              <a:rPr lang="en-US" sz="6400" dirty="0" smtClean="0">
                <a:solidFill>
                  <a:schemeClr val="accent2">
                    <a:lumMod val="75000"/>
                  </a:schemeClr>
                </a:solidFill>
              </a:rPr>
            </a:br>
            <a:r>
              <a:rPr lang="en-US" sz="6400" dirty="0" smtClean="0">
                <a:solidFill>
                  <a:schemeClr val="accent2">
                    <a:lumMod val="75000"/>
                  </a:schemeClr>
                </a:solidFill>
              </a:rPr>
              <a:t/>
            </a:r>
            <a:br>
              <a:rPr lang="en-US" sz="6400" dirty="0" smtClean="0">
                <a:solidFill>
                  <a:schemeClr val="accent2">
                    <a:lumMod val="75000"/>
                  </a:schemeClr>
                </a:solidFill>
              </a:rPr>
            </a:br>
            <a:r>
              <a:rPr lang="en-US" sz="6400" dirty="0" smtClean="0">
                <a:solidFill>
                  <a:schemeClr val="accent2">
                    <a:lumMod val="75000"/>
                  </a:schemeClr>
                </a:solidFill>
              </a:rPr>
              <a:t>Christmas is here,</a:t>
            </a:r>
            <a:br>
              <a:rPr lang="en-US" sz="6400" dirty="0" smtClean="0">
                <a:solidFill>
                  <a:schemeClr val="accent2">
                    <a:lumMod val="75000"/>
                  </a:schemeClr>
                </a:solidFill>
              </a:rPr>
            </a:br>
            <a:r>
              <a:rPr lang="en-US" sz="6400" dirty="0" smtClean="0">
                <a:solidFill>
                  <a:schemeClr val="accent2">
                    <a:lumMod val="75000"/>
                  </a:schemeClr>
                </a:solidFill>
              </a:rPr>
              <a:t>bringing good cheer,</a:t>
            </a:r>
            <a:br>
              <a:rPr lang="en-US" sz="6400" dirty="0" smtClean="0">
                <a:solidFill>
                  <a:schemeClr val="accent2">
                    <a:lumMod val="75000"/>
                  </a:schemeClr>
                </a:solidFill>
              </a:rPr>
            </a:br>
            <a:r>
              <a:rPr lang="en-US" sz="6400" dirty="0" smtClean="0">
                <a:solidFill>
                  <a:schemeClr val="accent2">
                    <a:lumMod val="75000"/>
                  </a:schemeClr>
                </a:solidFill>
              </a:rPr>
              <a:t>to young and old,</a:t>
            </a:r>
            <a:br>
              <a:rPr lang="en-US" sz="6400" dirty="0" smtClean="0">
                <a:solidFill>
                  <a:schemeClr val="accent2">
                    <a:lumMod val="75000"/>
                  </a:schemeClr>
                </a:solidFill>
              </a:rPr>
            </a:br>
            <a:r>
              <a:rPr lang="en-US" sz="6400" dirty="0" smtClean="0">
                <a:solidFill>
                  <a:schemeClr val="accent2">
                    <a:lumMod val="75000"/>
                  </a:schemeClr>
                </a:solidFill>
              </a:rPr>
              <a:t>meek and the bold,</a:t>
            </a:r>
            <a:br>
              <a:rPr lang="en-US" sz="6400" dirty="0" smtClean="0">
                <a:solidFill>
                  <a:schemeClr val="accent2">
                    <a:lumMod val="75000"/>
                  </a:schemeClr>
                </a:solidFill>
              </a:rPr>
            </a:br>
            <a:r>
              <a:rPr lang="en-US" sz="6400" dirty="0" smtClean="0">
                <a:solidFill>
                  <a:schemeClr val="accent2">
                    <a:lumMod val="75000"/>
                  </a:schemeClr>
                </a:solidFill>
              </a:rPr>
              <a:t/>
            </a:r>
            <a:br>
              <a:rPr lang="en-US" sz="6400" dirty="0" smtClean="0">
                <a:solidFill>
                  <a:schemeClr val="accent2">
                    <a:lumMod val="75000"/>
                  </a:schemeClr>
                </a:solidFill>
              </a:rPr>
            </a:br>
            <a:r>
              <a:rPr lang="en-US" sz="6400" dirty="0" smtClean="0">
                <a:solidFill>
                  <a:schemeClr val="accent2">
                    <a:lumMod val="75000"/>
                  </a:schemeClr>
                </a:solidFill>
              </a:rPr>
              <a:t>Ding dong ding dong</a:t>
            </a:r>
            <a:br>
              <a:rPr lang="en-US" sz="6400" dirty="0" smtClean="0">
                <a:solidFill>
                  <a:schemeClr val="accent2">
                    <a:lumMod val="75000"/>
                  </a:schemeClr>
                </a:solidFill>
              </a:rPr>
            </a:br>
            <a:r>
              <a:rPr lang="en-US" sz="6400" dirty="0" smtClean="0">
                <a:solidFill>
                  <a:schemeClr val="accent2">
                    <a:lumMod val="75000"/>
                  </a:schemeClr>
                </a:solidFill>
              </a:rPr>
              <a:t>that is their song</a:t>
            </a:r>
            <a:br>
              <a:rPr lang="en-US" sz="6400" dirty="0" smtClean="0">
                <a:solidFill>
                  <a:schemeClr val="accent2">
                    <a:lumMod val="75000"/>
                  </a:schemeClr>
                </a:solidFill>
              </a:rPr>
            </a:br>
            <a:r>
              <a:rPr lang="en-US" sz="6400" dirty="0" smtClean="0">
                <a:solidFill>
                  <a:schemeClr val="accent2">
                    <a:lumMod val="75000"/>
                  </a:schemeClr>
                </a:solidFill>
              </a:rPr>
              <a:t>with joyful ring</a:t>
            </a:r>
            <a:br>
              <a:rPr lang="en-US" sz="6400" dirty="0" smtClean="0">
                <a:solidFill>
                  <a:schemeClr val="accent2">
                    <a:lumMod val="75000"/>
                  </a:schemeClr>
                </a:solidFill>
              </a:rPr>
            </a:br>
            <a:r>
              <a:rPr lang="en-US" sz="6400" dirty="0" smtClean="0">
                <a:solidFill>
                  <a:schemeClr val="accent2">
                    <a:lumMod val="75000"/>
                  </a:schemeClr>
                </a:solidFill>
              </a:rPr>
              <a:t>all caroling</a:t>
            </a:r>
            <a:br>
              <a:rPr lang="en-US" sz="6400" dirty="0" smtClean="0">
                <a:solidFill>
                  <a:schemeClr val="accent2">
                    <a:lumMod val="75000"/>
                  </a:schemeClr>
                </a:solidFill>
              </a:rPr>
            </a:br>
            <a:r>
              <a:rPr lang="en-US" sz="6400" dirty="0" smtClean="0">
                <a:solidFill>
                  <a:schemeClr val="accent2">
                    <a:lumMod val="75000"/>
                  </a:schemeClr>
                </a:solidFill>
              </a:rPr>
              <a:t/>
            </a:r>
            <a:br>
              <a:rPr lang="en-US" sz="6400" dirty="0" smtClean="0">
                <a:solidFill>
                  <a:schemeClr val="accent2">
                    <a:lumMod val="75000"/>
                  </a:schemeClr>
                </a:solidFill>
              </a:rPr>
            </a:br>
            <a:r>
              <a:rPr lang="en-US" sz="6400" dirty="0" smtClean="0">
                <a:solidFill>
                  <a:schemeClr val="accent2">
                    <a:lumMod val="75000"/>
                  </a:schemeClr>
                </a:solidFill>
              </a:rPr>
              <a:t>One seems to hear</a:t>
            </a:r>
            <a:br>
              <a:rPr lang="en-US" sz="6400" dirty="0" smtClean="0">
                <a:solidFill>
                  <a:schemeClr val="accent2">
                    <a:lumMod val="75000"/>
                  </a:schemeClr>
                </a:solidFill>
              </a:rPr>
            </a:br>
            <a:r>
              <a:rPr lang="en-US" sz="6400" dirty="0" smtClean="0">
                <a:solidFill>
                  <a:schemeClr val="accent2">
                    <a:lumMod val="75000"/>
                  </a:schemeClr>
                </a:solidFill>
              </a:rPr>
              <a:t>words of good cheer</a:t>
            </a:r>
            <a:br>
              <a:rPr lang="en-US" sz="6400" dirty="0" smtClean="0">
                <a:solidFill>
                  <a:schemeClr val="accent2">
                    <a:lumMod val="75000"/>
                  </a:schemeClr>
                </a:solidFill>
              </a:rPr>
            </a:br>
            <a:r>
              <a:rPr lang="en-US" sz="6400" dirty="0" smtClean="0">
                <a:solidFill>
                  <a:schemeClr val="accent2">
                    <a:lumMod val="75000"/>
                  </a:schemeClr>
                </a:solidFill>
              </a:rPr>
              <a:t>from everywhere</a:t>
            </a:r>
            <a:br>
              <a:rPr lang="en-US" sz="6400" dirty="0" smtClean="0">
                <a:solidFill>
                  <a:schemeClr val="accent2">
                    <a:lumMod val="75000"/>
                  </a:schemeClr>
                </a:solidFill>
              </a:rPr>
            </a:br>
            <a:r>
              <a:rPr lang="en-US" sz="6400" dirty="0" smtClean="0">
                <a:solidFill>
                  <a:schemeClr val="accent2">
                    <a:lumMod val="75000"/>
                  </a:schemeClr>
                </a:solidFill>
              </a:rPr>
              <a:t>filling the air</a:t>
            </a:r>
            <a:br>
              <a:rPr lang="en-US" sz="6400" dirty="0" smtClean="0">
                <a:solidFill>
                  <a:schemeClr val="accent2">
                    <a:lumMod val="75000"/>
                  </a:schemeClr>
                </a:solidFill>
              </a:rPr>
            </a:br>
            <a:r>
              <a:rPr lang="en-US" sz="6400" dirty="0" smtClean="0">
                <a:solidFill>
                  <a:schemeClr val="accent2">
                    <a:lumMod val="75000"/>
                  </a:schemeClr>
                </a:solidFill>
              </a:rPr>
              <a:t/>
            </a:r>
            <a:br>
              <a:rPr lang="en-US" sz="6400" dirty="0" smtClean="0">
                <a:solidFill>
                  <a:schemeClr val="accent2">
                    <a:lumMod val="75000"/>
                  </a:schemeClr>
                </a:solidFill>
              </a:rPr>
            </a:br>
            <a:r>
              <a:rPr lang="en-US" sz="6400" dirty="0" smtClean="0">
                <a:solidFill>
                  <a:schemeClr val="accent2">
                    <a:lumMod val="75000"/>
                  </a:schemeClr>
                </a:solidFill>
              </a:rPr>
              <a:t>Oh how they pound,</a:t>
            </a:r>
            <a:br>
              <a:rPr lang="en-US" sz="6400" dirty="0" smtClean="0">
                <a:solidFill>
                  <a:schemeClr val="accent2">
                    <a:lumMod val="75000"/>
                  </a:schemeClr>
                </a:solidFill>
              </a:rPr>
            </a:br>
            <a:r>
              <a:rPr lang="en-US" sz="6400" dirty="0" smtClean="0">
                <a:solidFill>
                  <a:schemeClr val="accent2">
                    <a:lumMod val="75000"/>
                  </a:schemeClr>
                </a:solidFill>
              </a:rPr>
              <a:t>raising the sound,</a:t>
            </a:r>
            <a:br>
              <a:rPr lang="en-US" sz="6400" dirty="0" smtClean="0">
                <a:solidFill>
                  <a:schemeClr val="accent2">
                    <a:lumMod val="75000"/>
                  </a:schemeClr>
                </a:solidFill>
              </a:rPr>
            </a:br>
            <a:r>
              <a:rPr lang="en-US" sz="6400" dirty="0" smtClean="0">
                <a:solidFill>
                  <a:schemeClr val="accent2">
                    <a:lumMod val="75000"/>
                  </a:schemeClr>
                </a:solidFill>
              </a:rPr>
              <a:t>o’er hill and dale,</a:t>
            </a:r>
            <a:br>
              <a:rPr lang="en-US" sz="6400" dirty="0" smtClean="0">
                <a:solidFill>
                  <a:schemeClr val="accent2">
                    <a:lumMod val="75000"/>
                  </a:schemeClr>
                </a:solidFill>
              </a:rPr>
            </a:br>
            <a:r>
              <a:rPr lang="en-US" sz="6400" dirty="0" smtClean="0">
                <a:solidFill>
                  <a:schemeClr val="accent2">
                    <a:lumMod val="75000"/>
                  </a:schemeClr>
                </a:solidFill>
              </a:rPr>
              <a:t>telling their tale</a:t>
            </a:r>
            <a:r>
              <a:rPr lang="ru-RU" sz="6400" dirty="0" smtClean="0">
                <a:solidFill>
                  <a:schemeClr val="accent2">
                    <a:lumMod val="75000"/>
                  </a:schemeClr>
                </a:solidFill>
              </a:rPr>
              <a:t>…</a:t>
            </a:r>
            <a:r>
              <a:rPr lang="en-US" sz="6400" dirty="0" smtClean="0"/>
              <a:t/>
            </a:r>
            <a:br>
              <a:rPr lang="en-US" sz="6400" dirty="0" smtClean="0"/>
            </a:br>
            <a:r>
              <a:rPr lang="en-US" sz="6400" dirty="0" smtClean="0"/>
              <a:t> </a:t>
            </a:r>
            <a:endParaRPr lang="ru-RU" sz="6400" dirty="0" smtClean="0"/>
          </a:p>
          <a:p>
            <a:endParaRPr lang="ru-RU" dirty="0"/>
          </a:p>
        </p:txBody>
      </p:sp>
      <p:pic>
        <p:nvPicPr>
          <p:cNvPr id="4" name="Picture 2" descr="http://s1.maminuklubs.lv/cache/32/4f/324f119ad1e47fa328a20942af313fdf.jpg"/>
          <p:cNvPicPr>
            <a:picLocks noChangeAspect="1" noChangeArrowheads="1"/>
          </p:cNvPicPr>
          <p:nvPr/>
        </p:nvPicPr>
        <p:blipFill>
          <a:blip r:embed="rId2"/>
          <a:srcRect/>
          <a:stretch>
            <a:fillRect/>
          </a:stretch>
        </p:blipFill>
        <p:spPr bwMode="auto">
          <a:xfrm>
            <a:off x="500034" y="1285860"/>
            <a:ext cx="3071834" cy="2049474"/>
          </a:xfrm>
          <a:prstGeom prst="rect">
            <a:avLst/>
          </a:prstGeom>
          <a:noFill/>
        </p:spPr>
      </p:pic>
      <p:pic>
        <p:nvPicPr>
          <p:cNvPr id="5" name="Picture 2" descr="http://s1.maminuklubs.lv/cache/32/4f/324f119ad1e47fa328a20942af313fdf.jpg"/>
          <p:cNvPicPr>
            <a:picLocks noChangeAspect="1" noChangeArrowheads="1"/>
          </p:cNvPicPr>
          <p:nvPr/>
        </p:nvPicPr>
        <p:blipFill>
          <a:blip r:embed="rId2"/>
          <a:srcRect/>
          <a:stretch>
            <a:fillRect/>
          </a:stretch>
        </p:blipFill>
        <p:spPr bwMode="auto">
          <a:xfrm>
            <a:off x="5572132" y="3143248"/>
            <a:ext cx="3214709" cy="2144798"/>
          </a:xfrm>
          <a:prstGeom prst="rect">
            <a:avLst/>
          </a:prstGeom>
          <a:noFill/>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ttps://upload.wikimedia.org/wikipedia/commons/8/8f/Mykola_leontovych.jpg"/>
          <p:cNvPicPr>
            <a:picLocks noGrp="1"/>
          </p:cNvPicPr>
          <p:nvPr>
            <p:ph idx="1"/>
          </p:nvPr>
        </p:nvPicPr>
        <p:blipFill>
          <a:blip r:embed="rId2"/>
          <a:srcRect/>
          <a:stretch>
            <a:fillRect/>
          </a:stretch>
        </p:blipFill>
        <p:spPr bwMode="auto">
          <a:xfrm>
            <a:off x="6000760" y="571480"/>
            <a:ext cx="2428892" cy="3429024"/>
          </a:xfrm>
          <a:prstGeom prst="rect">
            <a:avLst/>
          </a:prstGeom>
          <a:noFill/>
          <a:ln w="9525">
            <a:noFill/>
            <a:miter lim="800000"/>
            <a:headEnd/>
            <a:tailEnd/>
          </a:ln>
        </p:spPr>
      </p:pic>
      <p:sp>
        <p:nvSpPr>
          <p:cNvPr id="2" name="Заголовок 1"/>
          <p:cNvSpPr>
            <a:spLocks noGrp="1"/>
          </p:cNvSpPr>
          <p:nvPr>
            <p:ph type="title"/>
          </p:nvPr>
        </p:nvSpPr>
        <p:spPr>
          <a:xfrm>
            <a:off x="571472" y="1285860"/>
            <a:ext cx="5286412" cy="4714908"/>
          </a:xfrm>
        </p:spPr>
        <p:txBody>
          <a:bodyPr>
            <a:normAutofit fontScale="90000"/>
          </a:bodyPr>
          <a:lstStyle/>
          <a:p>
            <a:r>
              <a:rPr lang="ru-RU" sz="1800" b="1" dirty="0" smtClean="0"/>
              <a:t>«</a:t>
            </a:r>
            <a:r>
              <a:rPr lang="ru-RU" sz="1800" b="1" dirty="0" err="1" smtClean="0"/>
              <a:t>Ще́дрик</a:t>
            </a:r>
            <a:r>
              <a:rPr lang="ru-RU" sz="1800" b="1" dirty="0" smtClean="0"/>
              <a:t>»</a:t>
            </a:r>
            <a:r>
              <a:rPr lang="ru-RU" sz="1800" dirty="0" smtClean="0"/>
              <a:t> — одна </a:t>
            </a:r>
            <a:r>
              <a:rPr lang="ru-RU" sz="1800" dirty="0" err="1" smtClean="0"/>
              <a:t>з</a:t>
            </a:r>
            <a:r>
              <a:rPr lang="ru-RU" sz="1800" dirty="0" smtClean="0"/>
              <a:t> </a:t>
            </a:r>
            <a:r>
              <a:rPr lang="ru-RU" sz="1800" dirty="0" err="1" smtClean="0"/>
              <a:t>найпопулярніших</a:t>
            </a:r>
            <a:r>
              <a:rPr lang="ru-RU" sz="1800" dirty="0" smtClean="0"/>
              <a:t> </a:t>
            </a:r>
            <a:r>
              <a:rPr lang="ru-RU" sz="1800" dirty="0" err="1" smtClean="0"/>
              <a:t>обробок</a:t>
            </a:r>
            <a:r>
              <a:rPr lang="ru-RU" sz="1800" dirty="0" smtClean="0"/>
              <a:t> </a:t>
            </a:r>
            <a:r>
              <a:rPr lang="ru-RU" sz="1800" dirty="0" err="1" smtClean="0"/>
              <a:t>Миколи</a:t>
            </a:r>
            <a:r>
              <a:rPr lang="ru-RU" sz="1800" dirty="0" smtClean="0"/>
              <a:t> Леонтовича, </a:t>
            </a:r>
            <a:r>
              <a:rPr lang="ru-RU" sz="1800" dirty="0" err="1" smtClean="0"/>
              <a:t>знана</a:t>
            </a:r>
            <a:r>
              <a:rPr lang="ru-RU" sz="1800" dirty="0" smtClean="0"/>
              <a:t> не </a:t>
            </a:r>
            <a:r>
              <a:rPr lang="ru-RU" sz="1800" dirty="0" err="1" smtClean="0"/>
              <a:t>тільки</a:t>
            </a:r>
            <a:r>
              <a:rPr lang="ru-RU" sz="1800" dirty="0" smtClean="0"/>
              <a:t> в </a:t>
            </a:r>
            <a:r>
              <a:rPr lang="ru-RU" sz="1800" dirty="0" err="1" smtClean="0"/>
              <a:t>Україні</a:t>
            </a:r>
            <a:r>
              <a:rPr lang="ru-RU" sz="1800" dirty="0" smtClean="0"/>
              <a:t>, </a:t>
            </a:r>
            <a:r>
              <a:rPr lang="ru-RU" sz="1800" dirty="0" err="1" smtClean="0"/>
              <a:t>але</a:t>
            </a:r>
            <a:r>
              <a:rPr lang="ru-RU" sz="1800" dirty="0" smtClean="0"/>
              <a:t> </a:t>
            </a:r>
            <a:r>
              <a:rPr lang="ru-RU" sz="1800" dirty="0" err="1" smtClean="0"/>
              <a:t>й</a:t>
            </a:r>
            <a:r>
              <a:rPr lang="ru-RU" sz="1800" dirty="0" smtClean="0"/>
              <a:t> у </a:t>
            </a:r>
            <a:r>
              <a:rPr lang="ru-RU" sz="1800" dirty="0" err="1" smtClean="0"/>
              <a:t>всьому</a:t>
            </a:r>
            <a:r>
              <a:rPr lang="ru-RU" sz="1800" dirty="0" smtClean="0"/>
              <a:t> </a:t>
            </a:r>
            <a:r>
              <a:rPr lang="ru-RU" sz="1800" dirty="0" err="1" smtClean="0"/>
              <a:t>світі</a:t>
            </a:r>
            <a:r>
              <a:rPr lang="ru-RU" sz="1800" dirty="0" smtClean="0"/>
              <a:t> </a:t>
            </a:r>
            <a:r>
              <a:rPr lang="ru-RU" sz="1800" dirty="0" err="1" smtClean="0"/>
              <a:t>під</a:t>
            </a:r>
            <a:r>
              <a:rPr lang="ru-RU" sz="1800" dirty="0" smtClean="0"/>
              <a:t> </a:t>
            </a:r>
            <a:r>
              <a:rPr lang="ru-RU" sz="1800" dirty="0" err="1" smtClean="0"/>
              <a:t>назвою</a:t>
            </a:r>
            <a:r>
              <a:rPr lang="ru-RU" sz="1800" b="1" dirty="0" smtClean="0"/>
              <a:t>«колядка </a:t>
            </a:r>
            <a:r>
              <a:rPr lang="ru-RU" sz="1800" b="1" dirty="0" err="1" smtClean="0"/>
              <a:t>дзвонів</a:t>
            </a:r>
            <a:r>
              <a:rPr lang="ru-RU" sz="1800" b="1" dirty="0" smtClean="0"/>
              <a:t>»</a:t>
            </a:r>
            <a:r>
              <a:rPr lang="ru-RU" sz="1800" dirty="0" smtClean="0"/>
              <a:t/>
            </a:r>
            <a:br>
              <a:rPr lang="ru-RU" sz="1800" dirty="0" smtClean="0"/>
            </a:br>
            <a:r>
              <a:rPr lang="ru-RU" sz="1800" dirty="0" err="1" smtClean="0"/>
              <a:t>Всесвітньо</a:t>
            </a:r>
            <a:r>
              <a:rPr lang="ru-RU" sz="1800" dirty="0" smtClean="0"/>
              <a:t> </a:t>
            </a:r>
            <a:r>
              <a:rPr lang="ru-RU" sz="1800" dirty="0" err="1" smtClean="0"/>
              <a:t>відома</a:t>
            </a:r>
            <a:r>
              <a:rPr lang="ru-RU" sz="1800" dirty="0" smtClean="0"/>
              <a:t> </a:t>
            </a:r>
            <a:r>
              <a:rPr lang="ru-RU" sz="1800" dirty="0" err="1" smtClean="0"/>
              <a:t>обробка</a:t>
            </a:r>
            <a:r>
              <a:rPr lang="ru-RU" sz="1800" dirty="0" smtClean="0"/>
              <a:t> «</a:t>
            </a:r>
            <a:r>
              <a:rPr lang="ru-RU" sz="1800" dirty="0" err="1" smtClean="0"/>
              <a:t>Щедрик</a:t>
            </a:r>
            <a:r>
              <a:rPr lang="ru-RU" sz="1800" dirty="0" smtClean="0"/>
              <a:t>» </a:t>
            </a:r>
            <a:r>
              <a:rPr lang="ru-RU" sz="1800" dirty="0" err="1" smtClean="0"/>
              <a:t>належить</a:t>
            </a:r>
            <a:r>
              <a:rPr lang="ru-RU" sz="1800" dirty="0" smtClean="0"/>
              <a:t> до тих, над </a:t>
            </a:r>
            <a:r>
              <a:rPr lang="ru-RU" sz="1800" dirty="0" err="1" smtClean="0"/>
              <a:t>якими</a:t>
            </a:r>
            <a:r>
              <a:rPr lang="ru-RU" sz="1800" dirty="0" smtClean="0"/>
              <a:t> </a:t>
            </a:r>
            <a:r>
              <a:rPr lang="ru-RU" sz="1800" dirty="0" err="1" smtClean="0"/>
              <a:t>Микола</a:t>
            </a:r>
            <a:r>
              <a:rPr lang="ru-RU" sz="1800" dirty="0" smtClean="0"/>
              <a:t> Леонтович </a:t>
            </a:r>
            <a:r>
              <a:rPr lang="ru-RU" sz="1800" dirty="0" err="1" smtClean="0"/>
              <a:t>працював</a:t>
            </a:r>
            <a:r>
              <a:rPr lang="ru-RU" sz="1800" dirty="0" smtClean="0"/>
              <a:t> </a:t>
            </a:r>
            <a:r>
              <a:rPr lang="ru-RU" sz="1800" dirty="0" err="1" smtClean="0"/>
              <a:t>майже</a:t>
            </a:r>
            <a:r>
              <a:rPr lang="ru-RU" sz="1800" dirty="0" smtClean="0"/>
              <a:t> усе </a:t>
            </a:r>
            <a:r>
              <a:rPr lang="ru-RU" sz="1800" dirty="0" err="1" smtClean="0"/>
              <a:t>життя</a:t>
            </a:r>
            <a:r>
              <a:rPr lang="ru-RU" sz="1800" dirty="0" smtClean="0"/>
              <a:t>.</a:t>
            </a:r>
            <a:br>
              <a:rPr lang="ru-RU" sz="1800" dirty="0" smtClean="0"/>
            </a:br>
            <a:r>
              <a:rPr lang="ru-RU" sz="1800" dirty="0" err="1" smtClean="0"/>
              <a:t>Уперше</a:t>
            </a:r>
            <a:r>
              <a:rPr lang="ru-RU" sz="1800" dirty="0" smtClean="0"/>
              <a:t> «</a:t>
            </a:r>
            <a:r>
              <a:rPr lang="ru-RU" sz="1800" dirty="0" err="1" smtClean="0"/>
              <a:t>Щедрика</a:t>
            </a:r>
            <a:r>
              <a:rPr lang="ru-RU" sz="1800" dirty="0" smtClean="0"/>
              <a:t>» </a:t>
            </a:r>
            <a:r>
              <a:rPr lang="ru-RU" sz="1800" dirty="0" err="1" smtClean="0"/>
              <a:t>виконав</a:t>
            </a:r>
            <a:r>
              <a:rPr lang="ru-RU" sz="1800" dirty="0" smtClean="0"/>
              <a:t> хор </a:t>
            </a:r>
            <a:r>
              <a:rPr lang="ru-RU" sz="1800" dirty="0" err="1" smtClean="0"/>
              <a:t>Київського</a:t>
            </a:r>
            <a:r>
              <a:rPr lang="ru-RU" sz="1800" dirty="0" smtClean="0"/>
              <a:t> </a:t>
            </a:r>
            <a:r>
              <a:rPr lang="ru-RU" sz="1800" dirty="0" err="1" smtClean="0"/>
              <a:t>університету</a:t>
            </a:r>
            <a:r>
              <a:rPr lang="ru-RU" sz="1800" dirty="0" smtClean="0"/>
              <a:t> в 1916 </a:t>
            </a:r>
            <a:r>
              <a:rPr lang="ru-RU" sz="1800" dirty="0" err="1" smtClean="0"/>
              <a:t>році</a:t>
            </a:r>
            <a:r>
              <a:rPr lang="ru-RU" sz="1800" dirty="0" smtClean="0"/>
              <a:t>.</a:t>
            </a:r>
            <a:br>
              <a:rPr lang="ru-RU" sz="1800" dirty="0" smtClean="0"/>
            </a:br>
            <a:r>
              <a:rPr lang="ru-RU" sz="1800" dirty="0" smtClean="0"/>
              <a:t>5 </a:t>
            </a:r>
            <a:r>
              <a:rPr lang="ru-RU" sz="1800" dirty="0" err="1" smtClean="0"/>
              <a:t>жовтня</a:t>
            </a:r>
            <a:r>
              <a:rPr lang="ru-RU" sz="1800" dirty="0" smtClean="0"/>
              <a:t> 1921 року “</a:t>
            </a:r>
            <a:r>
              <a:rPr lang="ru-RU" sz="1800" dirty="0" err="1" smtClean="0"/>
              <a:t>Щедрик</a:t>
            </a:r>
            <a:r>
              <a:rPr lang="ru-RU" sz="1800" dirty="0" smtClean="0"/>
              <a:t>” </a:t>
            </a:r>
            <a:r>
              <a:rPr lang="ru-RU" sz="1800" dirty="0" err="1" smtClean="0"/>
              <a:t>був</a:t>
            </a:r>
            <a:r>
              <a:rPr lang="ru-RU" sz="1800" dirty="0" smtClean="0"/>
              <a:t> </a:t>
            </a:r>
            <a:r>
              <a:rPr lang="ru-RU" sz="1800" dirty="0" err="1" smtClean="0"/>
              <a:t>вперше</a:t>
            </a:r>
            <a:r>
              <a:rPr lang="ru-RU" sz="1800" dirty="0" smtClean="0"/>
              <a:t> </a:t>
            </a:r>
            <a:r>
              <a:rPr lang="ru-RU" sz="1800" dirty="0" err="1" smtClean="0"/>
              <a:t>виконаний</a:t>
            </a:r>
            <a:r>
              <a:rPr lang="ru-RU" sz="1800" dirty="0" smtClean="0"/>
              <a:t> в США – на </a:t>
            </a:r>
            <a:r>
              <a:rPr lang="uk-UA" sz="1800" dirty="0" smtClean="0"/>
              <a:t>концерті в Нью-Йорку. Пісня стала настільки популярною, що в 1936 році Пітер Виговський написав англійську версію слів </a:t>
            </a:r>
            <a:r>
              <a:rPr lang="ru-RU" sz="1800" dirty="0" smtClean="0"/>
              <a:t>“</a:t>
            </a:r>
            <a:r>
              <a:rPr lang="ru-RU" sz="1800" dirty="0" err="1" smtClean="0"/>
              <a:t>Щедрик</a:t>
            </a:r>
            <a:r>
              <a:rPr lang="uk-UA" sz="1800" dirty="0" smtClean="0"/>
              <a:t>а</a:t>
            </a:r>
            <a:r>
              <a:rPr lang="ru-RU" sz="1800" dirty="0" smtClean="0"/>
              <a:t>”</a:t>
            </a:r>
            <a:r>
              <a:rPr lang="uk-UA" sz="1800" dirty="0" smtClean="0"/>
              <a:t>. Пісня нагадувала йому передзвін і він зафіксував цей образ у своїх віршах. Пізніше пісня закріпилась в музичній культурі Заходу під назвою </a:t>
            </a:r>
            <a:r>
              <a:rPr lang="ru-RU" sz="1800" dirty="0" smtClean="0"/>
              <a:t>“</a:t>
            </a:r>
            <a:r>
              <a:rPr lang="uk-UA" sz="1800" dirty="0" smtClean="0"/>
              <a:t>колядка дзвіночків</a:t>
            </a:r>
            <a:r>
              <a:rPr lang="ru-RU" sz="1800" dirty="0" smtClean="0"/>
              <a:t>” (англ. </a:t>
            </a:r>
            <a:r>
              <a:rPr lang="ru-RU" sz="1800" i="1" dirty="0" err="1" smtClean="0"/>
              <a:t>Carol</a:t>
            </a:r>
            <a:r>
              <a:rPr lang="ru-RU" sz="1800" i="1" dirty="0" smtClean="0"/>
              <a:t> </a:t>
            </a:r>
            <a:r>
              <a:rPr lang="ru-RU" sz="1800" i="1" dirty="0" err="1" smtClean="0"/>
              <a:t>of</a:t>
            </a:r>
            <a:r>
              <a:rPr lang="ru-RU" sz="1800" i="1" dirty="0" smtClean="0"/>
              <a:t> </a:t>
            </a:r>
            <a:r>
              <a:rPr lang="ru-RU" sz="1800" i="1" dirty="0" err="1" smtClean="0"/>
              <a:t>the</a:t>
            </a:r>
            <a:r>
              <a:rPr lang="ru-RU" sz="1800" i="1" dirty="0" smtClean="0"/>
              <a:t> </a:t>
            </a:r>
            <a:r>
              <a:rPr lang="ru-RU" sz="1800" i="1" dirty="0" err="1" smtClean="0"/>
              <a:t>Bells</a:t>
            </a:r>
            <a:r>
              <a:rPr lang="ru-RU" sz="1800" dirty="0" smtClean="0"/>
              <a:t>).</a:t>
            </a:r>
            <a:r>
              <a:rPr lang="uk-UA" sz="1800" dirty="0" smtClean="0"/>
              <a:t> До сьогоднішнього часу американські хори, як професійні так і любительські, співають цю пісню як колядку на Різдво.</a:t>
            </a:r>
            <a:r>
              <a:rPr lang="ru-RU" dirty="0" smtClean="0"/>
              <a:t/>
            </a:r>
            <a:br>
              <a:rPr lang="ru-RU" dirty="0" smtClean="0"/>
            </a:br>
            <a:r>
              <a:rPr lang="ru-RU" dirty="0" smtClean="0"/>
              <a:t/>
            </a:r>
            <a:br>
              <a:rPr lang="ru-RU" dirty="0" smtClean="0"/>
            </a:br>
            <a:endParaRPr lang="ru-RU" dirty="0"/>
          </a:p>
        </p:txBody>
      </p:sp>
      <p:pic>
        <p:nvPicPr>
          <p:cNvPr id="6" name="Picture 2" descr="http://s1.maminuklubs.lv/cache/32/4f/324f119ad1e47fa328a20942af313fdf.jpg"/>
          <p:cNvPicPr>
            <a:picLocks noChangeAspect="1" noChangeArrowheads="1"/>
          </p:cNvPicPr>
          <p:nvPr/>
        </p:nvPicPr>
        <p:blipFill>
          <a:blip r:embed="rId3" cstate="print"/>
          <a:srcRect/>
          <a:stretch>
            <a:fillRect/>
          </a:stretch>
        </p:blipFill>
        <p:spPr bwMode="auto">
          <a:xfrm>
            <a:off x="6000760" y="4143380"/>
            <a:ext cx="2357454" cy="1572852"/>
          </a:xfrm>
          <a:prstGeom prst="rect">
            <a:avLst/>
          </a:prstGeom>
          <a:noFill/>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500042"/>
            <a:ext cx="7772400" cy="1362075"/>
          </a:xfrm>
        </p:spPr>
        <p:txBody>
          <a:bodyPr/>
          <a:lstStyle/>
          <a:p>
            <a:pPr algn="ctr"/>
            <a:r>
              <a:rPr lang="uk-UA" dirty="0" smtClean="0">
                <a:solidFill>
                  <a:schemeClr val="accent6">
                    <a:lumMod val="75000"/>
                  </a:schemeClr>
                </a:solidFill>
                <a:effectLst>
                  <a:outerShdw blurRad="38100" dist="38100" dir="2700000" algn="tl">
                    <a:srgbClr val="000000">
                      <a:alpha val="43137"/>
                    </a:srgbClr>
                  </a:outerShdw>
                </a:effectLst>
              </a:rPr>
              <a:t>ЩЕДРИК</a:t>
            </a:r>
            <a:endParaRPr lang="ru-RU" dirty="0">
              <a:solidFill>
                <a:schemeClr val="accent6">
                  <a:lumMod val="75000"/>
                </a:schemeClr>
              </a:solidFill>
              <a:effectLst>
                <a:outerShdw blurRad="38100" dist="38100" dir="2700000" algn="tl">
                  <a:srgbClr val="000000">
                    <a:alpha val="43137"/>
                  </a:srgbClr>
                </a:outerShdw>
              </a:effectLst>
            </a:endParaRPr>
          </a:p>
        </p:txBody>
      </p:sp>
      <p:sp>
        <p:nvSpPr>
          <p:cNvPr id="3" name="Текст 2"/>
          <p:cNvSpPr>
            <a:spLocks noGrp="1"/>
          </p:cNvSpPr>
          <p:nvPr>
            <p:ph type="body" idx="1"/>
          </p:nvPr>
        </p:nvSpPr>
        <p:spPr>
          <a:xfrm>
            <a:off x="571472" y="4143380"/>
            <a:ext cx="7772400" cy="1500187"/>
          </a:xfrm>
        </p:spPr>
        <p:txBody>
          <a:bodyPr>
            <a:normAutofit fontScale="25000" lnSpcReduction="20000"/>
          </a:bodyPr>
          <a:lstStyle/>
          <a:p>
            <a:pPr algn="ctr"/>
            <a:r>
              <a:rPr lang="ru-RU" sz="6400" dirty="0" err="1" smtClean="0">
                <a:solidFill>
                  <a:schemeClr val="accent6">
                    <a:lumMod val="75000"/>
                  </a:schemeClr>
                </a:solidFill>
                <a:effectLst>
                  <a:outerShdw blurRad="38100" dist="38100" dir="2700000" algn="tl">
                    <a:srgbClr val="000000">
                      <a:alpha val="43137"/>
                    </a:srgbClr>
                  </a:outerShdw>
                </a:effectLst>
              </a:rPr>
              <a:t>Щедрик</a:t>
            </a:r>
            <a:r>
              <a:rPr lang="ru-RU" sz="6400" dirty="0" smtClean="0">
                <a:solidFill>
                  <a:schemeClr val="accent6">
                    <a:lumMod val="75000"/>
                  </a:schemeClr>
                </a:solidFill>
                <a:effectLst>
                  <a:outerShdw blurRad="38100" dist="38100" dir="2700000" algn="tl">
                    <a:srgbClr val="000000">
                      <a:alpha val="43137"/>
                    </a:srgbClr>
                  </a:outerShdw>
                </a:effectLst>
              </a:rPr>
              <a:t>, </a:t>
            </a:r>
            <a:r>
              <a:rPr lang="ru-RU" sz="6400" dirty="0" err="1" smtClean="0">
                <a:solidFill>
                  <a:schemeClr val="accent6">
                    <a:lumMod val="75000"/>
                  </a:schemeClr>
                </a:solidFill>
                <a:effectLst>
                  <a:outerShdw blurRad="38100" dist="38100" dir="2700000" algn="tl">
                    <a:srgbClr val="000000">
                      <a:alpha val="43137"/>
                    </a:srgbClr>
                  </a:outerShdw>
                </a:effectLst>
              </a:rPr>
              <a:t>щедрик</a:t>
            </a:r>
            <a:r>
              <a:rPr lang="ru-RU" sz="6400" dirty="0" smtClean="0">
                <a:solidFill>
                  <a:schemeClr val="accent6">
                    <a:lumMod val="75000"/>
                  </a:schemeClr>
                </a:solidFill>
                <a:effectLst>
                  <a:outerShdw blurRad="38100" dist="38100" dir="2700000" algn="tl">
                    <a:srgbClr val="000000">
                      <a:alpha val="43137"/>
                    </a:srgbClr>
                  </a:outerShdw>
                </a:effectLst>
              </a:rPr>
              <a:t>, </a:t>
            </a:r>
            <a:r>
              <a:rPr lang="ru-RU" sz="6400" dirty="0" err="1" smtClean="0">
                <a:solidFill>
                  <a:schemeClr val="accent6">
                    <a:lumMod val="75000"/>
                  </a:schemeClr>
                </a:solidFill>
                <a:effectLst>
                  <a:outerShdw blurRad="38100" dist="38100" dir="2700000" algn="tl">
                    <a:srgbClr val="000000">
                      <a:alpha val="43137"/>
                    </a:srgbClr>
                  </a:outerShdw>
                </a:effectLst>
              </a:rPr>
              <a:t>щедрівочка</a:t>
            </a:r>
            <a:r>
              <a:rPr lang="ru-RU" sz="6400" dirty="0" smtClean="0">
                <a:solidFill>
                  <a:schemeClr val="accent6">
                    <a:lumMod val="75000"/>
                  </a:schemeClr>
                </a:solidFill>
                <a:effectLst>
                  <a:outerShdw blurRad="38100" dist="38100" dir="2700000" algn="tl">
                    <a:srgbClr val="000000">
                      <a:alpha val="43137"/>
                    </a:srgbClr>
                  </a:outerShdw>
                </a:effectLst>
              </a:rPr>
              <a:t>,</a:t>
            </a:r>
          </a:p>
          <a:p>
            <a:pPr algn="ctr"/>
            <a:r>
              <a:rPr lang="ru-RU" sz="6400" dirty="0" err="1" smtClean="0">
                <a:solidFill>
                  <a:schemeClr val="accent6">
                    <a:lumMod val="75000"/>
                  </a:schemeClr>
                </a:solidFill>
                <a:effectLst>
                  <a:outerShdw blurRad="38100" dist="38100" dir="2700000" algn="tl">
                    <a:srgbClr val="000000">
                      <a:alpha val="43137"/>
                    </a:srgbClr>
                  </a:outerShdw>
                </a:effectLst>
              </a:rPr>
              <a:t>Прилетіла</a:t>
            </a:r>
            <a:r>
              <a:rPr lang="ru-RU" sz="6400" dirty="0" smtClean="0">
                <a:solidFill>
                  <a:schemeClr val="accent6">
                    <a:lumMod val="75000"/>
                  </a:schemeClr>
                </a:solidFill>
                <a:effectLst>
                  <a:outerShdw blurRad="38100" dist="38100" dir="2700000" algn="tl">
                    <a:srgbClr val="000000">
                      <a:alpha val="43137"/>
                    </a:srgbClr>
                  </a:outerShdw>
                </a:effectLst>
              </a:rPr>
              <a:t> </a:t>
            </a:r>
            <a:r>
              <a:rPr lang="ru-RU" sz="6400" dirty="0" err="1" smtClean="0">
                <a:solidFill>
                  <a:schemeClr val="accent6">
                    <a:lumMod val="75000"/>
                  </a:schemeClr>
                </a:solidFill>
                <a:effectLst>
                  <a:outerShdw blurRad="38100" dist="38100" dir="2700000" algn="tl">
                    <a:srgbClr val="000000">
                      <a:alpha val="43137"/>
                    </a:srgbClr>
                  </a:outerShdw>
                </a:effectLst>
              </a:rPr>
              <a:t>ластівочка</a:t>
            </a:r>
            <a:r>
              <a:rPr lang="ru-RU" sz="6400" dirty="0" smtClean="0">
                <a:solidFill>
                  <a:schemeClr val="accent6">
                    <a:lumMod val="75000"/>
                  </a:schemeClr>
                </a:solidFill>
                <a:effectLst>
                  <a:outerShdw blurRad="38100" dist="38100" dir="2700000" algn="tl">
                    <a:srgbClr val="000000">
                      <a:alpha val="43137"/>
                    </a:srgbClr>
                  </a:outerShdw>
                </a:effectLst>
              </a:rPr>
              <a:t>,</a:t>
            </a:r>
          </a:p>
          <a:p>
            <a:pPr algn="ctr"/>
            <a:r>
              <a:rPr lang="ru-RU" sz="6400" dirty="0" smtClean="0">
                <a:solidFill>
                  <a:schemeClr val="accent6">
                    <a:lumMod val="75000"/>
                  </a:schemeClr>
                </a:solidFill>
                <a:effectLst>
                  <a:outerShdw blurRad="38100" dist="38100" dir="2700000" algn="tl">
                    <a:srgbClr val="000000">
                      <a:alpha val="43137"/>
                    </a:srgbClr>
                  </a:outerShdw>
                </a:effectLst>
              </a:rPr>
              <a:t>Стала </a:t>
            </a:r>
            <a:r>
              <a:rPr lang="ru-RU" sz="6400" dirty="0" err="1" smtClean="0">
                <a:solidFill>
                  <a:schemeClr val="accent6">
                    <a:lumMod val="75000"/>
                  </a:schemeClr>
                </a:solidFill>
                <a:effectLst>
                  <a:outerShdw blurRad="38100" dist="38100" dir="2700000" algn="tl">
                    <a:srgbClr val="000000">
                      <a:alpha val="43137"/>
                    </a:srgbClr>
                  </a:outerShdw>
                </a:effectLst>
              </a:rPr>
              <a:t>собі</a:t>
            </a:r>
            <a:r>
              <a:rPr lang="ru-RU" sz="6400" dirty="0" smtClean="0">
                <a:solidFill>
                  <a:schemeClr val="accent6">
                    <a:lumMod val="75000"/>
                  </a:schemeClr>
                </a:solidFill>
                <a:effectLst>
                  <a:outerShdw blurRad="38100" dist="38100" dir="2700000" algn="tl">
                    <a:srgbClr val="000000">
                      <a:alpha val="43137"/>
                    </a:srgbClr>
                  </a:outerShdw>
                </a:effectLst>
              </a:rPr>
              <a:t> </a:t>
            </a:r>
            <a:r>
              <a:rPr lang="ru-RU" sz="6400" dirty="0" err="1" smtClean="0">
                <a:solidFill>
                  <a:schemeClr val="accent6">
                    <a:lumMod val="75000"/>
                  </a:schemeClr>
                </a:solidFill>
                <a:effectLst>
                  <a:outerShdw blurRad="38100" dist="38100" dir="2700000" algn="tl">
                    <a:srgbClr val="000000">
                      <a:alpha val="43137"/>
                    </a:srgbClr>
                  </a:outerShdw>
                </a:effectLst>
              </a:rPr>
              <a:t>щебетати</a:t>
            </a:r>
            <a:r>
              <a:rPr lang="ru-RU" sz="6400" dirty="0" smtClean="0">
                <a:solidFill>
                  <a:schemeClr val="accent6">
                    <a:lumMod val="75000"/>
                  </a:schemeClr>
                </a:solidFill>
                <a:effectLst>
                  <a:outerShdw blurRad="38100" dist="38100" dir="2700000" algn="tl">
                    <a:srgbClr val="000000">
                      <a:alpha val="43137"/>
                    </a:srgbClr>
                  </a:outerShdw>
                </a:effectLst>
              </a:rPr>
              <a:t>,</a:t>
            </a:r>
          </a:p>
          <a:p>
            <a:pPr algn="ctr"/>
            <a:r>
              <a:rPr lang="ru-RU" sz="6400" dirty="0" smtClean="0">
                <a:solidFill>
                  <a:schemeClr val="accent6">
                    <a:lumMod val="75000"/>
                  </a:schemeClr>
                </a:solidFill>
                <a:effectLst>
                  <a:outerShdw blurRad="38100" dist="38100" dir="2700000" algn="tl">
                    <a:srgbClr val="000000">
                      <a:alpha val="43137"/>
                    </a:srgbClr>
                  </a:outerShdw>
                </a:effectLst>
              </a:rPr>
              <a:t>Господаря </a:t>
            </a:r>
            <a:r>
              <a:rPr lang="ru-RU" sz="6400" dirty="0" err="1" smtClean="0">
                <a:solidFill>
                  <a:schemeClr val="accent6">
                    <a:lumMod val="75000"/>
                  </a:schemeClr>
                </a:solidFill>
                <a:effectLst>
                  <a:outerShdw blurRad="38100" dist="38100" dir="2700000" algn="tl">
                    <a:srgbClr val="000000">
                      <a:alpha val="43137"/>
                    </a:srgbClr>
                  </a:outerShdw>
                </a:effectLst>
              </a:rPr>
              <a:t>викликати</a:t>
            </a:r>
            <a:r>
              <a:rPr lang="ru-RU" sz="6400" dirty="0" smtClean="0">
                <a:solidFill>
                  <a:schemeClr val="accent6">
                    <a:lumMod val="75000"/>
                  </a:schemeClr>
                </a:solidFill>
                <a:effectLst>
                  <a:outerShdw blurRad="38100" dist="38100" dir="2700000" algn="tl">
                    <a:srgbClr val="000000">
                      <a:alpha val="43137"/>
                    </a:srgbClr>
                  </a:outerShdw>
                </a:effectLst>
              </a:rPr>
              <a:t>:</a:t>
            </a:r>
          </a:p>
          <a:p>
            <a:pPr algn="ctr"/>
            <a:endParaRPr lang="ru-RU" sz="6400" dirty="0" smtClean="0">
              <a:solidFill>
                <a:schemeClr val="accent6">
                  <a:lumMod val="75000"/>
                </a:schemeClr>
              </a:solidFill>
              <a:effectLst>
                <a:outerShdw blurRad="38100" dist="38100" dir="2700000" algn="tl">
                  <a:srgbClr val="000000">
                    <a:alpha val="43137"/>
                  </a:srgbClr>
                </a:outerShdw>
              </a:effectLst>
            </a:endParaRPr>
          </a:p>
          <a:p>
            <a:pPr algn="ctr"/>
            <a:r>
              <a:rPr lang="ru-RU" sz="6400" dirty="0" smtClean="0">
                <a:solidFill>
                  <a:schemeClr val="accent6">
                    <a:lumMod val="75000"/>
                  </a:schemeClr>
                </a:solidFill>
                <a:effectLst>
                  <a:outerShdw blurRad="38100" dist="38100" dir="2700000" algn="tl">
                    <a:srgbClr val="000000">
                      <a:alpha val="43137"/>
                    </a:srgbClr>
                  </a:outerShdw>
                </a:effectLst>
              </a:rPr>
              <a:t>— </a:t>
            </a:r>
            <a:r>
              <a:rPr lang="ru-RU" sz="6400" dirty="0" err="1" smtClean="0">
                <a:solidFill>
                  <a:schemeClr val="accent6">
                    <a:lumMod val="75000"/>
                  </a:schemeClr>
                </a:solidFill>
                <a:effectLst>
                  <a:outerShdw blurRad="38100" dist="38100" dir="2700000" algn="tl">
                    <a:srgbClr val="000000">
                      <a:alpha val="43137"/>
                    </a:srgbClr>
                  </a:outerShdw>
                </a:effectLst>
              </a:rPr>
              <a:t>Вийди</a:t>
            </a:r>
            <a:r>
              <a:rPr lang="ru-RU" sz="6400" dirty="0" smtClean="0">
                <a:solidFill>
                  <a:schemeClr val="accent6">
                    <a:lumMod val="75000"/>
                  </a:schemeClr>
                </a:solidFill>
                <a:effectLst>
                  <a:outerShdw blurRad="38100" dist="38100" dir="2700000" algn="tl">
                    <a:srgbClr val="000000">
                      <a:alpha val="43137"/>
                    </a:srgbClr>
                  </a:outerShdw>
                </a:effectLst>
              </a:rPr>
              <a:t>, </a:t>
            </a:r>
            <a:r>
              <a:rPr lang="ru-RU" sz="6400" dirty="0" err="1" smtClean="0">
                <a:solidFill>
                  <a:schemeClr val="accent6">
                    <a:lumMod val="75000"/>
                  </a:schemeClr>
                </a:solidFill>
                <a:effectLst>
                  <a:outerShdw blurRad="38100" dist="38100" dir="2700000" algn="tl">
                    <a:srgbClr val="000000">
                      <a:alpha val="43137"/>
                    </a:srgbClr>
                  </a:outerShdw>
                </a:effectLst>
              </a:rPr>
              <a:t>вийди</a:t>
            </a:r>
            <a:r>
              <a:rPr lang="ru-RU" sz="6400" dirty="0" smtClean="0">
                <a:solidFill>
                  <a:schemeClr val="accent6">
                    <a:lumMod val="75000"/>
                  </a:schemeClr>
                </a:solidFill>
                <a:effectLst>
                  <a:outerShdw blurRad="38100" dist="38100" dir="2700000" algn="tl">
                    <a:srgbClr val="000000">
                      <a:alpha val="43137"/>
                    </a:srgbClr>
                  </a:outerShdw>
                </a:effectLst>
              </a:rPr>
              <a:t>, господарю,</a:t>
            </a:r>
          </a:p>
          <a:p>
            <a:pPr algn="ctr"/>
            <a:r>
              <a:rPr lang="ru-RU" sz="6400" dirty="0" err="1" smtClean="0">
                <a:solidFill>
                  <a:schemeClr val="accent6">
                    <a:lumMod val="75000"/>
                  </a:schemeClr>
                </a:solidFill>
                <a:effectLst>
                  <a:outerShdw blurRad="38100" dist="38100" dir="2700000" algn="tl">
                    <a:srgbClr val="000000">
                      <a:alpha val="43137"/>
                    </a:srgbClr>
                  </a:outerShdw>
                </a:effectLst>
              </a:rPr>
              <a:t>Подивися</a:t>
            </a:r>
            <a:r>
              <a:rPr lang="ru-RU" sz="6400" dirty="0" smtClean="0">
                <a:solidFill>
                  <a:schemeClr val="accent6">
                    <a:lumMod val="75000"/>
                  </a:schemeClr>
                </a:solidFill>
                <a:effectLst>
                  <a:outerShdw blurRad="38100" dist="38100" dir="2700000" algn="tl">
                    <a:srgbClr val="000000">
                      <a:alpha val="43137"/>
                    </a:srgbClr>
                  </a:outerShdw>
                </a:effectLst>
              </a:rPr>
              <a:t> на кошару,</a:t>
            </a:r>
          </a:p>
          <a:p>
            <a:pPr algn="ctr"/>
            <a:r>
              <a:rPr lang="ru-RU" sz="6400" dirty="0" smtClean="0">
                <a:solidFill>
                  <a:schemeClr val="accent6">
                    <a:lumMod val="75000"/>
                  </a:schemeClr>
                </a:solidFill>
                <a:effectLst>
                  <a:outerShdw blurRad="38100" dist="38100" dir="2700000" algn="tl">
                    <a:srgbClr val="000000">
                      <a:alpha val="43137"/>
                    </a:srgbClr>
                  </a:outerShdw>
                </a:effectLst>
              </a:rPr>
              <a:t>Там овечки </a:t>
            </a:r>
            <a:r>
              <a:rPr lang="ru-RU" sz="6400" dirty="0" err="1" smtClean="0">
                <a:solidFill>
                  <a:schemeClr val="accent6">
                    <a:lumMod val="75000"/>
                  </a:schemeClr>
                </a:solidFill>
                <a:effectLst>
                  <a:outerShdw blurRad="38100" dist="38100" dir="2700000" algn="tl">
                    <a:srgbClr val="000000">
                      <a:alpha val="43137"/>
                    </a:srgbClr>
                  </a:outerShdw>
                </a:effectLst>
              </a:rPr>
              <a:t>покотились</a:t>
            </a:r>
            <a:r>
              <a:rPr lang="ru-RU" sz="6400" dirty="0" smtClean="0">
                <a:solidFill>
                  <a:schemeClr val="accent6">
                    <a:lumMod val="75000"/>
                  </a:schemeClr>
                </a:solidFill>
                <a:effectLst>
                  <a:outerShdw blurRad="38100" dist="38100" dir="2700000" algn="tl">
                    <a:srgbClr val="000000">
                      <a:alpha val="43137"/>
                    </a:srgbClr>
                  </a:outerShdw>
                </a:effectLst>
              </a:rPr>
              <a:t>,</a:t>
            </a:r>
          </a:p>
          <a:p>
            <a:pPr algn="ctr"/>
            <a:r>
              <a:rPr lang="ru-RU" sz="6400" dirty="0" smtClean="0">
                <a:solidFill>
                  <a:schemeClr val="accent6">
                    <a:lumMod val="75000"/>
                  </a:schemeClr>
                </a:solidFill>
                <a:effectLst>
                  <a:outerShdw blurRad="38100" dist="38100" dir="2700000" algn="tl">
                    <a:srgbClr val="000000">
                      <a:alpha val="43137"/>
                    </a:srgbClr>
                  </a:outerShdw>
                </a:effectLst>
              </a:rPr>
              <a:t>А ягнички народились.</a:t>
            </a:r>
          </a:p>
          <a:p>
            <a:pPr algn="ctr"/>
            <a:endParaRPr lang="ru-RU" sz="6400" dirty="0" smtClean="0">
              <a:solidFill>
                <a:schemeClr val="accent6">
                  <a:lumMod val="75000"/>
                </a:schemeClr>
              </a:solidFill>
              <a:effectLst>
                <a:outerShdw blurRad="38100" dist="38100" dir="2700000" algn="tl">
                  <a:srgbClr val="000000">
                    <a:alpha val="43137"/>
                  </a:srgbClr>
                </a:outerShdw>
              </a:effectLst>
            </a:endParaRPr>
          </a:p>
          <a:p>
            <a:pPr algn="ctr"/>
            <a:r>
              <a:rPr lang="ru-RU" sz="6400" dirty="0" smtClean="0">
                <a:solidFill>
                  <a:schemeClr val="accent6">
                    <a:lumMod val="75000"/>
                  </a:schemeClr>
                </a:solidFill>
                <a:effectLst>
                  <a:outerShdw blurRad="38100" dist="38100" dir="2700000" algn="tl">
                    <a:srgbClr val="000000">
                      <a:alpha val="43137"/>
                    </a:srgbClr>
                  </a:outerShdw>
                </a:effectLst>
              </a:rPr>
              <a:t>В тебе товар весь хороший,</a:t>
            </a:r>
          </a:p>
          <a:p>
            <a:pPr algn="ctr"/>
            <a:r>
              <a:rPr lang="ru-RU" sz="6400" dirty="0" err="1" smtClean="0">
                <a:solidFill>
                  <a:schemeClr val="accent6">
                    <a:lumMod val="75000"/>
                  </a:schemeClr>
                </a:solidFill>
                <a:effectLst>
                  <a:outerShdw blurRad="38100" dist="38100" dir="2700000" algn="tl">
                    <a:srgbClr val="000000">
                      <a:alpha val="43137"/>
                    </a:srgbClr>
                  </a:outerShdw>
                </a:effectLst>
              </a:rPr>
              <a:t>Будеш</a:t>
            </a:r>
            <a:r>
              <a:rPr lang="ru-RU" sz="6400" dirty="0" smtClean="0">
                <a:solidFill>
                  <a:schemeClr val="accent6">
                    <a:lumMod val="75000"/>
                  </a:schemeClr>
                </a:solidFill>
                <a:effectLst>
                  <a:outerShdw blurRad="38100" dist="38100" dir="2700000" algn="tl">
                    <a:srgbClr val="000000">
                      <a:alpha val="43137"/>
                    </a:srgbClr>
                  </a:outerShdw>
                </a:effectLst>
              </a:rPr>
              <a:t> </a:t>
            </a:r>
            <a:r>
              <a:rPr lang="ru-RU" sz="6400" dirty="0" err="1" smtClean="0">
                <a:solidFill>
                  <a:schemeClr val="accent6">
                    <a:lumMod val="75000"/>
                  </a:schemeClr>
                </a:solidFill>
                <a:effectLst>
                  <a:outerShdw blurRad="38100" dist="38100" dir="2700000" algn="tl">
                    <a:srgbClr val="000000">
                      <a:alpha val="43137"/>
                    </a:srgbClr>
                  </a:outerShdw>
                </a:effectLst>
              </a:rPr>
              <a:t>мати</a:t>
            </a:r>
            <a:r>
              <a:rPr lang="ru-RU" sz="6400" dirty="0" smtClean="0">
                <a:solidFill>
                  <a:schemeClr val="accent6">
                    <a:lumMod val="75000"/>
                  </a:schemeClr>
                </a:solidFill>
                <a:effectLst>
                  <a:outerShdw blurRad="38100" dist="38100" dir="2700000" algn="tl">
                    <a:srgbClr val="000000">
                      <a:alpha val="43137"/>
                    </a:srgbClr>
                  </a:outerShdw>
                </a:effectLst>
              </a:rPr>
              <a:t> </a:t>
            </a:r>
            <a:r>
              <a:rPr lang="ru-RU" sz="6400" dirty="0" err="1" smtClean="0">
                <a:solidFill>
                  <a:schemeClr val="accent6">
                    <a:lumMod val="75000"/>
                  </a:schemeClr>
                </a:solidFill>
                <a:effectLst>
                  <a:outerShdw blurRad="38100" dist="38100" dir="2700000" algn="tl">
                    <a:srgbClr val="000000">
                      <a:alpha val="43137"/>
                    </a:srgbClr>
                  </a:outerShdw>
                </a:effectLst>
              </a:rPr>
              <a:t>мірку</a:t>
            </a:r>
            <a:r>
              <a:rPr lang="ru-RU" sz="6400" dirty="0" smtClean="0">
                <a:solidFill>
                  <a:schemeClr val="accent6">
                    <a:lumMod val="75000"/>
                  </a:schemeClr>
                </a:solidFill>
                <a:effectLst>
                  <a:outerShdw blurRad="38100" dist="38100" dir="2700000" algn="tl">
                    <a:srgbClr val="000000">
                      <a:alpha val="43137"/>
                    </a:srgbClr>
                  </a:outerShdw>
                </a:effectLst>
              </a:rPr>
              <a:t> грошей.</a:t>
            </a:r>
          </a:p>
          <a:p>
            <a:pPr algn="ctr"/>
            <a:r>
              <a:rPr lang="ru-RU" sz="6400" dirty="0" smtClean="0">
                <a:solidFill>
                  <a:schemeClr val="accent6">
                    <a:lumMod val="75000"/>
                  </a:schemeClr>
                </a:solidFill>
                <a:effectLst>
                  <a:outerShdw blurRad="38100" dist="38100" dir="2700000" algn="tl">
                    <a:srgbClr val="000000">
                      <a:alpha val="43137"/>
                    </a:srgbClr>
                  </a:outerShdw>
                </a:effectLst>
              </a:rPr>
              <a:t>В тебе товар весь хороший,</a:t>
            </a:r>
          </a:p>
          <a:p>
            <a:pPr algn="ctr"/>
            <a:r>
              <a:rPr lang="ru-RU" sz="6400" dirty="0" err="1" smtClean="0">
                <a:solidFill>
                  <a:schemeClr val="accent6">
                    <a:lumMod val="75000"/>
                  </a:schemeClr>
                </a:solidFill>
                <a:effectLst>
                  <a:outerShdw blurRad="38100" dist="38100" dir="2700000" algn="tl">
                    <a:srgbClr val="000000">
                      <a:alpha val="43137"/>
                    </a:srgbClr>
                  </a:outerShdw>
                </a:effectLst>
              </a:rPr>
              <a:t>Будеш</a:t>
            </a:r>
            <a:r>
              <a:rPr lang="ru-RU" sz="6400" dirty="0" smtClean="0">
                <a:solidFill>
                  <a:schemeClr val="accent6">
                    <a:lumMod val="75000"/>
                  </a:schemeClr>
                </a:solidFill>
                <a:effectLst>
                  <a:outerShdw blurRad="38100" dist="38100" dir="2700000" algn="tl">
                    <a:srgbClr val="000000">
                      <a:alpha val="43137"/>
                    </a:srgbClr>
                  </a:outerShdw>
                </a:effectLst>
              </a:rPr>
              <a:t> </a:t>
            </a:r>
            <a:r>
              <a:rPr lang="ru-RU" sz="6400" dirty="0" err="1" smtClean="0">
                <a:solidFill>
                  <a:schemeClr val="accent6">
                    <a:lumMod val="75000"/>
                  </a:schemeClr>
                </a:solidFill>
                <a:effectLst>
                  <a:outerShdw blurRad="38100" dist="38100" dir="2700000" algn="tl">
                    <a:srgbClr val="000000">
                      <a:alpha val="43137"/>
                    </a:srgbClr>
                  </a:outerShdw>
                </a:effectLst>
              </a:rPr>
              <a:t>мати</a:t>
            </a:r>
            <a:r>
              <a:rPr lang="ru-RU" sz="6400" dirty="0" smtClean="0">
                <a:solidFill>
                  <a:schemeClr val="accent6">
                    <a:lumMod val="75000"/>
                  </a:schemeClr>
                </a:solidFill>
                <a:effectLst>
                  <a:outerShdw blurRad="38100" dist="38100" dir="2700000" algn="tl">
                    <a:srgbClr val="000000">
                      <a:alpha val="43137"/>
                    </a:srgbClr>
                  </a:outerShdw>
                </a:effectLst>
              </a:rPr>
              <a:t> </a:t>
            </a:r>
            <a:r>
              <a:rPr lang="ru-RU" sz="6400" dirty="0" err="1" smtClean="0">
                <a:solidFill>
                  <a:schemeClr val="accent6">
                    <a:lumMod val="75000"/>
                  </a:schemeClr>
                </a:solidFill>
                <a:effectLst>
                  <a:outerShdw blurRad="38100" dist="38100" dir="2700000" algn="tl">
                    <a:srgbClr val="000000">
                      <a:alpha val="43137"/>
                    </a:srgbClr>
                  </a:outerShdw>
                </a:effectLst>
              </a:rPr>
              <a:t>мірку</a:t>
            </a:r>
            <a:r>
              <a:rPr lang="ru-RU" sz="6400" dirty="0" smtClean="0">
                <a:solidFill>
                  <a:schemeClr val="accent6">
                    <a:lumMod val="75000"/>
                  </a:schemeClr>
                </a:solidFill>
                <a:effectLst>
                  <a:outerShdw blurRad="38100" dist="38100" dir="2700000" algn="tl">
                    <a:srgbClr val="000000">
                      <a:alpha val="43137"/>
                    </a:srgbClr>
                  </a:outerShdw>
                </a:effectLst>
              </a:rPr>
              <a:t> грошей.</a:t>
            </a:r>
          </a:p>
          <a:p>
            <a:pPr algn="ctr"/>
            <a:endParaRPr lang="ru-RU" sz="6400" dirty="0" smtClean="0">
              <a:solidFill>
                <a:schemeClr val="accent6">
                  <a:lumMod val="75000"/>
                </a:schemeClr>
              </a:solidFill>
              <a:effectLst>
                <a:outerShdw blurRad="38100" dist="38100" dir="2700000" algn="tl">
                  <a:srgbClr val="000000">
                    <a:alpha val="43137"/>
                  </a:srgbClr>
                </a:outerShdw>
              </a:effectLst>
            </a:endParaRPr>
          </a:p>
          <a:p>
            <a:pPr algn="ctr"/>
            <a:r>
              <a:rPr lang="ru-RU" sz="6400" dirty="0" err="1" smtClean="0">
                <a:solidFill>
                  <a:schemeClr val="accent6">
                    <a:lumMod val="75000"/>
                  </a:schemeClr>
                </a:solidFill>
                <a:effectLst>
                  <a:outerShdw blurRad="38100" dist="38100" dir="2700000" algn="tl">
                    <a:srgbClr val="000000">
                      <a:alpha val="43137"/>
                    </a:srgbClr>
                  </a:outerShdw>
                </a:effectLst>
              </a:rPr>
              <a:t>Щедрик</a:t>
            </a:r>
            <a:r>
              <a:rPr lang="ru-RU" sz="6400" dirty="0" smtClean="0">
                <a:solidFill>
                  <a:schemeClr val="accent6">
                    <a:lumMod val="75000"/>
                  </a:schemeClr>
                </a:solidFill>
                <a:effectLst>
                  <a:outerShdw blurRad="38100" dist="38100" dir="2700000" algn="tl">
                    <a:srgbClr val="000000">
                      <a:alpha val="43137"/>
                    </a:srgbClr>
                  </a:outerShdw>
                </a:effectLst>
              </a:rPr>
              <a:t>, </a:t>
            </a:r>
            <a:r>
              <a:rPr lang="ru-RU" sz="6400" dirty="0" err="1" smtClean="0">
                <a:solidFill>
                  <a:schemeClr val="accent6">
                    <a:lumMod val="75000"/>
                  </a:schemeClr>
                </a:solidFill>
                <a:effectLst>
                  <a:outerShdw blurRad="38100" dist="38100" dir="2700000" algn="tl">
                    <a:srgbClr val="000000">
                      <a:alpha val="43137"/>
                    </a:srgbClr>
                  </a:outerShdw>
                </a:effectLst>
              </a:rPr>
              <a:t>щедрик</a:t>
            </a:r>
            <a:r>
              <a:rPr lang="ru-RU" sz="6400" dirty="0" smtClean="0">
                <a:solidFill>
                  <a:schemeClr val="accent6">
                    <a:lumMod val="75000"/>
                  </a:schemeClr>
                </a:solidFill>
                <a:effectLst>
                  <a:outerShdw blurRad="38100" dist="38100" dir="2700000" algn="tl">
                    <a:srgbClr val="000000">
                      <a:alpha val="43137"/>
                    </a:srgbClr>
                  </a:outerShdw>
                </a:effectLst>
              </a:rPr>
              <a:t>, </a:t>
            </a:r>
            <a:r>
              <a:rPr lang="ru-RU" sz="6400" dirty="0" err="1" smtClean="0">
                <a:solidFill>
                  <a:schemeClr val="accent6">
                    <a:lumMod val="75000"/>
                  </a:schemeClr>
                </a:solidFill>
                <a:effectLst>
                  <a:outerShdw blurRad="38100" dist="38100" dir="2700000" algn="tl">
                    <a:srgbClr val="000000">
                      <a:alpha val="43137"/>
                    </a:srgbClr>
                  </a:outerShdw>
                </a:effectLst>
              </a:rPr>
              <a:t>щедрівочка</a:t>
            </a:r>
            <a:r>
              <a:rPr lang="ru-RU" sz="6400" dirty="0" smtClean="0">
                <a:solidFill>
                  <a:schemeClr val="accent6">
                    <a:lumMod val="75000"/>
                  </a:schemeClr>
                </a:solidFill>
                <a:effectLst>
                  <a:outerShdw blurRad="38100" dist="38100" dir="2700000" algn="tl">
                    <a:srgbClr val="000000">
                      <a:alpha val="43137"/>
                    </a:srgbClr>
                  </a:outerShdw>
                </a:effectLst>
              </a:rPr>
              <a:t>,</a:t>
            </a:r>
          </a:p>
          <a:p>
            <a:pPr algn="ctr"/>
            <a:r>
              <a:rPr lang="ru-RU" sz="6400" dirty="0" err="1" smtClean="0">
                <a:solidFill>
                  <a:schemeClr val="accent6">
                    <a:lumMod val="75000"/>
                  </a:schemeClr>
                </a:solidFill>
                <a:effectLst>
                  <a:outerShdw blurRad="38100" dist="38100" dir="2700000" algn="tl">
                    <a:srgbClr val="000000">
                      <a:alpha val="43137"/>
                    </a:srgbClr>
                  </a:outerShdw>
                </a:effectLst>
              </a:rPr>
              <a:t>Прилетіла</a:t>
            </a:r>
            <a:r>
              <a:rPr lang="ru-RU" sz="6400" dirty="0" smtClean="0">
                <a:solidFill>
                  <a:schemeClr val="accent6">
                    <a:lumMod val="75000"/>
                  </a:schemeClr>
                </a:solidFill>
                <a:effectLst>
                  <a:outerShdw blurRad="38100" dist="38100" dir="2700000" algn="tl">
                    <a:srgbClr val="000000">
                      <a:alpha val="43137"/>
                    </a:srgbClr>
                  </a:outerShdw>
                </a:effectLst>
              </a:rPr>
              <a:t> </a:t>
            </a:r>
            <a:r>
              <a:rPr lang="ru-RU" sz="6400" dirty="0" err="1" smtClean="0">
                <a:solidFill>
                  <a:schemeClr val="accent6">
                    <a:lumMod val="75000"/>
                  </a:schemeClr>
                </a:solidFill>
                <a:effectLst>
                  <a:outerShdw blurRad="38100" dist="38100" dir="2700000" algn="tl">
                    <a:srgbClr val="000000">
                      <a:alpha val="43137"/>
                    </a:srgbClr>
                  </a:outerShdw>
                </a:effectLst>
              </a:rPr>
              <a:t>ластівочка</a:t>
            </a:r>
            <a:r>
              <a:rPr lang="ru-RU" sz="6400" dirty="0" smtClean="0">
                <a:solidFill>
                  <a:schemeClr val="accent6">
                    <a:lumMod val="75000"/>
                  </a:schemeClr>
                </a:solidFill>
                <a:effectLst>
                  <a:outerShdw blurRad="38100" dist="38100" dir="2700000" algn="tl">
                    <a:srgbClr val="000000">
                      <a:alpha val="43137"/>
                    </a:srgbClr>
                  </a:outerShdw>
                </a:effectLst>
              </a:rPr>
              <a:t>…</a:t>
            </a:r>
          </a:p>
          <a:p>
            <a:endParaRPr lang="ru-RU" dirty="0"/>
          </a:p>
        </p:txBody>
      </p:sp>
      <p:pic>
        <p:nvPicPr>
          <p:cNvPr id="4098" name="Picture 2" descr="M:\Урок Christmas\картинки к презентации\images (8).jpg"/>
          <p:cNvPicPr>
            <a:picLocks noChangeAspect="1" noChangeArrowheads="1"/>
          </p:cNvPicPr>
          <p:nvPr/>
        </p:nvPicPr>
        <p:blipFill>
          <a:blip r:embed="rId2"/>
          <a:srcRect/>
          <a:stretch>
            <a:fillRect/>
          </a:stretch>
        </p:blipFill>
        <p:spPr bwMode="auto">
          <a:xfrm>
            <a:off x="642910" y="1428736"/>
            <a:ext cx="2357454" cy="1500198"/>
          </a:xfrm>
          <a:prstGeom prst="rect">
            <a:avLst/>
          </a:prstGeom>
          <a:noFill/>
        </p:spPr>
      </p:pic>
      <p:pic>
        <p:nvPicPr>
          <p:cNvPr id="4099" name="Picture 3" descr="M:\Урок Christmas\картинки к презентации\images.jpg"/>
          <p:cNvPicPr>
            <a:picLocks noChangeAspect="1" noChangeArrowheads="1"/>
          </p:cNvPicPr>
          <p:nvPr/>
        </p:nvPicPr>
        <p:blipFill>
          <a:blip r:embed="rId3"/>
          <a:srcRect/>
          <a:stretch>
            <a:fillRect/>
          </a:stretch>
        </p:blipFill>
        <p:spPr bwMode="auto">
          <a:xfrm>
            <a:off x="5929322" y="1428736"/>
            <a:ext cx="2643186" cy="1428760"/>
          </a:xfrm>
          <a:prstGeom prst="rect">
            <a:avLst/>
          </a:prstGeom>
          <a:noFill/>
        </p:spPr>
      </p:pic>
      <p:pic>
        <p:nvPicPr>
          <p:cNvPr id="4100" name="Picture 4" descr="M:\Урок Christmas\картинки к презентации\merry-christmas-happy-new-4310.jpg"/>
          <p:cNvPicPr>
            <a:picLocks noChangeAspect="1" noChangeArrowheads="1"/>
          </p:cNvPicPr>
          <p:nvPr/>
        </p:nvPicPr>
        <p:blipFill>
          <a:blip r:embed="rId4"/>
          <a:srcRect/>
          <a:stretch>
            <a:fillRect/>
          </a:stretch>
        </p:blipFill>
        <p:spPr bwMode="auto">
          <a:xfrm>
            <a:off x="642910" y="3357562"/>
            <a:ext cx="2428892" cy="1560551"/>
          </a:xfrm>
          <a:prstGeom prst="rect">
            <a:avLst/>
          </a:prstGeom>
          <a:noFill/>
        </p:spPr>
      </p:pic>
      <p:pic>
        <p:nvPicPr>
          <p:cNvPr id="4101" name="Picture 5" descr="M:\Урок Christmas\картинки к презентации\merry-christmas-happy-new-5570.jpg"/>
          <p:cNvPicPr>
            <a:picLocks noChangeAspect="1" noChangeArrowheads="1"/>
          </p:cNvPicPr>
          <p:nvPr/>
        </p:nvPicPr>
        <p:blipFill>
          <a:blip r:embed="rId5"/>
          <a:srcRect/>
          <a:stretch>
            <a:fillRect/>
          </a:stretch>
        </p:blipFill>
        <p:spPr bwMode="auto">
          <a:xfrm>
            <a:off x="5929322" y="3357562"/>
            <a:ext cx="2643206" cy="1571636"/>
          </a:xfrm>
          <a:prstGeom prst="rect">
            <a:avLst/>
          </a:prstGeom>
          <a:noFill/>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857364"/>
            <a:ext cx="8229600" cy="714380"/>
          </a:xfrm>
        </p:spPr>
        <p:txBody>
          <a:bodyPr>
            <a:normAutofit fontScale="90000"/>
          </a:bodyPr>
          <a:lstStyle/>
          <a:p>
            <a:r>
              <a:rPr lang="ru-RU" sz="2000" b="1" dirty="0" smtClean="0"/>
              <a:t>«</a:t>
            </a:r>
            <a:r>
              <a:rPr lang="en-US" sz="2000" b="1" dirty="0" smtClean="0"/>
              <a:t>Jingle Bells</a:t>
            </a:r>
            <a:r>
              <a:rPr lang="ru-RU" sz="2000" b="1" dirty="0" smtClean="0"/>
              <a:t>»</a:t>
            </a:r>
            <a:r>
              <a:rPr lang="en-US" sz="2000" dirty="0" smtClean="0"/>
              <a:t> </a:t>
            </a:r>
            <a:r>
              <a:rPr lang="ru-RU" sz="2000" dirty="0" smtClean="0"/>
              <a:t>(</a:t>
            </a:r>
            <a:r>
              <a:rPr lang="ru-RU" sz="2000" dirty="0" err="1" smtClean="0"/>
              <a:t>укр</a:t>
            </a:r>
            <a:r>
              <a:rPr lang="ru-RU" sz="2000" dirty="0" smtClean="0"/>
              <a:t>.</a:t>
            </a:r>
            <a:r>
              <a:rPr lang="en-US" sz="2000" dirty="0" smtClean="0"/>
              <a:t> </a:t>
            </a:r>
            <a:r>
              <a:rPr lang="uk-UA" sz="2000" i="1" dirty="0" smtClean="0"/>
              <a:t>«Дзвін дзвіночків»</a:t>
            </a:r>
            <a:r>
              <a:rPr lang="ru-RU" sz="2000" dirty="0" smtClean="0"/>
              <a:t>)</a:t>
            </a:r>
            <a:r>
              <a:rPr lang="en-US" sz="2000" dirty="0" smtClean="0"/>
              <a:t> </a:t>
            </a:r>
            <a:r>
              <a:rPr lang="ru-RU" sz="2000" dirty="0" smtClean="0"/>
              <a:t>— </a:t>
            </a:r>
            <a:r>
              <a:rPr lang="ru-RU" sz="2000" dirty="0" err="1" smtClean="0"/>
              <a:t>найвідоміша</a:t>
            </a:r>
            <a:r>
              <a:rPr lang="ru-RU" sz="2000" dirty="0" smtClean="0"/>
              <a:t> та </a:t>
            </a:r>
            <a:r>
              <a:rPr lang="ru-RU" sz="2000" dirty="0" err="1" smtClean="0"/>
              <a:t>найчастіше</a:t>
            </a:r>
            <a:r>
              <a:rPr lang="ru-RU" sz="2000" dirty="0" smtClean="0"/>
              <a:t> </a:t>
            </a:r>
            <a:r>
              <a:rPr lang="ru-RU" sz="2000" dirty="0" err="1" smtClean="0"/>
              <a:t>виконуюча</a:t>
            </a:r>
            <a:r>
              <a:rPr lang="ru-RU" sz="2000" dirty="0" smtClean="0"/>
              <a:t> </a:t>
            </a:r>
            <a:r>
              <a:rPr lang="ru-RU" sz="2000" dirty="0" err="1" smtClean="0"/>
              <a:t>американська</a:t>
            </a:r>
            <a:r>
              <a:rPr lang="ru-RU" sz="2000" dirty="0" smtClean="0"/>
              <a:t> </a:t>
            </a:r>
            <a:r>
              <a:rPr lang="ru-RU" sz="2000" dirty="0" err="1" smtClean="0"/>
              <a:t>різдвяна</a:t>
            </a:r>
            <a:r>
              <a:rPr lang="ru-RU" sz="2000" dirty="0" smtClean="0"/>
              <a:t> </a:t>
            </a:r>
            <a:r>
              <a:rPr lang="ru-RU" sz="2000" dirty="0" err="1" smtClean="0"/>
              <a:t>пісня</a:t>
            </a:r>
            <a:r>
              <a:rPr lang="ru-RU" sz="2000" dirty="0" smtClean="0"/>
              <a:t> у </a:t>
            </a:r>
            <a:r>
              <a:rPr lang="ru-RU" sz="2000" dirty="0" err="1" smtClean="0"/>
              <a:t>світі</a:t>
            </a:r>
            <a:r>
              <a:rPr lang="ru-RU" sz="2000" dirty="0" smtClean="0"/>
              <a:t>. Написана Джеймсом Лордом П</a:t>
            </a:r>
            <a:r>
              <a:rPr lang="en-US" sz="2000" dirty="0" smtClean="0"/>
              <a:t>’</a:t>
            </a:r>
            <a:r>
              <a:rPr lang="uk-UA" sz="2000" dirty="0" err="1" smtClean="0"/>
              <a:t>єрпойнтом</a:t>
            </a:r>
            <a:r>
              <a:rPr lang="ru-RU" sz="2000" dirty="0" smtClean="0"/>
              <a:t> у 1857 </a:t>
            </a:r>
            <a:r>
              <a:rPr lang="ru-RU" sz="2000" dirty="0" err="1" smtClean="0"/>
              <a:t>році</a:t>
            </a:r>
            <a:r>
              <a:rPr lang="ru-RU" sz="2000" dirty="0" smtClean="0"/>
              <a:t> та </a:t>
            </a:r>
            <a:r>
              <a:rPr lang="ru-RU" sz="2000" dirty="0" err="1" smtClean="0"/>
              <a:t>вперше</a:t>
            </a:r>
            <a:r>
              <a:rPr lang="ru-RU" sz="2000" dirty="0" smtClean="0"/>
              <a:t> </a:t>
            </a:r>
            <a:r>
              <a:rPr lang="ru-RU" sz="2000" dirty="0" err="1" smtClean="0"/>
              <a:t>опублікована</a:t>
            </a:r>
            <a:r>
              <a:rPr lang="ru-RU" sz="2000" dirty="0" smtClean="0"/>
              <a:t> </a:t>
            </a:r>
            <a:r>
              <a:rPr lang="ru-RU" sz="2000" dirty="0" err="1" smtClean="0"/>
              <a:t>восени</a:t>
            </a:r>
            <a:r>
              <a:rPr lang="ru-RU" sz="2000" dirty="0" smtClean="0"/>
              <a:t> того ж року до </a:t>
            </a:r>
            <a:r>
              <a:rPr lang="ru-RU" sz="2000" dirty="0" err="1" smtClean="0"/>
              <a:t>приуроченого</a:t>
            </a:r>
            <a:r>
              <a:rPr lang="ru-RU" sz="2000" dirty="0" smtClean="0"/>
              <a:t> </a:t>
            </a:r>
            <a:r>
              <a:rPr lang="ru-RU" sz="2000" dirty="0" err="1" smtClean="0"/>
              <a:t>американського</a:t>
            </a:r>
            <a:r>
              <a:rPr lang="ru-RU" sz="2000" dirty="0" smtClean="0"/>
              <a:t> </a:t>
            </a:r>
            <a:r>
              <a:rPr lang="ru-RU" sz="2000" dirty="0" err="1" smtClean="0"/>
              <a:t>національного</a:t>
            </a:r>
            <a:r>
              <a:rPr lang="ru-RU" sz="2000" dirty="0" smtClean="0"/>
              <a:t> свята Дня </a:t>
            </a:r>
            <a:r>
              <a:rPr lang="ru-RU" sz="2000" dirty="0" err="1" smtClean="0"/>
              <a:t>подяки</a:t>
            </a:r>
            <a:r>
              <a:rPr lang="ru-RU" sz="2000" dirty="0" smtClean="0"/>
              <a:t>. </a:t>
            </a:r>
            <a:r>
              <a:rPr lang="ru-RU" sz="2000" dirty="0" err="1" smtClean="0"/>
              <a:t>Пізніше</a:t>
            </a:r>
            <a:r>
              <a:rPr lang="ru-RU" sz="2000" dirty="0" smtClean="0"/>
              <a:t>, </a:t>
            </a:r>
            <a:r>
              <a:rPr lang="ru-RU" sz="2000" dirty="0" err="1" smtClean="0"/>
              <a:t>пісня</a:t>
            </a:r>
            <a:r>
              <a:rPr lang="ru-RU" sz="2000" dirty="0" smtClean="0"/>
              <a:t> </a:t>
            </a:r>
            <a:r>
              <a:rPr lang="ru-RU" sz="2000" dirty="0" err="1" smtClean="0"/>
              <a:t>була</a:t>
            </a:r>
            <a:r>
              <a:rPr lang="ru-RU" sz="2000" dirty="0" smtClean="0"/>
              <a:t> </a:t>
            </a:r>
            <a:r>
              <a:rPr lang="ru-RU" sz="2000" dirty="0" err="1" smtClean="0"/>
              <a:t>пов'язана</a:t>
            </a:r>
            <a:r>
              <a:rPr lang="ru-RU" sz="2000" dirty="0" smtClean="0"/>
              <a:t> </a:t>
            </a:r>
            <a:r>
              <a:rPr lang="ru-RU" sz="2000" dirty="0" err="1" smtClean="0"/>
              <a:t>лише</a:t>
            </a:r>
            <a:r>
              <a:rPr lang="ru-RU" sz="2000" dirty="0" smtClean="0"/>
              <a:t> </a:t>
            </a:r>
            <a:r>
              <a:rPr lang="ru-RU" sz="2000" dirty="0" err="1" smtClean="0"/>
              <a:t>з</a:t>
            </a:r>
            <a:r>
              <a:rPr lang="ru-RU" sz="2000" dirty="0" smtClean="0"/>
              <a:t> </a:t>
            </a:r>
            <a:r>
              <a:rPr lang="ru-RU" sz="2000" dirty="0" err="1" smtClean="0"/>
              <a:t>Різдвяними</a:t>
            </a:r>
            <a:r>
              <a:rPr lang="ru-RU" sz="2000" dirty="0" smtClean="0"/>
              <a:t> </a:t>
            </a:r>
            <a:r>
              <a:rPr lang="ru-RU" sz="2000" dirty="0" err="1" smtClean="0"/>
              <a:t>і</a:t>
            </a:r>
            <a:r>
              <a:rPr lang="ru-RU" sz="2000" dirty="0" smtClean="0"/>
              <a:t> </a:t>
            </a:r>
            <a:r>
              <a:rPr lang="ru-RU" sz="2000" dirty="0" err="1" smtClean="0"/>
              <a:t>Новорічними</a:t>
            </a:r>
            <a:r>
              <a:rPr lang="ru-RU" sz="2000" dirty="0" smtClean="0"/>
              <a:t> </a:t>
            </a:r>
            <a:r>
              <a:rPr lang="ru-RU" sz="2000" dirty="0" err="1" smtClean="0"/>
              <a:t>святами,та</a:t>
            </a:r>
            <a:r>
              <a:rPr lang="ru-RU" sz="2000" dirty="0" smtClean="0"/>
              <a:t> </a:t>
            </a:r>
            <a:r>
              <a:rPr lang="ru-RU" sz="2000" dirty="0" err="1" smtClean="0"/>
              <a:t>була</a:t>
            </a:r>
            <a:r>
              <a:rPr lang="ru-RU" sz="2000" dirty="0" smtClean="0"/>
              <a:t> </a:t>
            </a:r>
            <a:r>
              <a:rPr lang="ru-RU" sz="2000" dirty="0" err="1" smtClean="0"/>
              <a:t>перекладена</a:t>
            </a:r>
            <a:r>
              <a:rPr lang="ru-RU" sz="2000" dirty="0" smtClean="0"/>
              <a:t> </a:t>
            </a:r>
            <a:r>
              <a:rPr lang="ru-RU" sz="2000" dirty="0" err="1" smtClean="0"/>
              <a:t>майже</a:t>
            </a:r>
            <a:r>
              <a:rPr lang="ru-RU" sz="2000" dirty="0" smtClean="0"/>
              <a:t> </a:t>
            </a:r>
            <a:r>
              <a:rPr lang="ru-RU" sz="2000" dirty="0" err="1" smtClean="0"/>
              <a:t>всіма</a:t>
            </a:r>
            <a:r>
              <a:rPr lang="ru-RU" sz="2000" dirty="0" smtClean="0"/>
              <a:t> </a:t>
            </a:r>
            <a:r>
              <a:rPr lang="ru-RU" sz="2000" dirty="0" err="1" smtClean="0"/>
              <a:t>мовами</a:t>
            </a:r>
            <a:r>
              <a:rPr lang="ru-RU" sz="2000" dirty="0" smtClean="0"/>
              <a:t> </a:t>
            </a:r>
            <a:r>
              <a:rPr lang="ru-RU" sz="2000" dirty="0" err="1" smtClean="0"/>
              <a:t>світу</a:t>
            </a:r>
            <a:r>
              <a:rPr lang="ru-RU" sz="2000" dirty="0" smtClean="0"/>
              <a:t>.   </a:t>
            </a:r>
            <a:r>
              <a:rPr lang="ru-RU" dirty="0" smtClean="0"/>
              <a:t/>
            </a:r>
            <a:br>
              <a:rPr lang="ru-RU" dirty="0" smtClean="0"/>
            </a:br>
            <a:endParaRPr lang="ru-RU" dirty="0"/>
          </a:p>
        </p:txBody>
      </p:sp>
      <p:pic>
        <p:nvPicPr>
          <p:cNvPr id="3" name="Picture 2" descr="C:\Documents and Settings\Admin\Рабочий стол\презентация нов год\носочки.jpg"/>
          <p:cNvPicPr>
            <a:picLocks noChangeAspect="1" noChangeArrowheads="1"/>
          </p:cNvPicPr>
          <p:nvPr/>
        </p:nvPicPr>
        <p:blipFill>
          <a:blip r:embed="rId2"/>
          <a:srcRect/>
          <a:stretch>
            <a:fillRect/>
          </a:stretch>
        </p:blipFill>
        <p:spPr bwMode="auto">
          <a:xfrm>
            <a:off x="714348" y="2857496"/>
            <a:ext cx="3936407" cy="2857520"/>
          </a:xfrm>
          <a:prstGeom prst="rect">
            <a:avLst/>
          </a:prstGeom>
          <a:noFill/>
        </p:spPr>
      </p:pic>
      <p:pic>
        <p:nvPicPr>
          <p:cNvPr id="4" name="Picture 4" descr="http://preview.nnover.ru/upload/0/data/myupload/5/835/5835926/awiata-villa-verde.jpg"/>
          <p:cNvPicPr>
            <a:picLocks noChangeAspect="1" noChangeArrowheads="1"/>
          </p:cNvPicPr>
          <p:nvPr/>
        </p:nvPicPr>
        <p:blipFill>
          <a:blip r:embed="rId3"/>
          <a:srcRect/>
          <a:stretch>
            <a:fillRect/>
          </a:stretch>
        </p:blipFill>
        <p:spPr bwMode="auto">
          <a:xfrm>
            <a:off x="4929190" y="3071810"/>
            <a:ext cx="3643338" cy="2643206"/>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M:\Урок Christmas\картинки к презентации\christmas_stockings.jpg"/>
          <p:cNvPicPr>
            <a:picLocks noChangeAspect="1" noChangeArrowheads="1"/>
          </p:cNvPicPr>
          <p:nvPr/>
        </p:nvPicPr>
        <p:blipFill>
          <a:blip r:embed="rId2"/>
          <a:srcRect/>
          <a:stretch>
            <a:fillRect/>
          </a:stretch>
        </p:blipFill>
        <p:spPr bwMode="auto">
          <a:xfrm>
            <a:off x="6000760" y="2928935"/>
            <a:ext cx="2403972" cy="1807124"/>
          </a:xfrm>
          <a:prstGeom prst="rect">
            <a:avLst/>
          </a:prstGeom>
          <a:noFill/>
        </p:spPr>
      </p:pic>
      <p:sp>
        <p:nvSpPr>
          <p:cNvPr id="2" name="Заголовок 1"/>
          <p:cNvSpPr>
            <a:spLocks noGrp="1"/>
          </p:cNvSpPr>
          <p:nvPr>
            <p:ph type="ctrTitle"/>
          </p:nvPr>
        </p:nvSpPr>
        <p:spPr>
          <a:xfrm>
            <a:off x="500034" y="214290"/>
            <a:ext cx="7772400" cy="928694"/>
          </a:xfrm>
        </p:spPr>
        <p:txBody>
          <a:bodyPr>
            <a:normAutofit/>
          </a:bodyPr>
          <a:lstStyle/>
          <a:p>
            <a:r>
              <a:rPr lang="ru-RU" sz="3200" b="1" dirty="0" smtClean="0">
                <a:solidFill>
                  <a:schemeClr val="accent5">
                    <a:lumMod val="75000"/>
                  </a:schemeClr>
                </a:solidFill>
                <a:effectLst>
                  <a:outerShdw blurRad="38100" dist="38100" dir="2700000" algn="tl">
                    <a:srgbClr val="000000">
                      <a:alpha val="43137"/>
                    </a:srgbClr>
                  </a:outerShdw>
                </a:effectLst>
              </a:rPr>
              <a:t>«</a:t>
            </a:r>
            <a:r>
              <a:rPr lang="en-US" sz="3200" b="1" dirty="0" smtClean="0">
                <a:solidFill>
                  <a:schemeClr val="accent5">
                    <a:lumMod val="75000"/>
                  </a:schemeClr>
                </a:solidFill>
                <a:effectLst>
                  <a:outerShdw blurRad="38100" dist="38100" dir="2700000" algn="tl">
                    <a:srgbClr val="000000">
                      <a:alpha val="43137"/>
                    </a:srgbClr>
                  </a:outerShdw>
                </a:effectLst>
              </a:rPr>
              <a:t>Jingle Bells</a:t>
            </a:r>
            <a:r>
              <a:rPr lang="ru-RU" sz="3200" b="1" dirty="0" smtClean="0">
                <a:solidFill>
                  <a:schemeClr val="accent5">
                    <a:lumMod val="75000"/>
                  </a:schemeClr>
                </a:solidFill>
                <a:effectLst>
                  <a:outerShdw blurRad="38100" dist="38100" dir="2700000" algn="tl">
                    <a:srgbClr val="000000">
                      <a:alpha val="43137"/>
                    </a:srgbClr>
                  </a:outerShdw>
                </a:effectLst>
              </a:rPr>
              <a:t>»</a:t>
            </a:r>
            <a:endParaRPr lang="ru-RU" sz="3200" dirty="0">
              <a:solidFill>
                <a:schemeClr val="accent5">
                  <a:lumMod val="75000"/>
                </a:schemeClr>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1142976" y="1000108"/>
            <a:ext cx="6400800" cy="1752600"/>
          </a:xfrm>
        </p:spPr>
        <p:txBody>
          <a:bodyPr>
            <a:noAutofit/>
          </a:bodyPr>
          <a:lstStyle/>
          <a:p>
            <a:r>
              <a:rPr lang="en-US" sz="1600" dirty="0" smtClean="0">
                <a:solidFill>
                  <a:schemeClr val="accent5">
                    <a:lumMod val="75000"/>
                  </a:schemeClr>
                </a:solidFill>
                <a:effectLst>
                  <a:outerShdw blurRad="38100" dist="38100" dir="2700000" algn="tl">
                    <a:srgbClr val="000000">
                      <a:alpha val="43137"/>
                    </a:srgbClr>
                  </a:outerShdw>
                </a:effectLst>
              </a:rPr>
              <a:t>Dashing through the snow</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In a one-horse open sleigh</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O’er the fields we go</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Laughing all the way</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Bells on bobtail ring</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Making spirits bright</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What fun it is to laugh and sing</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A sleighing song tonight!</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Jingle bells, jingle bells,</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Jingle all the way.</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Oh! what fun it is to ride</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In a one-horse open sleigh.</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Jingle bells, jingle bells,</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Jingle all the way;</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Oh! what fun it is to ride</a:t>
            </a:r>
            <a:br>
              <a:rPr lang="en-US" sz="1600" dirty="0" smtClean="0">
                <a:solidFill>
                  <a:schemeClr val="accent5">
                    <a:lumMod val="75000"/>
                  </a:schemeClr>
                </a:solidFill>
                <a:effectLst>
                  <a:outerShdw blurRad="38100" dist="38100" dir="2700000" algn="tl">
                    <a:srgbClr val="000000">
                      <a:alpha val="43137"/>
                    </a:srgbClr>
                  </a:outerShdw>
                </a:effectLst>
              </a:rPr>
            </a:br>
            <a:r>
              <a:rPr lang="en-US" sz="1600" dirty="0" smtClean="0">
                <a:solidFill>
                  <a:schemeClr val="accent5">
                    <a:lumMod val="75000"/>
                  </a:schemeClr>
                </a:solidFill>
                <a:effectLst>
                  <a:outerShdw blurRad="38100" dist="38100" dir="2700000" algn="tl">
                    <a:srgbClr val="000000">
                      <a:alpha val="43137"/>
                    </a:srgbClr>
                  </a:outerShdw>
                </a:effectLst>
              </a:rPr>
              <a:t>In a one-horse open sleigh.</a:t>
            </a:r>
            <a:br>
              <a:rPr lang="en-US" sz="1600" dirty="0" smtClean="0">
                <a:solidFill>
                  <a:schemeClr val="accent5">
                    <a:lumMod val="75000"/>
                  </a:schemeClr>
                </a:solidFill>
                <a:effectLst>
                  <a:outerShdw blurRad="38100" dist="38100" dir="2700000" algn="tl">
                    <a:srgbClr val="000000">
                      <a:alpha val="43137"/>
                    </a:srgbClr>
                  </a:outerShdw>
                </a:effectLst>
              </a:rPr>
            </a:br>
            <a:endParaRPr lang="ru-RU" sz="1600" dirty="0">
              <a:solidFill>
                <a:schemeClr val="accent5">
                  <a:lumMod val="75000"/>
                </a:schemeClr>
              </a:solidFill>
              <a:effectLst>
                <a:outerShdw blurRad="38100" dist="38100" dir="2700000" algn="tl">
                  <a:srgbClr val="000000">
                    <a:alpha val="43137"/>
                  </a:srgbClr>
                </a:outerShdw>
              </a:effectLst>
            </a:endParaRPr>
          </a:p>
        </p:txBody>
      </p:sp>
      <p:pic>
        <p:nvPicPr>
          <p:cNvPr id="8194" name="Picture 2" descr="M:\Урок Christmas\картинки к презентации\santa-claus-stocking-stuffer-clause-putting-shiny-christmas-present-isolated-white-34653767.jpg"/>
          <p:cNvPicPr>
            <a:picLocks noChangeAspect="1" noChangeArrowheads="1"/>
          </p:cNvPicPr>
          <p:nvPr/>
        </p:nvPicPr>
        <p:blipFill>
          <a:blip r:embed="rId3" cstate="print"/>
          <a:srcRect/>
          <a:stretch>
            <a:fillRect/>
          </a:stretch>
        </p:blipFill>
        <p:spPr bwMode="auto">
          <a:xfrm>
            <a:off x="714348" y="1000108"/>
            <a:ext cx="2283510" cy="1681161"/>
          </a:xfrm>
          <a:prstGeom prst="rect">
            <a:avLst/>
          </a:prstGeom>
          <a:noFill/>
        </p:spPr>
      </p:pic>
      <p:pic>
        <p:nvPicPr>
          <p:cNvPr id="8195" name="Picture 3" descr="M:\Урок Christmas\картинки к презентации\letter-to-santa-north-pole.jpg"/>
          <p:cNvPicPr>
            <a:picLocks noChangeAspect="1" noChangeArrowheads="1"/>
          </p:cNvPicPr>
          <p:nvPr/>
        </p:nvPicPr>
        <p:blipFill>
          <a:blip r:embed="rId4" cstate="print"/>
          <a:srcRect/>
          <a:stretch>
            <a:fillRect/>
          </a:stretch>
        </p:blipFill>
        <p:spPr bwMode="auto">
          <a:xfrm>
            <a:off x="5715008" y="1071546"/>
            <a:ext cx="2811474" cy="1757362"/>
          </a:xfrm>
          <a:prstGeom prst="rect">
            <a:avLst/>
          </a:prstGeom>
          <a:noFill/>
        </p:spPr>
      </p:pic>
      <p:pic>
        <p:nvPicPr>
          <p:cNvPr id="8196" name="Picture 4" descr="M:\Урок Christmas\картинки к презентации\merry-christmas-xmas-5492.jpg"/>
          <p:cNvPicPr>
            <a:picLocks noChangeAspect="1" noChangeArrowheads="1"/>
          </p:cNvPicPr>
          <p:nvPr/>
        </p:nvPicPr>
        <p:blipFill>
          <a:blip r:embed="rId5" cstate="print"/>
          <a:srcRect/>
          <a:stretch>
            <a:fillRect/>
          </a:stretch>
        </p:blipFill>
        <p:spPr bwMode="auto">
          <a:xfrm>
            <a:off x="785786" y="3071810"/>
            <a:ext cx="2286016" cy="1458734"/>
          </a:xfrm>
          <a:prstGeom prst="rect">
            <a:avLst/>
          </a:prstGeom>
          <a:noFill/>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1.maminuklubs.lv/cache/32/4f/324f119ad1e47fa328a20942af313fdf.jpg"/>
          <p:cNvPicPr>
            <a:picLocks noChangeAspect="1" noChangeArrowheads="1"/>
          </p:cNvPicPr>
          <p:nvPr/>
        </p:nvPicPr>
        <p:blipFill>
          <a:blip r:embed="rId2" cstate="print"/>
          <a:srcRect/>
          <a:stretch>
            <a:fillRect/>
          </a:stretch>
        </p:blipFill>
        <p:spPr bwMode="auto">
          <a:xfrm>
            <a:off x="6500826" y="4143380"/>
            <a:ext cx="2186003" cy="1428760"/>
          </a:xfrm>
          <a:prstGeom prst="rect">
            <a:avLst/>
          </a:prstGeom>
          <a:noFill/>
        </p:spPr>
      </p:pic>
      <p:pic>
        <p:nvPicPr>
          <p:cNvPr id="8" name="Picture 2" descr="http://s1.maminuklubs.lv/cache/32/4f/324f119ad1e47fa328a20942af313fdf.jpg"/>
          <p:cNvPicPr>
            <a:picLocks noChangeAspect="1" noChangeArrowheads="1"/>
          </p:cNvPicPr>
          <p:nvPr/>
        </p:nvPicPr>
        <p:blipFill>
          <a:blip r:embed="rId3" cstate="print"/>
          <a:srcRect/>
          <a:stretch>
            <a:fillRect/>
          </a:stretch>
        </p:blipFill>
        <p:spPr bwMode="auto">
          <a:xfrm>
            <a:off x="571472" y="3929066"/>
            <a:ext cx="1928826" cy="1286879"/>
          </a:xfrm>
          <a:prstGeom prst="rect">
            <a:avLst/>
          </a:prstGeom>
          <a:noFill/>
        </p:spPr>
      </p:pic>
      <p:sp>
        <p:nvSpPr>
          <p:cNvPr id="2" name="Заголовок 1"/>
          <p:cNvSpPr>
            <a:spLocks noGrp="1"/>
          </p:cNvSpPr>
          <p:nvPr>
            <p:ph type="title"/>
          </p:nvPr>
        </p:nvSpPr>
        <p:spPr>
          <a:xfrm>
            <a:off x="428596" y="2928934"/>
            <a:ext cx="8229600" cy="1143000"/>
          </a:xfrm>
        </p:spPr>
        <p:txBody>
          <a:bodyPr>
            <a:normAutofit fontScale="90000"/>
          </a:bodyPr>
          <a:lstStyle/>
          <a:p>
            <a:r>
              <a:rPr lang="en-US" sz="2200" dirty="0" smtClean="0">
                <a:solidFill>
                  <a:srgbClr val="7030A0"/>
                </a:solidFill>
                <a:effectLst>
                  <a:outerShdw blurRad="38100" dist="38100" dir="2700000" algn="tl">
                    <a:srgbClr val="000000">
                      <a:alpha val="43137"/>
                    </a:srgbClr>
                  </a:outerShdw>
                </a:effectLst>
                <a:latin typeface="+mn-lt"/>
              </a:rPr>
              <a:t>It is winter, it is Christmas!</a:t>
            </a:r>
            <a:br>
              <a:rPr lang="en-US" sz="2200" dirty="0" smtClean="0">
                <a:solidFill>
                  <a:srgbClr val="7030A0"/>
                </a:solidFill>
                <a:effectLst>
                  <a:outerShdw blurRad="38100" dist="38100" dir="2700000" algn="tl">
                    <a:srgbClr val="000000">
                      <a:alpha val="43137"/>
                    </a:srgbClr>
                  </a:outerShdw>
                </a:effectLst>
                <a:latin typeface="+mn-lt"/>
              </a:rPr>
            </a:br>
            <a:r>
              <a:rPr lang="en-US" sz="2200" dirty="0" smtClean="0">
                <a:solidFill>
                  <a:srgbClr val="7030A0"/>
                </a:solidFill>
                <a:effectLst>
                  <a:outerShdw blurRad="38100" dist="38100" dir="2700000" algn="tl">
                    <a:srgbClr val="000000">
                      <a:alpha val="43137"/>
                    </a:srgbClr>
                  </a:outerShdw>
                </a:effectLst>
                <a:latin typeface="+mn-lt"/>
              </a:rPr>
              <a:t>Look at our Christmas tree!</a:t>
            </a:r>
            <a:br>
              <a:rPr lang="en-US" sz="2200" dirty="0" smtClean="0">
                <a:solidFill>
                  <a:srgbClr val="7030A0"/>
                </a:solidFill>
                <a:effectLst>
                  <a:outerShdw blurRad="38100" dist="38100" dir="2700000" algn="tl">
                    <a:srgbClr val="000000">
                      <a:alpha val="43137"/>
                    </a:srgbClr>
                  </a:outerShdw>
                </a:effectLst>
                <a:latin typeface="+mn-lt"/>
              </a:rPr>
            </a:br>
            <a:r>
              <a:rPr lang="en-US" sz="2200" dirty="0" smtClean="0">
                <a:solidFill>
                  <a:srgbClr val="7030A0"/>
                </a:solidFill>
                <a:effectLst>
                  <a:outerShdw blurRad="38100" dist="38100" dir="2700000" algn="tl">
                    <a:srgbClr val="000000">
                      <a:alpha val="43137"/>
                    </a:srgbClr>
                  </a:outerShdw>
                </a:effectLst>
                <a:latin typeface="+mn-lt"/>
              </a:rPr>
              <a:t>There are balls and there are dolls,</a:t>
            </a:r>
            <a:br>
              <a:rPr lang="en-US" sz="2200" dirty="0" smtClean="0">
                <a:solidFill>
                  <a:srgbClr val="7030A0"/>
                </a:solidFill>
                <a:effectLst>
                  <a:outerShdw blurRad="38100" dist="38100" dir="2700000" algn="tl">
                    <a:srgbClr val="000000">
                      <a:alpha val="43137"/>
                    </a:srgbClr>
                  </a:outerShdw>
                </a:effectLst>
                <a:latin typeface="+mn-lt"/>
              </a:rPr>
            </a:br>
            <a:r>
              <a:rPr lang="en-US" sz="2200" dirty="0" smtClean="0">
                <a:solidFill>
                  <a:srgbClr val="7030A0"/>
                </a:solidFill>
                <a:effectLst>
                  <a:outerShdw blurRad="38100" dist="38100" dir="2700000" algn="tl">
                    <a:srgbClr val="000000">
                      <a:alpha val="43137"/>
                    </a:srgbClr>
                  </a:outerShdw>
                </a:effectLst>
                <a:latin typeface="+mn-lt"/>
              </a:rPr>
              <a:t>Many candies you can see.</a:t>
            </a:r>
            <a:r>
              <a:rPr lang="ru-RU" sz="2200" dirty="0" smtClean="0">
                <a:solidFill>
                  <a:srgbClr val="7030A0"/>
                </a:solidFill>
                <a:effectLst>
                  <a:outerShdw blurRad="38100" dist="38100" dir="2700000" algn="tl">
                    <a:srgbClr val="000000">
                      <a:alpha val="43137"/>
                    </a:srgbClr>
                  </a:outerShdw>
                </a:effectLst>
                <a:latin typeface="+mn-lt"/>
              </a:rPr>
              <a:t/>
            </a:r>
            <a:br>
              <a:rPr lang="ru-RU" sz="2200" dirty="0" smtClean="0">
                <a:solidFill>
                  <a:srgbClr val="7030A0"/>
                </a:solidFill>
                <a:effectLst>
                  <a:outerShdw blurRad="38100" dist="38100" dir="2700000" algn="tl">
                    <a:srgbClr val="000000">
                      <a:alpha val="43137"/>
                    </a:srgbClr>
                  </a:outerShdw>
                </a:effectLst>
                <a:latin typeface="+mn-lt"/>
              </a:rPr>
            </a:br>
            <a:r>
              <a:rPr lang="en-US" sz="2200" dirty="0" smtClean="0">
                <a:effectLst>
                  <a:outerShdw blurRad="38100" dist="38100" dir="2700000" algn="tl">
                    <a:srgbClr val="000000">
                      <a:alpha val="43137"/>
                    </a:srgbClr>
                  </a:outerShdw>
                </a:effectLst>
                <a:latin typeface="+mn-lt"/>
              </a:rPr>
              <a:t> </a:t>
            </a:r>
            <a:r>
              <a:rPr lang="ru-RU" sz="2200" dirty="0" smtClean="0">
                <a:effectLst>
                  <a:outerShdw blurRad="38100" dist="38100" dir="2700000" algn="tl">
                    <a:srgbClr val="000000">
                      <a:alpha val="43137"/>
                    </a:srgbClr>
                  </a:outerShdw>
                </a:effectLst>
                <a:latin typeface="+mn-lt"/>
              </a:rPr>
              <a:t/>
            </a:r>
            <a:br>
              <a:rPr lang="ru-RU" sz="2200" dirty="0" smtClean="0">
                <a:effectLst>
                  <a:outerShdw blurRad="38100" dist="38100" dir="2700000" algn="tl">
                    <a:srgbClr val="000000">
                      <a:alpha val="43137"/>
                    </a:srgbClr>
                  </a:outerShdw>
                </a:effectLst>
                <a:latin typeface="+mn-lt"/>
              </a:rPr>
            </a:br>
            <a:r>
              <a:rPr lang="en-US" sz="2200" dirty="0" smtClean="0">
                <a:solidFill>
                  <a:srgbClr val="00B050"/>
                </a:solidFill>
                <a:effectLst>
                  <a:outerShdw blurRad="38100" dist="38100" dir="2700000" algn="tl">
                    <a:srgbClr val="000000">
                      <a:alpha val="43137"/>
                    </a:srgbClr>
                  </a:outerShdw>
                </a:effectLst>
                <a:latin typeface="+mn-lt"/>
              </a:rPr>
              <a:t>I want to give you lots of love</a:t>
            </a:r>
            <a:br>
              <a:rPr lang="en-US" sz="2200" dirty="0" smtClean="0">
                <a:solidFill>
                  <a:srgbClr val="00B050"/>
                </a:solidFill>
                <a:effectLst>
                  <a:outerShdw blurRad="38100" dist="38100" dir="2700000" algn="tl">
                    <a:srgbClr val="000000">
                      <a:alpha val="43137"/>
                    </a:srgbClr>
                  </a:outerShdw>
                </a:effectLst>
                <a:latin typeface="+mn-lt"/>
              </a:rPr>
            </a:br>
            <a:r>
              <a:rPr lang="en-US" sz="2200" dirty="0" smtClean="0">
                <a:solidFill>
                  <a:srgbClr val="00B050"/>
                </a:solidFill>
                <a:effectLst>
                  <a:outerShdw blurRad="38100" dist="38100" dir="2700000" algn="tl">
                    <a:srgbClr val="000000">
                      <a:alpha val="43137"/>
                    </a:srgbClr>
                  </a:outerShdw>
                </a:effectLst>
                <a:latin typeface="+mn-lt"/>
              </a:rPr>
              <a:t>And want to say right here.</a:t>
            </a:r>
            <a:br>
              <a:rPr lang="en-US" sz="2200" dirty="0" smtClean="0">
                <a:solidFill>
                  <a:srgbClr val="00B050"/>
                </a:solidFill>
                <a:effectLst>
                  <a:outerShdw blurRad="38100" dist="38100" dir="2700000" algn="tl">
                    <a:srgbClr val="000000">
                      <a:alpha val="43137"/>
                    </a:srgbClr>
                  </a:outerShdw>
                </a:effectLst>
                <a:latin typeface="+mn-lt"/>
              </a:rPr>
            </a:br>
            <a:r>
              <a:rPr lang="en-US" sz="2200" dirty="0" smtClean="0">
                <a:solidFill>
                  <a:srgbClr val="00B050"/>
                </a:solidFill>
                <a:effectLst>
                  <a:outerShdw blurRad="38100" dist="38100" dir="2700000" algn="tl">
                    <a:srgbClr val="000000">
                      <a:alpha val="43137"/>
                    </a:srgbClr>
                  </a:outerShdw>
                </a:effectLst>
                <a:latin typeface="+mn-lt"/>
              </a:rPr>
              <a:t>Have a Happy New Year Day</a:t>
            </a:r>
            <a:br>
              <a:rPr lang="en-US" sz="2200" dirty="0" smtClean="0">
                <a:solidFill>
                  <a:srgbClr val="00B050"/>
                </a:solidFill>
                <a:effectLst>
                  <a:outerShdw blurRad="38100" dist="38100" dir="2700000" algn="tl">
                    <a:srgbClr val="000000">
                      <a:alpha val="43137"/>
                    </a:srgbClr>
                  </a:outerShdw>
                </a:effectLst>
                <a:latin typeface="+mn-lt"/>
              </a:rPr>
            </a:br>
            <a:r>
              <a:rPr lang="en-US" sz="2200" dirty="0" smtClean="0">
                <a:solidFill>
                  <a:srgbClr val="00B050"/>
                </a:solidFill>
                <a:effectLst>
                  <a:outerShdw blurRad="38100" dist="38100" dir="2700000" algn="tl">
                    <a:srgbClr val="000000">
                      <a:alpha val="43137"/>
                    </a:srgbClr>
                  </a:outerShdw>
                </a:effectLst>
                <a:latin typeface="+mn-lt"/>
              </a:rPr>
              <a:t>And then a Happy Year!</a:t>
            </a:r>
            <a:r>
              <a:rPr lang="ru-RU" sz="2200" dirty="0" smtClean="0">
                <a:solidFill>
                  <a:srgbClr val="00B050"/>
                </a:solidFill>
                <a:effectLst>
                  <a:outerShdw blurRad="38100" dist="38100" dir="2700000" algn="tl">
                    <a:srgbClr val="000000">
                      <a:alpha val="43137"/>
                    </a:srgbClr>
                  </a:outerShdw>
                </a:effectLst>
                <a:latin typeface="+mn-lt"/>
              </a:rPr>
              <a:t/>
            </a:r>
            <a:br>
              <a:rPr lang="ru-RU" sz="2200" dirty="0" smtClean="0">
                <a:solidFill>
                  <a:srgbClr val="00B050"/>
                </a:solidFill>
                <a:effectLst>
                  <a:outerShdw blurRad="38100" dist="38100" dir="2700000" algn="tl">
                    <a:srgbClr val="000000">
                      <a:alpha val="43137"/>
                    </a:srgbClr>
                  </a:outerShdw>
                </a:effectLst>
                <a:latin typeface="+mn-lt"/>
              </a:rPr>
            </a:br>
            <a:r>
              <a:rPr lang="en-US" sz="2200" dirty="0" smtClean="0">
                <a:solidFill>
                  <a:srgbClr val="00B050"/>
                </a:solidFill>
                <a:effectLst>
                  <a:outerShdw blurRad="38100" dist="38100" dir="2700000" algn="tl">
                    <a:srgbClr val="000000">
                      <a:alpha val="43137"/>
                    </a:srgbClr>
                  </a:outerShdw>
                </a:effectLst>
                <a:latin typeface="+mn-lt"/>
              </a:rPr>
              <a:t> </a:t>
            </a:r>
            <a:r>
              <a:rPr lang="ru-RU" sz="2200" dirty="0" smtClean="0">
                <a:solidFill>
                  <a:srgbClr val="00B050"/>
                </a:solidFill>
                <a:effectLst>
                  <a:outerShdw blurRad="38100" dist="38100" dir="2700000" algn="tl">
                    <a:srgbClr val="000000">
                      <a:alpha val="43137"/>
                    </a:srgbClr>
                  </a:outerShdw>
                </a:effectLst>
                <a:latin typeface="+mn-lt"/>
              </a:rPr>
              <a:t/>
            </a:r>
            <a:br>
              <a:rPr lang="ru-RU" sz="2200" dirty="0" smtClean="0">
                <a:solidFill>
                  <a:srgbClr val="00B050"/>
                </a:solidFill>
                <a:effectLst>
                  <a:outerShdw blurRad="38100" dist="38100" dir="2700000" algn="tl">
                    <a:srgbClr val="000000">
                      <a:alpha val="43137"/>
                    </a:srgbClr>
                  </a:outerShdw>
                </a:effectLst>
                <a:latin typeface="+mn-lt"/>
              </a:rPr>
            </a:br>
            <a:r>
              <a:rPr lang="en-US" sz="2200" dirty="0" smtClean="0">
                <a:solidFill>
                  <a:srgbClr val="FF0000"/>
                </a:solidFill>
                <a:effectLst>
                  <a:outerShdw blurRad="38100" dist="38100" dir="2700000" algn="tl">
                    <a:srgbClr val="000000">
                      <a:alpha val="43137"/>
                    </a:srgbClr>
                  </a:outerShdw>
                </a:effectLst>
                <a:latin typeface="+mn-lt"/>
              </a:rPr>
              <a:t>Oh, Christmas Tree, Oh, Christmas Tree</a:t>
            </a:r>
            <a:br>
              <a:rPr lang="en-US" sz="2200" dirty="0" smtClean="0">
                <a:solidFill>
                  <a:srgbClr val="FF0000"/>
                </a:solidFill>
                <a:effectLst>
                  <a:outerShdw blurRad="38100" dist="38100" dir="2700000" algn="tl">
                    <a:srgbClr val="000000">
                      <a:alpha val="43137"/>
                    </a:srgbClr>
                  </a:outerShdw>
                </a:effectLst>
                <a:latin typeface="+mn-lt"/>
              </a:rPr>
            </a:br>
            <a:r>
              <a:rPr lang="en-US" sz="2200" dirty="0" smtClean="0">
                <a:solidFill>
                  <a:srgbClr val="FF0000"/>
                </a:solidFill>
                <a:effectLst>
                  <a:outerShdw blurRad="38100" dist="38100" dir="2700000" algn="tl">
                    <a:srgbClr val="000000">
                      <a:alpha val="43137"/>
                    </a:srgbClr>
                  </a:outerShdw>
                </a:effectLst>
                <a:latin typeface="+mn-lt"/>
              </a:rPr>
              <a:t>You give us so much pleasure.</a:t>
            </a:r>
            <a:br>
              <a:rPr lang="en-US" sz="2200" dirty="0" smtClean="0">
                <a:solidFill>
                  <a:srgbClr val="FF0000"/>
                </a:solidFill>
                <a:effectLst>
                  <a:outerShdw blurRad="38100" dist="38100" dir="2700000" algn="tl">
                    <a:srgbClr val="000000">
                      <a:alpha val="43137"/>
                    </a:srgbClr>
                  </a:outerShdw>
                </a:effectLst>
                <a:latin typeface="+mn-lt"/>
              </a:rPr>
            </a:br>
            <a:r>
              <a:rPr lang="en-US" sz="2200" dirty="0" smtClean="0">
                <a:solidFill>
                  <a:srgbClr val="FF0000"/>
                </a:solidFill>
                <a:effectLst>
                  <a:outerShdw blurRad="38100" dist="38100" dir="2700000" algn="tl">
                    <a:srgbClr val="000000">
                      <a:alpha val="43137"/>
                    </a:srgbClr>
                  </a:outerShdw>
                </a:effectLst>
                <a:latin typeface="+mn-lt"/>
              </a:rPr>
              <a:t>You do not fade with winter snow.</a:t>
            </a:r>
            <a:br>
              <a:rPr lang="en-US" sz="2200" dirty="0" smtClean="0">
                <a:solidFill>
                  <a:srgbClr val="FF0000"/>
                </a:solidFill>
                <a:effectLst>
                  <a:outerShdw blurRad="38100" dist="38100" dir="2700000" algn="tl">
                    <a:srgbClr val="000000">
                      <a:alpha val="43137"/>
                    </a:srgbClr>
                  </a:outerShdw>
                </a:effectLst>
                <a:latin typeface="+mn-lt"/>
              </a:rPr>
            </a:br>
            <a:r>
              <a:rPr lang="en-US" sz="2200" dirty="0" smtClean="0">
                <a:solidFill>
                  <a:srgbClr val="FF0000"/>
                </a:solidFill>
                <a:effectLst>
                  <a:outerShdw blurRad="38100" dist="38100" dir="2700000" algn="tl">
                    <a:srgbClr val="000000">
                      <a:alpha val="43137"/>
                    </a:srgbClr>
                  </a:outerShdw>
                </a:effectLst>
                <a:latin typeface="+mn-lt"/>
              </a:rPr>
              <a:t>You bloom with lights when cold wind blow.</a:t>
            </a:r>
            <a:br>
              <a:rPr lang="en-US" sz="2200" dirty="0" smtClean="0">
                <a:solidFill>
                  <a:srgbClr val="FF0000"/>
                </a:solidFill>
                <a:effectLst>
                  <a:outerShdw blurRad="38100" dist="38100" dir="2700000" algn="tl">
                    <a:srgbClr val="000000">
                      <a:alpha val="43137"/>
                    </a:srgbClr>
                  </a:outerShdw>
                </a:effectLst>
                <a:latin typeface="+mn-lt"/>
              </a:rPr>
            </a:br>
            <a:r>
              <a:rPr lang="en-US" sz="2200" dirty="0" smtClean="0">
                <a:solidFill>
                  <a:srgbClr val="FF0000"/>
                </a:solidFill>
                <a:effectLst>
                  <a:outerShdw blurRad="38100" dist="38100" dir="2700000" algn="tl">
                    <a:srgbClr val="000000">
                      <a:alpha val="43137"/>
                    </a:srgbClr>
                  </a:outerShdw>
                </a:effectLst>
                <a:latin typeface="+mn-lt"/>
              </a:rPr>
              <a:t>Oh, Christmas Tree, Oh, Christmas Tree</a:t>
            </a:r>
            <a:br>
              <a:rPr lang="en-US" sz="2200" dirty="0" smtClean="0">
                <a:solidFill>
                  <a:srgbClr val="FF0000"/>
                </a:solidFill>
                <a:effectLst>
                  <a:outerShdw blurRad="38100" dist="38100" dir="2700000" algn="tl">
                    <a:srgbClr val="000000">
                      <a:alpha val="43137"/>
                    </a:srgbClr>
                  </a:outerShdw>
                </a:effectLst>
                <a:latin typeface="+mn-lt"/>
              </a:rPr>
            </a:br>
            <a:r>
              <a:rPr lang="en-US" sz="2200" dirty="0" smtClean="0">
                <a:solidFill>
                  <a:srgbClr val="FF0000"/>
                </a:solidFill>
                <a:effectLst>
                  <a:outerShdw blurRad="38100" dist="38100" dir="2700000" algn="tl">
                    <a:srgbClr val="000000">
                      <a:alpha val="43137"/>
                    </a:srgbClr>
                  </a:outerShdw>
                </a:effectLst>
                <a:latin typeface="+mn-lt"/>
              </a:rPr>
              <a:t>You give us so much pleasure.</a:t>
            </a:r>
            <a:r>
              <a:rPr lang="ru-RU" dirty="0" smtClean="0">
                <a:solidFill>
                  <a:srgbClr val="FF0000"/>
                </a:solidFill>
                <a:effectLst>
                  <a:outerShdw blurRad="38100" dist="38100" dir="2700000" algn="tl">
                    <a:srgbClr val="000000">
                      <a:alpha val="43137"/>
                    </a:srgbClr>
                  </a:outerShdw>
                </a:effectLst>
              </a:rPr>
              <a:t/>
            </a:r>
            <a:br>
              <a:rPr lang="ru-RU" dirty="0" smtClean="0">
                <a:solidFill>
                  <a:srgbClr val="FF0000"/>
                </a:solidFill>
                <a:effectLst>
                  <a:outerShdw blurRad="38100" dist="38100" dir="2700000" algn="tl">
                    <a:srgbClr val="000000">
                      <a:alpha val="43137"/>
                    </a:srgbClr>
                  </a:outerShdw>
                </a:effectLst>
              </a:rPr>
            </a:br>
            <a:endParaRPr lang="ru-RU" dirty="0">
              <a:solidFill>
                <a:srgbClr val="FF0000"/>
              </a:solidFill>
              <a:effectLst>
                <a:outerShdw blurRad="38100" dist="38100" dir="2700000" algn="tl">
                  <a:srgbClr val="000000">
                    <a:alpha val="43137"/>
                  </a:srgbClr>
                </a:outerShdw>
              </a:effectLst>
            </a:endParaRPr>
          </a:p>
        </p:txBody>
      </p:sp>
      <p:pic>
        <p:nvPicPr>
          <p:cNvPr id="3" name="Picture 2" descr="C:\Documents and Settings\Admin\Рабочий стол\презентация нов год\украшения.jpg"/>
          <p:cNvPicPr>
            <a:picLocks noChangeAspect="1" noChangeArrowheads="1"/>
          </p:cNvPicPr>
          <p:nvPr/>
        </p:nvPicPr>
        <p:blipFill>
          <a:blip r:embed="rId4" cstate="print"/>
          <a:srcRect/>
          <a:stretch>
            <a:fillRect/>
          </a:stretch>
        </p:blipFill>
        <p:spPr bwMode="auto">
          <a:xfrm>
            <a:off x="642910" y="2143116"/>
            <a:ext cx="2284250" cy="1571636"/>
          </a:xfrm>
          <a:prstGeom prst="rect">
            <a:avLst/>
          </a:prstGeom>
          <a:noFill/>
        </p:spPr>
      </p:pic>
      <p:pic>
        <p:nvPicPr>
          <p:cNvPr id="4" name="Picture 4" descr="http://cs402621.userapi.com/v402621893/556c/seSmSNPeSJw.jpg"/>
          <p:cNvPicPr>
            <a:picLocks noChangeAspect="1" noChangeArrowheads="1"/>
          </p:cNvPicPr>
          <p:nvPr/>
        </p:nvPicPr>
        <p:blipFill>
          <a:blip r:embed="rId5"/>
          <a:srcRect/>
          <a:stretch>
            <a:fillRect/>
          </a:stretch>
        </p:blipFill>
        <p:spPr bwMode="auto">
          <a:xfrm>
            <a:off x="6215074" y="2285992"/>
            <a:ext cx="2202541" cy="1357322"/>
          </a:xfrm>
          <a:prstGeom prst="rect">
            <a:avLst/>
          </a:prstGeom>
          <a:noFill/>
        </p:spPr>
      </p:pic>
      <p:pic>
        <p:nvPicPr>
          <p:cNvPr id="5" name="Picture 2" descr="C:\Documents and Settings\Admin\Рабочий стол\презентация нов год\рождество.jpg"/>
          <p:cNvPicPr>
            <a:picLocks noChangeAspect="1" noChangeArrowheads="1"/>
          </p:cNvPicPr>
          <p:nvPr/>
        </p:nvPicPr>
        <p:blipFill>
          <a:blip r:embed="rId6" cstate="print"/>
          <a:srcRect/>
          <a:stretch>
            <a:fillRect/>
          </a:stretch>
        </p:blipFill>
        <p:spPr bwMode="auto">
          <a:xfrm>
            <a:off x="642910" y="785793"/>
            <a:ext cx="2071702" cy="1204241"/>
          </a:xfrm>
          <a:prstGeom prst="rect">
            <a:avLst/>
          </a:prstGeom>
          <a:noFill/>
        </p:spPr>
      </p:pic>
      <p:pic>
        <p:nvPicPr>
          <p:cNvPr id="7170" name="Picture 2" descr="M:\Урок Christmas\картинки к презентации\9d18c00afa48923b3ec664313f9b8cfc.jpg"/>
          <p:cNvPicPr>
            <a:picLocks noChangeAspect="1" noChangeArrowheads="1"/>
          </p:cNvPicPr>
          <p:nvPr/>
        </p:nvPicPr>
        <p:blipFill>
          <a:blip r:embed="rId7"/>
          <a:srcRect/>
          <a:stretch>
            <a:fillRect/>
          </a:stretch>
        </p:blipFill>
        <p:spPr bwMode="auto">
          <a:xfrm>
            <a:off x="6357950" y="642918"/>
            <a:ext cx="2214558" cy="1509590"/>
          </a:xfrm>
          <a:prstGeom prst="rect">
            <a:avLst/>
          </a:prstGeom>
          <a:noFill/>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714356"/>
            <a:ext cx="8229600" cy="3000396"/>
          </a:xfrm>
        </p:spPr>
        <p:txBody>
          <a:bodyPr>
            <a:normAutofit fontScale="90000"/>
          </a:bodyPr>
          <a:lstStyle/>
          <a:p>
            <a:r>
              <a:rPr lang="en-US" sz="2000" b="1" dirty="0" smtClean="0">
                <a:latin typeface="+mn-lt"/>
              </a:rPr>
              <a:t>"We Wish You a Merry Christmas"</a:t>
            </a:r>
            <a:r>
              <a:rPr lang="en-US" sz="2000" dirty="0" smtClean="0">
                <a:latin typeface="+mn-lt"/>
              </a:rPr>
              <a:t> — </a:t>
            </a:r>
            <a:r>
              <a:rPr lang="ru-RU" sz="2000" dirty="0" smtClean="0">
                <a:latin typeface="+mn-lt"/>
              </a:rPr>
              <a:t>популярна </a:t>
            </a:r>
            <a:r>
              <a:rPr lang="uk-UA" sz="2000" dirty="0" smtClean="0">
                <a:latin typeface="+mn-lt"/>
              </a:rPr>
              <a:t>англійська колядка</a:t>
            </a:r>
            <a:r>
              <a:rPr lang="en-US" sz="2000" dirty="0" smtClean="0">
                <a:latin typeface="+mn-lt"/>
              </a:rPr>
              <a:t> </a:t>
            </a:r>
            <a:r>
              <a:rPr lang="uk-UA" sz="1800" dirty="0" smtClean="0">
                <a:latin typeface="+mn-lt"/>
              </a:rPr>
              <a:t>16 </a:t>
            </a:r>
            <a:r>
              <a:rPr lang="ru-RU" sz="2000" dirty="0" err="1" smtClean="0">
                <a:latin typeface="+mn-lt"/>
              </a:rPr>
              <a:t>ст</a:t>
            </a:r>
            <a:r>
              <a:rPr lang="en-US" sz="2000" dirty="0" smtClean="0">
                <a:latin typeface="+mn-lt"/>
              </a:rPr>
              <a:t>.</a:t>
            </a:r>
            <a:r>
              <a:rPr lang="ru-RU" sz="2000" dirty="0" smtClean="0">
                <a:latin typeface="+mn-lt"/>
              </a:rPr>
              <a:t> </a:t>
            </a:r>
            <a:r>
              <a:rPr lang="uk-UA" sz="2000" dirty="0" smtClean="0">
                <a:latin typeface="+mn-lt"/>
              </a:rPr>
              <a:t>Вважається різдвяним гімном.</a:t>
            </a:r>
            <a:r>
              <a:rPr lang="en-US" sz="2000" dirty="0" smtClean="0">
                <a:latin typeface="+mn-lt"/>
              </a:rPr>
              <a:t> </a:t>
            </a:r>
            <a:r>
              <a:rPr lang="ru-RU" sz="2000" dirty="0" err="1" smtClean="0">
                <a:latin typeface="+mn-lt"/>
              </a:rPr>
              <a:t>З'явилась</a:t>
            </a:r>
            <a:r>
              <a:rPr lang="ru-RU" sz="2000" dirty="0" smtClean="0">
                <a:latin typeface="+mn-lt"/>
              </a:rPr>
              <a:t> у </a:t>
            </a:r>
            <a:r>
              <a:rPr lang="ru-RU" sz="2000" dirty="0" err="1" smtClean="0">
                <a:latin typeface="+mn-lt"/>
              </a:rPr>
              <a:t>Південно-Західній</a:t>
            </a:r>
            <a:r>
              <a:rPr lang="ru-RU" sz="2000" dirty="0" smtClean="0">
                <a:latin typeface="+mn-lt"/>
              </a:rPr>
              <a:t> </a:t>
            </a:r>
            <a:r>
              <a:rPr lang="ru-RU" sz="2000" dirty="0" err="1" smtClean="0">
                <a:latin typeface="+mn-lt"/>
              </a:rPr>
              <a:t>Англії</a:t>
            </a:r>
            <a:r>
              <a:rPr lang="ru-RU" sz="2000" dirty="0" smtClean="0">
                <a:latin typeface="+mn-lt"/>
              </a:rPr>
              <a:t>. Одна </a:t>
            </a:r>
            <a:r>
              <a:rPr lang="ru-RU" sz="2000" dirty="0" err="1" smtClean="0">
                <a:latin typeface="+mn-lt"/>
              </a:rPr>
              <a:t>з</a:t>
            </a:r>
            <a:r>
              <a:rPr lang="ru-RU" sz="2000" dirty="0" smtClean="0">
                <a:latin typeface="+mn-lt"/>
              </a:rPr>
              <a:t> </a:t>
            </a:r>
            <a:r>
              <a:rPr lang="ru-RU" sz="2000" dirty="0" err="1" smtClean="0">
                <a:latin typeface="+mn-lt"/>
              </a:rPr>
              <a:t>небагатьох</a:t>
            </a:r>
            <a:r>
              <a:rPr lang="ru-RU" sz="2000" dirty="0" smtClean="0">
                <a:latin typeface="+mn-lt"/>
              </a:rPr>
              <a:t> </a:t>
            </a:r>
            <a:r>
              <a:rPr lang="ru-RU" sz="2000" dirty="0" err="1" smtClean="0">
                <a:latin typeface="+mn-lt"/>
              </a:rPr>
              <a:t>традиційних</a:t>
            </a:r>
            <a:r>
              <a:rPr lang="ru-RU" sz="2000" dirty="0" smtClean="0">
                <a:latin typeface="+mn-lt"/>
              </a:rPr>
              <a:t> колядок, в </a:t>
            </a:r>
            <a:r>
              <a:rPr lang="ru-RU" sz="2000" dirty="0" err="1" smtClean="0">
                <a:latin typeface="+mn-lt"/>
              </a:rPr>
              <a:t>якій</a:t>
            </a:r>
            <a:r>
              <a:rPr lang="ru-RU" sz="2000" dirty="0" smtClean="0">
                <a:latin typeface="+mn-lt"/>
              </a:rPr>
              <a:t> </a:t>
            </a:r>
            <a:r>
              <a:rPr lang="ru-RU" sz="2000" dirty="0" err="1" smtClean="0">
                <a:latin typeface="+mn-lt"/>
              </a:rPr>
              <a:t>згадується</a:t>
            </a:r>
            <a:r>
              <a:rPr lang="ru-RU" sz="2000" dirty="0" smtClean="0">
                <a:latin typeface="+mn-lt"/>
              </a:rPr>
              <a:t> </a:t>
            </a:r>
            <a:r>
              <a:rPr lang="ru-RU" sz="2000" dirty="0" err="1" smtClean="0">
                <a:latin typeface="+mn-lt"/>
              </a:rPr>
              <a:t>святкування</a:t>
            </a:r>
            <a:r>
              <a:rPr lang="ru-RU" sz="2000" dirty="0" smtClean="0">
                <a:latin typeface="+mn-lt"/>
              </a:rPr>
              <a:t> Нового року. </a:t>
            </a:r>
            <a:r>
              <a:rPr lang="ru-RU" sz="2000" dirty="0" err="1" smtClean="0">
                <a:latin typeface="+mn-lt"/>
              </a:rPr>
              <a:t>Походження</a:t>
            </a:r>
            <a:r>
              <a:rPr lang="ru-RU" sz="2000" dirty="0" smtClean="0">
                <a:latin typeface="+mn-lt"/>
              </a:rPr>
              <a:t> </a:t>
            </a:r>
            <a:r>
              <a:rPr lang="ru-RU" sz="2000" dirty="0" err="1" smtClean="0">
                <a:latin typeface="+mn-lt"/>
              </a:rPr>
              <a:t>різдвяного</a:t>
            </a:r>
            <a:r>
              <a:rPr lang="ru-RU" sz="2000" dirty="0" smtClean="0">
                <a:latin typeface="+mn-lt"/>
              </a:rPr>
              <a:t> </a:t>
            </a:r>
            <a:r>
              <a:rPr lang="ru-RU" sz="2000" dirty="0" err="1" smtClean="0">
                <a:latin typeface="+mn-lt"/>
              </a:rPr>
              <a:t>гімну</a:t>
            </a:r>
            <a:r>
              <a:rPr lang="ru-RU" sz="2000" dirty="0" smtClean="0">
                <a:latin typeface="+mn-lt"/>
              </a:rPr>
              <a:t> </a:t>
            </a:r>
            <a:r>
              <a:rPr lang="ru-RU" sz="2000" dirty="0" err="1" smtClean="0">
                <a:latin typeface="+mn-lt"/>
              </a:rPr>
              <a:t>лежить</a:t>
            </a:r>
            <a:r>
              <a:rPr lang="ru-RU" sz="2000" dirty="0" smtClean="0">
                <a:latin typeface="+mn-lt"/>
              </a:rPr>
              <a:t> в </a:t>
            </a:r>
            <a:r>
              <a:rPr lang="ru-RU" sz="2000" dirty="0" err="1" smtClean="0">
                <a:latin typeface="+mn-lt"/>
              </a:rPr>
              <a:t>англійській</a:t>
            </a:r>
            <a:r>
              <a:rPr lang="ru-RU" sz="2000" dirty="0" smtClean="0">
                <a:latin typeface="+mn-lt"/>
              </a:rPr>
              <a:t> </a:t>
            </a:r>
            <a:r>
              <a:rPr lang="ru-RU" sz="2000" dirty="0" err="1" smtClean="0">
                <a:latin typeface="+mn-lt"/>
              </a:rPr>
              <a:t>традиції</a:t>
            </a:r>
            <a:r>
              <a:rPr lang="ru-RU" sz="2000" dirty="0" smtClean="0">
                <a:latin typeface="+mn-lt"/>
              </a:rPr>
              <a:t> </a:t>
            </a:r>
            <a:r>
              <a:rPr lang="ru-RU" sz="2000" dirty="0" err="1" smtClean="0">
                <a:latin typeface="+mn-lt"/>
              </a:rPr>
              <a:t>роздавати</a:t>
            </a:r>
            <a:r>
              <a:rPr lang="ru-RU" sz="2000" dirty="0" smtClean="0">
                <a:latin typeface="+mn-lt"/>
              </a:rPr>
              <a:t> на </a:t>
            </a:r>
            <a:r>
              <a:rPr lang="ru-RU" sz="2000" dirty="0" err="1" smtClean="0">
                <a:latin typeface="+mn-lt"/>
              </a:rPr>
              <a:t>Святвечір</a:t>
            </a:r>
            <a:r>
              <a:rPr lang="ru-RU" sz="2000" dirty="0" smtClean="0">
                <a:latin typeface="+mn-lt"/>
              </a:rPr>
              <a:t> </a:t>
            </a:r>
            <a:r>
              <a:rPr lang="ru-RU" sz="2000" dirty="0" err="1" smtClean="0">
                <a:latin typeface="+mn-lt"/>
              </a:rPr>
              <a:t>колядникам</a:t>
            </a:r>
            <a:r>
              <a:rPr lang="ru-RU" sz="2000" dirty="0" smtClean="0">
                <a:latin typeface="+mn-lt"/>
              </a:rPr>
              <a:t> </a:t>
            </a:r>
            <a:r>
              <a:rPr lang="ru-RU" sz="2000" dirty="0" err="1" smtClean="0">
                <a:latin typeface="+mn-lt"/>
              </a:rPr>
              <a:t>солодощі</a:t>
            </a:r>
            <a:r>
              <a:rPr lang="ru-RU" sz="2000" dirty="0" smtClean="0">
                <a:latin typeface="+mn-lt"/>
              </a:rPr>
              <a:t>.</a:t>
            </a:r>
            <a:r>
              <a:rPr lang="ru-RU" sz="2000" dirty="0" smtClean="0"/>
              <a:t/>
            </a:r>
            <a:br>
              <a:rPr lang="ru-RU" sz="2000" dirty="0" smtClean="0"/>
            </a:br>
            <a:r>
              <a:rPr lang="ru-RU" sz="2000" dirty="0" smtClean="0"/>
              <a:t> </a:t>
            </a:r>
            <a:r>
              <a:rPr lang="ru-RU" dirty="0" smtClean="0"/>
              <a:t/>
            </a:r>
            <a:br>
              <a:rPr lang="ru-RU" dirty="0" smtClean="0"/>
            </a:br>
            <a:r>
              <a:rPr lang="ru-RU" dirty="0" smtClean="0"/>
              <a:t/>
            </a:r>
            <a:br>
              <a:rPr lang="ru-RU" dirty="0" smtClean="0"/>
            </a:br>
            <a:endParaRPr lang="ru-RU" dirty="0"/>
          </a:p>
        </p:txBody>
      </p:sp>
      <p:pic>
        <p:nvPicPr>
          <p:cNvPr id="3" name="Picture 2" descr="http://www.eventnn.ru/data/upload/articles/images/file_php_id=15329470004e6428eae8127e5ef71712c37c698291_jpg&amp;cp=5b7b6eaca6f12d6a0ac9b6cfb0e33f77.jpg"/>
          <p:cNvPicPr>
            <a:picLocks noChangeAspect="1" noChangeArrowheads="1"/>
          </p:cNvPicPr>
          <p:nvPr/>
        </p:nvPicPr>
        <p:blipFill>
          <a:blip r:embed="rId2"/>
          <a:srcRect/>
          <a:stretch>
            <a:fillRect/>
          </a:stretch>
        </p:blipFill>
        <p:spPr bwMode="auto">
          <a:xfrm>
            <a:off x="714348" y="2357430"/>
            <a:ext cx="3357586" cy="3000396"/>
          </a:xfrm>
          <a:prstGeom prst="rect">
            <a:avLst/>
          </a:prstGeom>
          <a:noFill/>
        </p:spPr>
      </p:pic>
      <p:pic>
        <p:nvPicPr>
          <p:cNvPr id="4" name="Picture 4" descr="http://img1.liveinternet.ru/images/attach/c/7/94/553/94553155_4818761_0840.jpg"/>
          <p:cNvPicPr>
            <a:picLocks noChangeAspect="1" noChangeArrowheads="1"/>
          </p:cNvPicPr>
          <p:nvPr/>
        </p:nvPicPr>
        <p:blipFill>
          <a:blip r:embed="rId3"/>
          <a:srcRect/>
          <a:stretch>
            <a:fillRect/>
          </a:stretch>
        </p:blipFill>
        <p:spPr bwMode="auto">
          <a:xfrm>
            <a:off x="4286248" y="2357430"/>
            <a:ext cx="4214841" cy="3000396"/>
          </a:xfrm>
          <a:prstGeom prst="rect">
            <a:avLst/>
          </a:prstGeom>
          <a:noFill/>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214291"/>
            <a:ext cx="7772400" cy="1000131"/>
          </a:xfrm>
        </p:spPr>
        <p:txBody>
          <a:bodyPr>
            <a:normAutofit/>
          </a:bodyPr>
          <a:lstStyle/>
          <a:p>
            <a:r>
              <a:rPr lang="en-US" sz="2400" b="1" dirty="0" smtClean="0">
                <a:solidFill>
                  <a:srgbClr val="145CDE"/>
                </a:solidFill>
                <a:effectLst>
                  <a:outerShdw blurRad="38100" dist="38100" dir="2700000" algn="tl">
                    <a:srgbClr val="000000">
                      <a:alpha val="43137"/>
                    </a:srgbClr>
                  </a:outerShdw>
                </a:effectLst>
              </a:rPr>
              <a:t>We wish you a Merry Christmas. </a:t>
            </a:r>
            <a:endParaRPr lang="ru-RU" sz="2400" dirty="0">
              <a:solidFill>
                <a:srgbClr val="145CDE"/>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0" y="1000108"/>
            <a:ext cx="4572032" cy="3286148"/>
          </a:xfrm>
        </p:spPr>
        <p:txBody>
          <a:bodyPr>
            <a:noAutofit/>
          </a:bodyPr>
          <a:lstStyle/>
          <a:p>
            <a:r>
              <a:rPr lang="en-US" sz="1500" dirty="0" smtClean="0">
                <a:solidFill>
                  <a:srgbClr val="145CDE"/>
                </a:solidFill>
                <a:effectLst>
                  <a:outerShdw blurRad="38100" dist="38100" dir="2700000" algn="tl">
                    <a:srgbClr val="000000">
                      <a:alpha val="43137"/>
                    </a:srgbClr>
                  </a:outerShdw>
                </a:effectLst>
              </a:rPr>
              <a:t>We wish you a Merry Christmas.  </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wish you a Merry Christmas.</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wish you a Merry Christmas</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and a Happy New Year.</a:t>
            </a:r>
            <a:endParaRPr lang="ru-RU" sz="1500" dirty="0" smtClean="0">
              <a:solidFill>
                <a:srgbClr val="145CDE"/>
              </a:solidFill>
              <a:effectLst>
                <a:outerShdw blurRad="38100" dist="38100" dir="2700000" algn="tl">
                  <a:srgbClr val="000000">
                    <a:alpha val="43137"/>
                  </a:srgbClr>
                </a:outerShdw>
              </a:effectLst>
            </a:endParaRPr>
          </a:p>
          <a:p>
            <a:r>
              <a:rPr lang="en-US" sz="1500" dirty="0" smtClean="0">
                <a:solidFill>
                  <a:srgbClr val="145CDE"/>
                </a:solidFill>
                <a:effectLst>
                  <a:outerShdw blurRad="38100" dist="38100" dir="2700000" algn="tl">
                    <a:srgbClr val="000000">
                      <a:alpha val="43137"/>
                    </a:srgbClr>
                  </a:outerShdw>
                </a:effectLst>
              </a:rPr>
              <a:t>Happy holidays to you, </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your family, your friends.  </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Happy holidays, Merry Christmas,</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and a Happy New Year.</a:t>
            </a:r>
            <a:endParaRPr lang="ru-RU" sz="1500" dirty="0" smtClean="0">
              <a:solidFill>
                <a:srgbClr val="145CDE"/>
              </a:solidFill>
              <a:effectLst>
                <a:outerShdw blurRad="38100" dist="38100" dir="2700000" algn="tl">
                  <a:srgbClr val="000000">
                    <a:alpha val="43137"/>
                  </a:srgbClr>
                </a:outerShdw>
              </a:effectLst>
            </a:endParaRPr>
          </a:p>
          <a:p>
            <a:r>
              <a:rPr lang="en-US" sz="1500" i="1" dirty="0" smtClean="0">
                <a:solidFill>
                  <a:srgbClr val="145CDE"/>
                </a:solidFill>
                <a:effectLst>
                  <a:outerShdw blurRad="38100" dist="38100" dir="2700000" algn="tl">
                    <a:srgbClr val="000000">
                      <a:alpha val="43137"/>
                    </a:srgbClr>
                  </a:outerShdw>
                </a:effectLst>
              </a:rPr>
              <a:t>Let's clap.</a:t>
            </a:r>
            <a:r>
              <a:rPr lang="en-US" sz="1500" dirty="0" smtClean="0">
                <a:solidFill>
                  <a:srgbClr val="145CDE"/>
                </a:solidFill>
                <a:effectLst>
                  <a:outerShdw blurRad="38100" dist="38100" dir="2700000" algn="tl">
                    <a:srgbClr val="000000">
                      <a:alpha val="43137"/>
                    </a:srgbClr>
                  </a:outerShdw>
                </a:effectLst>
              </a:rPr>
              <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all do a little clapping. </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all do a little clapping.</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all do a little clapping.</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Christmas is here.</a:t>
            </a:r>
            <a:endParaRPr lang="ru-RU" sz="1500" dirty="0" smtClean="0">
              <a:solidFill>
                <a:srgbClr val="145CDE"/>
              </a:solidFill>
              <a:effectLst>
                <a:outerShdw blurRad="38100" dist="38100" dir="2700000" algn="tl">
                  <a:srgbClr val="000000">
                    <a:alpha val="43137"/>
                  </a:srgbClr>
                </a:outerShdw>
              </a:effectLst>
            </a:endParaRPr>
          </a:p>
          <a:p>
            <a:r>
              <a:rPr lang="en-US" sz="1500" i="1" dirty="0" smtClean="0">
                <a:solidFill>
                  <a:srgbClr val="145CDE"/>
                </a:solidFill>
                <a:effectLst>
                  <a:outerShdw blurRad="38100" dist="38100" dir="2700000" algn="tl">
                    <a:srgbClr val="000000">
                      <a:alpha val="43137"/>
                    </a:srgbClr>
                  </a:outerShdw>
                </a:effectLst>
              </a:rPr>
              <a:t>Let's jump.</a:t>
            </a:r>
            <a:r>
              <a:rPr lang="en-US" sz="1500" dirty="0" smtClean="0">
                <a:solidFill>
                  <a:srgbClr val="145CDE"/>
                </a:solidFill>
                <a:effectLst>
                  <a:outerShdw blurRad="38100" dist="38100" dir="2700000" algn="tl">
                    <a:srgbClr val="000000">
                      <a:alpha val="43137"/>
                    </a:srgbClr>
                  </a:outerShdw>
                </a:effectLst>
              </a:rPr>
              <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all do a little jumping.  </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all do a little jumping.</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all do a little jumping.</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Christmas is here.</a:t>
            </a:r>
          </a:p>
        </p:txBody>
      </p:sp>
      <p:sp>
        <p:nvSpPr>
          <p:cNvPr id="4" name="Прямоугольник 3"/>
          <p:cNvSpPr/>
          <p:nvPr/>
        </p:nvSpPr>
        <p:spPr>
          <a:xfrm>
            <a:off x="5572132" y="1071546"/>
            <a:ext cx="3357586" cy="3554819"/>
          </a:xfrm>
          <a:prstGeom prst="rect">
            <a:avLst/>
          </a:prstGeom>
        </p:spPr>
        <p:txBody>
          <a:bodyPr wrap="square">
            <a:spAutoFit/>
          </a:bodyPr>
          <a:lstStyle/>
          <a:p>
            <a:r>
              <a:rPr lang="en-US" sz="1500" i="1" dirty="0" smtClean="0">
                <a:solidFill>
                  <a:srgbClr val="145CDE"/>
                </a:solidFill>
                <a:effectLst>
                  <a:outerShdw blurRad="38100" dist="38100" dir="2700000" algn="tl">
                    <a:srgbClr val="000000">
                      <a:alpha val="43137"/>
                    </a:srgbClr>
                  </a:outerShdw>
                </a:effectLst>
              </a:rPr>
              <a:t>Let's stomp.</a:t>
            </a:r>
            <a:r>
              <a:rPr lang="en-US" sz="1500" dirty="0" smtClean="0">
                <a:solidFill>
                  <a:srgbClr val="145CDE"/>
                </a:solidFill>
                <a:effectLst>
                  <a:outerShdw blurRad="38100" dist="38100" dir="2700000" algn="tl">
                    <a:srgbClr val="000000">
                      <a:alpha val="43137"/>
                    </a:srgbClr>
                  </a:outerShdw>
                </a:effectLst>
              </a:rPr>
              <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all do a little stomping.  </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all do a little stomping.</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all do a little stomping.</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Christmas is here.</a:t>
            </a:r>
            <a:endParaRPr lang="ru-RU" sz="1500" dirty="0" smtClean="0">
              <a:solidFill>
                <a:srgbClr val="145CDE"/>
              </a:solidFill>
              <a:effectLst>
                <a:outerShdw blurRad="38100" dist="38100" dir="2700000" algn="tl">
                  <a:srgbClr val="000000">
                    <a:alpha val="43137"/>
                  </a:srgbClr>
                </a:outerShdw>
              </a:effectLst>
            </a:endParaRPr>
          </a:p>
          <a:p>
            <a:r>
              <a:rPr lang="en-US" sz="1500" i="1" dirty="0" err="1" smtClean="0">
                <a:solidFill>
                  <a:srgbClr val="145CDE"/>
                </a:solidFill>
                <a:effectLst>
                  <a:outerShdw blurRad="38100" dist="38100" dir="2700000" algn="tl">
                    <a:srgbClr val="000000">
                      <a:alpha val="43137"/>
                    </a:srgbClr>
                  </a:outerShdw>
                </a:effectLst>
              </a:rPr>
              <a:t>Shhh</a:t>
            </a:r>
            <a:r>
              <a:rPr lang="en-US" sz="1500" i="1" dirty="0" smtClean="0">
                <a:solidFill>
                  <a:srgbClr val="145CDE"/>
                </a:solidFill>
                <a:effectLst>
                  <a:outerShdw blurRad="38100" dist="38100" dir="2700000" algn="tl">
                    <a:srgbClr val="000000">
                      <a:alpha val="43137"/>
                    </a:srgbClr>
                  </a:outerShdw>
                </a:effectLst>
              </a:rPr>
              <a:t>...let's whisper.</a:t>
            </a:r>
            <a:r>
              <a:rPr lang="en-US" sz="1500" dirty="0" smtClean="0">
                <a:solidFill>
                  <a:srgbClr val="145CDE"/>
                </a:solidFill>
                <a:effectLst>
                  <a:outerShdw blurRad="38100" dist="38100" dir="2700000" algn="tl">
                    <a:srgbClr val="000000">
                      <a:alpha val="43137"/>
                    </a:srgbClr>
                  </a:outerShdw>
                </a:effectLst>
              </a:rPr>
              <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all do a little whispering. </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all do a little whispering.</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all do a little whispering.</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Christmas is here.</a:t>
            </a:r>
            <a:endParaRPr lang="ru-RU" sz="1500" dirty="0" smtClean="0">
              <a:solidFill>
                <a:srgbClr val="145CDE"/>
              </a:solidFill>
              <a:effectLst>
                <a:outerShdw blurRad="38100" dist="38100" dir="2700000" algn="tl">
                  <a:srgbClr val="000000">
                    <a:alpha val="43137"/>
                  </a:srgbClr>
                </a:outerShdw>
              </a:effectLst>
            </a:endParaRPr>
          </a:p>
          <a:p>
            <a:r>
              <a:rPr lang="en-US" sz="1500" i="1" dirty="0" smtClean="0">
                <a:solidFill>
                  <a:srgbClr val="145CDE"/>
                </a:solidFill>
                <a:effectLst>
                  <a:outerShdw blurRad="38100" dist="38100" dir="2700000" algn="tl">
                    <a:srgbClr val="000000">
                      <a:alpha val="43137"/>
                    </a:srgbClr>
                  </a:outerShdw>
                </a:effectLst>
              </a:rPr>
              <a:t>Big voices!</a:t>
            </a:r>
            <a:r>
              <a:rPr lang="en-US" sz="1500" dirty="0" smtClean="0">
                <a:solidFill>
                  <a:srgbClr val="145CDE"/>
                </a:solidFill>
                <a:effectLst>
                  <a:outerShdw blurRad="38100" dist="38100" dir="2700000" algn="tl">
                    <a:srgbClr val="000000">
                      <a:alpha val="43137"/>
                    </a:srgbClr>
                  </a:outerShdw>
                </a:effectLst>
              </a:rPr>
              <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wish you a Merry Christmas.</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wish you a Merry Christmas.</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We wish you a Merry Christmas</a:t>
            </a:r>
            <a:br>
              <a:rPr lang="en-US" sz="1500" dirty="0" smtClean="0">
                <a:solidFill>
                  <a:srgbClr val="145CDE"/>
                </a:solidFill>
                <a:effectLst>
                  <a:outerShdw blurRad="38100" dist="38100" dir="2700000" algn="tl">
                    <a:srgbClr val="000000">
                      <a:alpha val="43137"/>
                    </a:srgbClr>
                  </a:outerShdw>
                </a:effectLst>
              </a:rPr>
            </a:br>
            <a:r>
              <a:rPr lang="en-US" sz="1500" dirty="0" smtClean="0">
                <a:solidFill>
                  <a:srgbClr val="145CDE"/>
                </a:solidFill>
                <a:effectLst>
                  <a:outerShdw blurRad="38100" dist="38100" dir="2700000" algn="tl">
                    <a:srgbClr val="000000">
                      <a:alpha val="43137"/>
                    </a:srgbClr>
                  </a:outerShdw>
                </a:effectLst>
              </a:rPr>
              <a:t>and a Happy New Year.</a:t>
            </a:r>
            <a:endParaRPr lang="ru-RU" sz="1500" dirty="0">
              <a:solidFill>
                <a:srgbClr val="145CDE"/>
              </a:solidFill>
              <a:effectLst>
                <a:outerShdw blurRad="38100" dist="38100" dir="2700000" algn="tl">
                  <a:srgbClr val="000000">
                    <a:alpha val="43137"/>
                  </a:srgbClr>
                </a:outerShdw>
              </a:effectLst>
            </a:endParaRPr>
          </a:p>
        </p:txBody>
      </p:sp>
      <p:pic>
        <p:nvPicPr>
          <p:cNvPr id="5" name="Содержимое 4" descr="psptubezdotcom_013.png"/>
          <p:cNvPicPr>
            <a:picLocks noChangeAspect="1"/>
          </p:cNvPicPr>
          <p:nvPr/>
        </p:nvPicPr>
        <p:blipFill>
          <a:blip r:embed="rId2" cstate="print"/>
          <a:stretch>
            <a:fillRect/>
          </a:stretch>
        </p:blipFill>
        <p:spPr>
          <a:xfrm>
            <a:off x="3786182" y="1428736"/>
            <a:ext cx="1651163" cy="2882030"/>
          </a:xfrm>
          <a:prstGeom prst="rect">
            <a:avLst/>
          </a:prstGeom>
          <a:ln w="57150">
            <a:solidFill>
              <a:srgbClr val="00B050"/>
            </a:solidFill>
          </a:ln>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429132"/>
            <a:ext cx="8229600" cy="1928826"/>
          </a:xfrm>
        </p:spPr>
        <p:txBody>
          <a:bodyPr>
            <a:normAutofit fontScale="90000"/>
          </a:bodyPr>
          <a:lstStyle/>
          <a:p>
            <a:r>
              <a:rPr lang="en-US" sz="2200" dirty="0" smtClean="0"/>
              <a:t>Winter has already come and brought not only vacation but a lot of happy holidays like Christmas, New Year and so on. Ukrainian people have many traditions and what about other countries? What do you know about Christmas and New Year traditions in English speaking countries?</a:t>
            </a:r>
            <a:r>
              <a:rPr lang="ru-RU" dirty="0" smtClean="0"/>
              <a:t/>
            </a:r>
            <a:br>
              <a:rPr lang="ru-RU" dirty="0" smtClean="0"/>
            </a:br>
            <a:endParaRPr lang="ru-RU" dirty="0"/>
          </a:p>
        </p:txBody>
      </p:sp>
      <p:pic>
        <p:nvPicPr>
          <p:cNvPr id="6" name="Содержимое 5" descr="16639848-A-little-boy-with-english-flag-on-the-white-background-Stock-Photo.jpg"/>
          <p:cNvPicPr>
            <a:picLocks noGrp="1" noChangeAspect="1"/>
          </p:cNvPicPr>
          <p:nvPr>
            <p:ph idx="1"/>
          </p:nvPr>
        </p:nvPicPr>
        <p:blipFill>
          <a:blip r:embed="rId2"/>
          <a:stretch>
            <a:fillRect/>
          </a:stretch>
        </p:blipFill>
        <p:spPr>
          <a:xfrm>
            <a:off x="2571736" y="500042"/>
            <a:ext cx="4071966" cy="3783796"/>
          </a:xfrm>
        </p:spPr>
      </p:pic>
      <p:pic>
        <p:nvPicPr>
          <p:cNvPr id="7" name="Содержимое 4" descr="psptubezdotcom_013.png"/>
          <p:cNvPicPr>
            <a:picLocks noChangeAspect="1"/>
          </p:cNvPicPr>
          <p:nvPr/>
        </p:nvPicPr>
        <p:blipFill>
          <a:blip r:embed="rId3" cstate="print"/>
          <a:stretch>
            <a:fillRect/>
          </a:stretch>
        </p:blipFill>
        <p:spPr>
          <a:xfrm>
            <a:off x="1142976" y="785794"/>
            <a:ext cx="1569307" cy="2739154"/>
          </a:xfrm>
          <a:prstGeom prst="rect">
            <a:avLst/>
          </a:prstGeom>
          <a:ln w="57150">
            <a:solidFill>
              <a:srgbClr val="00B050"/>
            </a:solidFill>
          </a:ln>
        </p:spPr>
      </p:pic>
      <p:pic>
        <p:nvPicPr>
          <p:cNvPr id="8" name="Содержимое 4" descr="psptubezdotcom_013.png"/>
          <p:cNvPicPr>
            <a:picLocks noChangeAspect="1"/>
          </p:cNvPicPr>
          <p:nvPr/>
        </p:nvPicPr>
        <p:blipFill>
          <a:blip r:embed="rId3" cstate="print"/>
          <a:stretch>
            <a:fillRect/>
          </a:stretch>
        </p:blipFill>
        <p:spPr>
          <a:xfrm>
            <a:off x="6858016" y="785794"/>
            <a:ext cx="1651163" cy="2882030"/>
          </a:xfrm>
          <a:prstGeom prst="rect">
            <a:avLst/>
          </a:prstGeom>
          <a:ln w="57150">
            <a:solidFill>
              <a:srgbClr val="00B050"/>
            </a:solidFill>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solidFill>
                  <a:srgbClr val="7030A0"/>
                </a:solidFill>
                <a:effectLst>
                  <a:outerShdw blurRad="38100" dist="38100" dir="2700000" algn="tl">
                    <a:srgbClr val="000000">
                      <a:alpha val="43137"/>
                    </a:srgbClr>
                  </a:outerShdw>
                </a:effectLst>
              </a:rPr>
              <a:t>Let’s check how do you know the traditions. ENGLISH OR UKRAINIAN TRADITION</a:t>
            </a:r>
            <a:endParaRPr lang="ru-RU" sz="3200" dirty="0">
              <a:solidFill>
                <a:srgbClr val="7030A0"/>
              </a:solidFill>
              <a:effectLst>
                <a:outerShdw blurRad="38100" dist="38100" dir="2700000" algn="tl">
                  <a:srgbClr val="000000">
                    <a:alpha val="43137"/>
                  </a:srgbClr>
                </a:outerShdw>
              </a:effectLst>
            </a:endParaRPr>
          </a:p>
        </p:txBody>
      </p:sp>
      <p:pic>
        <p:nvPicPr>
          <p:cNvPr id="1026" name="Picture 2" descr="M:\Урок Christmas\Новая папка\stock-photo--d-illustration-of-calendar-with-december-page-open-91126703.jpg"/>
          <p:cNvPicPr>
            <a:picLocks noChangeAspect="1" noChangeArrowheads="1"/>
          </p:cNvPicPr>
          <p:nvPr/>
        </p:nvPicPr>
        <p:blipFill>
          <a:blip r:embed="rId2" cstate="print"/>
          <a:srcRect/>
          <a:stretch>
            <a:fillRect/>
          </a:stretch>
        </p:blipFill>
        <p:spPr bwMode="auto">
          <a:xfrm>
            <a:off x="2286000" y="1428736"/>
            <a:ext cx="4572000" cy="4292614"/>
          </a:xfrm>
          <a:prstGeom prst="rect">
            <a:avLst/>
          </a:prstGeom>
          <a:noFill/>
        </p:spPr>
      </p:pic>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solidFill>
                  <a:srgbClr val="7030A0"/>
                </a:solidFill>
                <a:effectLst>
                  <a:outerShdw blurRad="38100" dist="38100" dir="2700000" algn="tl">
                    <a:srgbClr val="000000">
                      <a:alpha val="43137"/>
                    </a:srgbClr>
                  </a:outerShdw>
                </a:effectLst>
              </a:rPr>
              <a:t>ENGLISH OR UKRAINIAN TRADITION</a:t>
            </a:r>
            <a:endParaRPr lang="ru-RU" sz="3200" dirty="0"/>
          </a:p>
        </p:txBody>
      </p:sp>
      <p:pic>
        <p:nvPicPr>
          <p:cNvPr id="2050" name="Picture 2" descr="M:\Урок Christmas\Новая папка\скачанные файлы.jpg"/>
          <p:cNvPicPr>
            <a:picLocks noChangeAspect="1" noChangeArrowheads="1"/>
          </p:cNvPicPr>
          <p:nvPr/>
        </p:nvPicPr>
        <p:blipFill>
          <a:blip r:embed="rId2"/>
          <a:srcRect/>
          <a:stretch>
            <a:fillRect/>
          </a:stretch>
        </p:blipFill>
        <p:spPr bwMode="auto">
          <a:xfrm>
            <a:off x="2071670" y="1214422"/>
            <a:ext cx="5072098" cy="4143396"/>
          </a:xfrm>
          <a:prstGeom prst="rect">
            <a:avLst/>
          </a:prstGeom>
          <a:noFill/>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solidFill>
                  <a:srgbClr val="7030A0"/>
                </a:solidFill>
                <a:effectLst>
                  <a:outerShdw blurRad="38100" dist="38100" dir="2700000" algn="tl">
                    <a:srgbClr val="000000">
                      <a:alpha val="43137"/>
                    </a:srgbClr>
                  </a:outerShdw>
                </a:effectLst>
              </a:rPr>
              <a:t>ENGLISH OR UKRAINIAN TRADITION</a:t>
            </a:r>
            <a:endParaRPr lang="ru-RU" sz="3200" dirty="0"/>
          </a:p>
        </p:txBody>
      </p:sp>
      <p:pic>
        <p:nvPicPr>
          <p:cNvPr id="3074" name="Picture 2" descr="M:\Урок Christmas\Новая папка\2636082.png"/>
          <p:cNvPicPr>
            <a:picLocks noChangeAspect="1" noChangeArrowheads="1"/>
          </p:cNvPicPr>
          <p:nvPr/>
        </p:nvPicPr>
        <p:blipFill>
          <a:blip r:embed="rId2"/>
          <a:srcRect/>
          <a:stretch>
            <a:fillRect/>
          </a:stretch>
        </p:blipFill>
        <p:spPr bwMode="auto">
          <a:xfrm>
            <a:off x="2414588" y="1047750"/>
            <a:ext cx="4314825" cy="4762500"/>
          </a:xfrm>
          <a:prstGeom prst="rect">
            <a:avLst/>
          </a:prstGeom>
          <a:noFill/>
        </p:spPr>
      </p:pic>
      <p:pic>
        <p:nvPicPr>
          <p:cNvPr id="3075" name="Picture 3" descr="M:\Урок Christmas\Новая папка\2636082.png"/>
          <p:cNvPicPr>
            <a:picLocks noChangeAspect="1" noChangeArrowheads="1"/>
          </p:cNvPicPr>
          <p:nvPr/>
        </p:nvPicPr>
        <p:blipFill>
          <a:blip r:embed="rId2"/>
          <a:srcRect/>
          <a:stretch>
            <a:fillRect/>
          </a:stretch>
        </p:blipFill>
        <p:spPr bwMode="auto">
          <a:xfrm>
            <a:off x="2414588" y="1047750"/>
            <a:ext cx="4314825" cy="47625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solidFill>
                  <a:srgbClr val="7030A0"/>
                </a:solidFill>
                <a:effectLst>
                  <a:outerShdw blurRad="38100" dist="38100" dir="2700000" algn="tl">
                    <a:srgbClr val="000000">
                      <a:alpha val="43137"/>
                    </a:srgbClr>
                  </a:outerShdw>
                </a:effectLst>
              </a:rPr>
              <a:t>ENGLISH OR UKRAINIAN TRADITION</a:t>
            </a:r>
            <a:endParaRPr lang="ru-RU" sz="3200" dirty="0"/>
          </a:p>
        </p:txBody>
      </p:sp>
      <p:pic>
        <p:nvPicPr>
          <p:cNvPr id="4098" name="Picture 2" descr="M:\Урок Christmas\Новая папка\ded_moroz_i_sneg13845108795285f59f951ba.jpg"/>
          <p:cNvPicPr>
            <a:picLocks noChangeAspect="1" noChangeArrowheads="1"/>
          </p:cNvPicPr>
          <p:nvPr/>
        </p:nvPicPr>
        <p:blipFill>
          <a:blip r:embed="rId2"/>
          <a:srcRect/>
          <a:stretch>
            <a:fillRect/>
          </a:stretch>
        </p:blipFill>
        <p:spPr bwMode="auto">
          <a:xfrm>
            <a:off x="1714500" y="1423988"/>
            <a:ext cx="5715000" cy="4010025"/>
          </a:xfrm>
          <a:prstGeom prst="rect">
            <a:avLst/>
          </a:prstGeom>
          <a:no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solidFill>
                  <a:srgbClr val="7030A0"/>
                </a:solidFill>
                <a:effectLst>
                  <a:outerShdw blurRad="38100" dist="38100" dir="2700000" algn="tl">
                    <a:srgbClr val="000000">
                      <a:alpha val="43137"/>
                    </a:srgbClr>
                  </a:outerShdw>
                </a:effectLst>
              </a:rPr>
              <a:t>ENGLISH OR UKRAINIAN TRADITION</a:t>
            </a:r>
            <a:endParaRPr lang="ru-RU" sz="3200" dirty="0"/>
          </a:p>
        </p:txBody>
      </p:sp>
      <p:pic>
        <p:nvPicPr>
          <p:cNvPr id="5122" name="Picture 2" descr="M:\Урок Christmas\Новая папка\80808615_3720816_venok_kolokolchiki_1_.gif"/>
          <p:cNvPicPr>
            <a:picLocks noChangeAspect="1" noChangeArrowheads="1"/>
          </p:cNvPicPr>
          <p:nvPr/>
        </p:nvPicPr>
        <p:blipFill>
          <a:blip r:embed="rId2"/>
          <a:srcRect/>
          <a:stretch>
            <a:fillRect/>
          </a:stretch>
        </p:blipFill>
        <p:spPr bwMode="auto">
          <a:xfrm>
            <a:off x="1928794" y="1214422"/>
            <a:ext cx="5072078" cy="4505696"/>
          </a:xfrm>
          <a:prstGeom prst="rect">
            <a:avLst/>
          </a:prstGeom>
          <a:noFill/>
        </p:spPr>
      </p:pic>
    </p:spTree>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solidFill>
                  <a:srgbClr val="7030A0"/>
                </a:solidFill>
                <a:effectLst>
                  <a:outerShdw blurRad="38100" dist="38100" dir="2700000" algn="tl">
                    <a:srgbClr val="000000">
                      <a:alpha val="43137"/>
                    </a:srgbClr>
                  </a:outerShdw>
                </a:effectLst>
              </a:rPr>
              <a:t>ENGLISH OR UKRAINIAN TRADITION</a:t>
            </a:r>
            <a:endParaRPr lang="ru-RU" sz="3200" dirty="0"/>
          </a:p>
        </p:txBody>
      </p:sp>
      <p:pic>
        <p:nvPicPr>
          <p:cNvPr id="6146" name="Picture 2" descr="M:\Урок Christmas\Новая папка\velvet-stocking-red-with-ivory-cuff-1-o.jpg"/>
          <p:cNvPicPr>
            <a:picLocks noChangeAspect="1" noChangeArrowheads="1"/>
          </p:cNvPicPr>
          <p:nvPr/>
        </p:nvPicPr>
        <p:blipFill>
          <a:blip r:embed="rId2"/>
          <a:srcRect/>
          <a:stretch>
            <a:fillRect/>
          </a:stretch>
        </p:blipFill>
        <p:spPr bwMode="auto">
          <a:xfrm>
            <a:off x="1714480" y="1142984"/>
            <a:ext cx="5643602" cy="4629182"/>
          </a:xfrm>
          <a:prstGeom prst="rect">
            <a:avLst/>
          </a:prstGeom>
          <a:noFill/>
        </p:spPr>
      </p:pic>
    </p:spTree>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solidFill>
                  <a:srgbClr val="7030A0"/>
                </a:solidFill>
                <a:effectLst>
                  <a:outerShdw blurRad="38100" dist="38100" dir="2700000" algn="tl">
                    <a:srgbClr val="000000">
                      <a:alpha val="43137"/>
                    </a:srgbClr>
                  </a:outerShdw>
                </a:effectLst>
              </a:rPr>
              <a:t>ENGLISH OR UKRAINIAN TRADITION</a:t>
            </a:r>
            <a:endParaRPr lang="ru-RU" sz="3200" dirty="0"/>
          </a:p>
        </p:txBody>
      </p:sp>
      <p:pic>
        <p:nvPicPr>
          <p:cNvPr id="7170" name="Picture 2" descr="M:\Урок Christmas\Новая папка\28b5aa07044cd4a6bfd0ab88cfbcd70009e7aea8_1000.jpg"/>
          <p:cNvPicPr>
            <a:picLocks noChangeAspect="1" noChangeArrowheads="1"/>
          </p:cNvPicPr>
          <p:nvPr/>
        </p:nvPicPr>
        <p:blipFill>
          <a:blip r:embed="rId2"/>
          <a:srcRect/>
          <a:stretch>
            <a:fillRect/>
          </a:stretch>
        </p:blipFill>
        <p:spPr bwMode="auto">
          <a:xfrm>
            <a:off x="1643042" y="1500174"/>
            <a:ext cx="5715040" cy="3942528"/>
          </a:xfrm>
          <a:prstGeom prst="rect">
            <a:avLst/>
          </a:prstGeom>
          <a:noFill/>
        </p:spPr>
      </p:pic>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solidFill>
                  <a:srgbClr val="7030A0"/>
                </a:solidFill>
                <a:effectLst>
                  <a:outerShdw blurRad="38100" dist="38100" dir="2700000" algn="tl">
                    <a:srgbClr val="000000">
                      <a:alpha val="43137"/>
                    </a:srgbClr>
                  </a:outerShdw>
                </a:effectLst>
              </a:rPr>
              <a:t>ENGLISH OR UKRAINIAN TRADITION</a:t>
            </a:r>
            <a:endParaRPr lang="ru-RU" sz="3200" dirty="0"/>
          </a:p>
        </p:txBody>
      </p:sp>
      <p:pic>
        <p:nvPicPr>
          <p:cNvPr id="8194" name="Picture 2" descr="M:\Урок Christmas\Новая папка\images.jpg"/>
          <p:cNvPicPr>
            <a:picLocks noChangeAspect="1" noChangeArrowheads="1"/>
          </p:cNvPicPr>
          <p:nvPr/>
        </p:nvPicPr>
        <p:blipFill>
          <a:blip r:embed="rId2"/>
          <a:srcRect/>
          <a:stretch>
            <a:fillRect/>
          </a:stretch>
        </p:blipFill>
        <p:spPr bwMode="auto">
          <a:xfrm>
            <a:off x="1643042" y="1428736"/>
            <a:ext cx="5572164" cy="3786214"/>
          </a:xfrm>
          <a:prstGeom prst="rect">
            <a:avLst/>
          </a:prstGeom>
          <a:noFill/>
        </p:spPr>
      </p:pic>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solidFill>
                  <a:srgbClr val="7030A0"/>
                </a:solidFill>
                <a:effectLst>
                  <a:outerShdw blurRad="38100" dist="38100" dir="2700000" algn="tl">
                    <a:srgbClr val="000000">
                      <a:alpha val="43137"/>
                    </a:srgbClr>
                  </a:outerShdw>
                </a:effectLst>
              </a:rPr>
              <a:t>ENGLISH OR UKRAINIAN TRADITION</a:t>
            </a:r>
            <a:endParaRPr lang="ru-RU" sz="3200" dirty="0"/>
          </a:p>
        </p:txBody>
      </p:sp>
      <p:pic>
        <p:nvPicPr>
          <p:cNvPr id="9218" name="Picture 2" descr="M:\Урок Christmas\Новая папка\561.jpg"/>
          <p:cNvPicPr>
            <a:picLocks noChangeAspect="1" noChangeArrowheads="1"/>
          </p:cNvPicPr>
          <p:nvPr/>
        </p:nvPicPr>
        <p:blipFill>
          <a:blip r:embed="rId2"/>
          <a:srcRect/>
          <a:stretch>
            <a:fillRect/>
          </a:stretch>
        </p:blipFill>
        <p:spPr bwMode="auto">
          <a:xfrm>
            <a:off x="1524000" y="1143000"/>
            <a:ext cx="5905520" cy="4429140"/>
          </a:xfrm>
          <a:prstGeom prst="rect">
            <a:avLst/>
          </a:prstGeom>
          <a:noFill/>
        </p:spPr>
      </p:pic>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solidFill>
                  <a:srgbClr val="7030A0"/>
                </a:solidFill>
                <a:effectLst>
                  <a:outerShdw blurRad="38100" dist="38100" dir="2700000" algn="tl">
                    <a:srgbClr val="000000">
                      <a:alpha val="43137"/>
                    </a:srgbClr>
                  </a:outerShdw>
                </a:effectLst>
              </a:rPr>
              <a:t>ENGLISH OR UKRAINIAN TRADITION</a:t>
            </a:r>
            <a:endParaRPr lang="ru-RU" sz="3200" dirty="0"/>
          </a:p>
        </p:txBody>
      </p:sp>
      <p:pic>
        <p:nvPicPr>
          <p:cNvPr id="10242" name="Picture 2" descr="M:\Урок Christmas\Новая папка\this-clip-art-for-christmas-clip-art-gt-dog-christmas-elf-with-a-candy-uTmFlq-clipart.png"/>
          <p:cNvPicPr>
            <a:picLocks noChangeAspect="1" noChangeArrowheads="1"/>
          </p:cNvPicPr>
          <p:nvPr/>
        </p:nvPicPr>
        <p:blipFill>
          <a:blip r:embed="rId2"/>
          <a:srcRect/>
          <a:stretch>
            <a:fillRect/>
          </a:stretch>
        </p:blipFill>
        <p:spPr bwMode="auto">
          <a:xfrm>
            <a:off x="2643174" y="1428736"/>
            <a:ext cx="3643338" cy="3943352"/>
          </a:xfrm>
          <a:prstGeom prst="rect">
            <a:avLst/>
          </a:prstGeom>
          <a:noFill/>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4500570"/>
            <a:ext cx="8229600" cy="1143000"/>
          </a:xfrm>
        </p:spPr>
        <p:txBody>
          <a:bodyPr>
            <a:noAutofit/>
          </a:bodyPr>
          <a:lstStyle/>
          <a:p>
            <a:r>
              <a:rPr lang="en-US" sz="2000" dirty="0" smtClean="0"/>
              <a:t>Christmas Day is a happy holiday for a lot of people in different countries. </a:t>
            </a:r>
            <a:r>
              <a:rPr lang="en-GB" sz="2000" dirty="0" smtClean="0"/>
              <a:t>When do British people celebrate Christmas? </a:t>
            </a:r>
            <a:r>
              <a:rPr lang="ru-RU" sz="2000" dirty="0" smtClean="0"/>
              <a:t/>
            </a:r>
            <a:br>
              <a:rPr lang="ru-RU" sz="2000" dirty="0" smtClean="0"/>
            </a:br>
            <a:endParaRPr lang="ru-RU" sz="2000" dirty="0"/>
          </a:p>
        </p:txBody>
      </p:sp>
      <p:pic>
        <p:nvPicPr>
          <p:cNvPr id="6" name="Содержимое 5" descr="maxresdefault.jpg"/>
          <p:cNvPicPr>
            <a:picLocks noGrp="1" noChangeAspect="1"/>
          </p:cNvPicPr>
          <p:nvPr>
            <p:ph idx="1"/>
          </p:nvPr>
        </p:nvPicPr>
        <p:blipFill>
          <a:blip r:embed="rId2"/>
          <a:stretch>
            <a:fillRect/>
          </a:stretch>
        </p:blipFill>
        <p:spPr>
          <a:xfrm>
            <a:off x="1357290" y="642918"/>
            <a:ext cx="6786610" cy="3714776"/>
          </a:xfrm>
        </p:spPr>
      </p:pic>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3200" dirty="0" smtClean="0">
                <a:solidFill>
                  <a:srgbClr val="7030A0"/>
                </a:solidFill>
                <a:effectLst>
                  <a:outerShdw blurRad="38100" dist="38100" dir="2700000" algn="tl">
                    <a:srgbClr val="000000">
                      <a:alpha val="43137"/>
                    </a:srgbClr>
                  </a:outerShdw>
                </a:effectLst>
              </a:rPr>
              <a:t>ENGLISH OR UKRAINIAN TRADITION</a:t>
            </a:r>
            <a:endParaRPr lang="ru-RU" sz="3200" dirty="0"/>
          </a:p>
        </p:txBody>
      </p:sp>
      <p:pic>
        <p:nvPicPr>
          <p:cNvPr id="11266" name="Picture 2" descr="M:\Урок Christmas\Новая папка\6a00d83451bd9b69e201675ec07227970b-600wi.jpg"/>
          <p:cNvPicPr>
            <a:picLocks noChangeAspect="1" noChangeArrowheads="1"/>
          </p:cNvPicPr>
          <p:nvPr/>
        </p:nvPicPr>
        <p:blipFill>
          <a:blip r:embed="rId2"/>
          <a:srcRect/>
          <a:stretch>
            <a:fillRect/>
          </a:stretch>
        </p:blipFill>
        <p:spPr bwMode="auto">
          <a:xfrm>
            <a:off x="1500166" y="1500174"/>
            <a:ext cx="6000792" cy="3790964"/>
          </a:xfrm>
          <a:prstGeom prst="rect">
            <a:avLst/>
          </a:prstGeom>
          <a:noFill/>
        </p:spPr>
      </p:pic>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143000"/>
          </a:xfrm>
        </p:spPr>
        <p:txBody>
          <a:bodyPr>
            <a:normAutofit fontScale="90000"/>
          </a:bodyPr>
          <a:lstStyle/>
          <a:p>
            <a:r>
              <a:rPr lang="en-US" sz="3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think you have found out a lot of new and interesting treasures for you! </a:t>
            </a:r>
            <a:br>
              <a:rPr lang="en-US" sz="3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br>
            <a:r>
              <a:rPr lang="en-US" sz="3100"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Merry Christmas</a:t>
            </a:r>
            <a:r>
              <a:rPr lang="en-US" b="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dirty="0">
              <a:effectLst>
                <a:outerShdw blurRad="38100" dist="38100" dir="2700000" algn="tl">
                  <a:srgbClr val="000000">
                    <a:alpha val="43137"/>
                  </a:srgbClr>
                </a:outerShdw>
              </a:effectLst>
            </a:endParaRPr>
          </a:p>
        </p:txBody>
      </p:sp>
      <p:pic>
        <p:nvPicPr>
          <p:cNvPr id="2050" name="Picture 2" descr="M:\Урок Christmas\картинки к презентации\9d18c00afa48923b3ec664313f9b8cfc.jpg"/>
          <p:cNvPicPr>
            <a:picLocks noGrp="1" noChangeAspect="1" noChangeArrowheads="1"/>
          </p:cNvPicPr>
          <p:nvPr>
            <p:ph idx="1"/>
          </p:nvPr>
        </p:nvPicPr>
        <p:blipFill>
          <a:blip r:embed="rId2"/>
          <a:srcRect/>
          <a:stretch>
            <a:fillRect/>
          </a:stretch>
        </p:blipFill>
        <p:spPr bwMode="auto">
          <a:xfrm>
            <a:off x="714348" y="1857364"/>
            <a:ext cx="2724775" cy="1785950"/>
          </a:xfrm>
          <a:prstGeom prst="rect">
            <a:avLst/>
          </a:prstGeom>
          <a:noFill/>
        </p:spPr>
      </p:pic>
      <p:pic>
        <p:nvPicPr>
          <p:cNvPr id="2051" name="Picture 3" descr="M:\Урок Christmas\картинки к презентации\merry-christmas-xmas-70.jpg"/>
          <p:cNvPicPr>
            <a:picLocks noChangeAspect="1" noChangeArrowheads="1"/>
          </p:cNvPicPr>
          <p:nvPr/>
        </p:nvPicPr>
        <p:blipFill>
          <a:blip r:embed="rId3"/>
          <a:srcRect/>
          <a:stretch>
            <a:fillRect/>
          </a:stretch>
        </p:blipFill>
        <p:spPr bwMode="auto">
          <a:xfrm>
            <a:off x="714348" y="3857628"/>
            <a:ext cx="2571768" cy="1643074"/>
          </a:xfrm>
          <a:prstGeom prst="rect">
            <a:avLst/>
          </a:prstGeom>
          <a:noFill/>
        </p:spPr>
      </p:pic>
      <p:pic>
        <p:nvPicPr>
          <p:cNvPr id="2052" name="Picture 4" descr="M:\Урок Christmas\картинки к презентации\images (7).jpg"/>
          <p:cNvPicPr>
            <a:picLocks noChangeAspect="1" noChangeArrowheads="1"/>
          </p:cNvPicPr>
          <p:nvPr/>
        </p:nvPicPr>
        <p:blipFill>
          <a:blip r:embed="rId4"/>
          <a:srcRect/>
          <a:stretch>
            <a:fillRect/>
          </a:stretch>
        </p:blipFill>
        <p:spPr bwMode="auto">
          <a:xfrm>
            <a:off x="5857884" y="3857628"/>
            <a:ext cx="2705100" cy="1685925"/>
          </a:xfrm>
          <a:prstGeom prst="rect">
            <a:avLst/>
          </a:prstGeom>
          <a:noFill/>
        </p:spPr>
      </p:pic>
      <p:pic>
        <p:nvPicPr>
          <p:cNvPr id="2053" name="Picture 5" descr="M:\Урок Christmas\картинки к презентации\images (4).jpg"/>
          <p:cNvPicPr>
            <a:picLocks noChangeAspect="1" noChangeArrowheads="1"/>
          </p:cNvPicPr>
          <p:nvPr/>
        </p:nvPicPr>
        <p:blipFill>
          <a:blip r:embed="rId5"/>
          <a:srcRect/>
          <a:stretch>
            <a:fillRect/>
          </a:stretch>
        </p:blipFill>
        <p:spPr bwMode="auto">
          <a:xfrm>
            <a:off x="5857884" y="1857364"/>
            <a:ext cx="2705100" cy="1685925"/>
          </a:xfrm>
          <a:prstGeom prst="rect">
            <a:avLst/>
          </a:prstGeom>
          <a:noFill/>
        </p:spPr>
      </p:pic>
      <p:pic>
        <p:nvPicPr>
          <p:cNvPr id="2054" name="Picture 6" descr="M:\Урок Christmas\картинки к презентации\merry-christmas-xmas-365.jpg"/>
          <p:cNvPicPr>
            <a:picLocks noChangeAspect="1" noChangeArrowheads="1"/>
          </p:cNvPicPr>
          <p:nvPr/>
        </p:nvPicPr>
        <p:blipFill>
          <a:blip r:embed="rId6" cstate="print"/>
          <a:srcRect/>
          <a:stretch>
            <a:fillRect/>
          </a:stretch>
        </p:blipFill>
        <p:spPr bwMode="auto">
          <a:xfrm>
            <a:off x="3571868" y="2071678"/>
            <a:ext cx="2143140" cy="1516065"/>
          </a:xfrm>
          <a:prstGeom prst="rect">
            <a:avLst/>
          </a:prstGeom>
          <a:noFill/>
        </p:spPr>
      </p:pic>
      <p:pic>
        <p:nvPicPr>
          <p:cNvPr id="2055" name="Picture 7" descr="M:\Урок Christmas\картинки к презентации\images (8).jpg"/>
          <p:cNvPicPr>
            <a:picLocks noChangeAspect="1" noChangeArrowheads="1"/>
          </p:cNvPicPr>
          <p:nvPr/>
        </p:nvPicPr>
        <p:blipFill>
          <a:blip r:embed="rId7"/>
          <a:srcRect/>
          <a:stretch>
            <a:fillRect/>
          </a:stretch>
        </p:blipFill>
        <p:spPr bwMode="auto">
          <a:xfrm>
            <a:off x="3357554" y="3857628"/>
            <a:ext cx="2428892" cy="1685925"/>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4643446"/>
            <a:ext cx="5486400" cy="571504"/>
          </a:xfrm>
        </p:spPr>
        <p:txBody>
          <a:bodyPr>
            <a:normAutofit fontScale="90000"/>
          </a:bodyPr>
          <a:lstStyle/>
          <a:p>
            <a:pPr algn="ctr"/>
            <a:r>
              <a:rPr lang="ru-RU" dirty="0" smtClean="0"/>
              <a:t/>
            </a:r>
            <a:br>
              <a:rPr lang="ru-RU" dirty="0" smtClean="0"/>
            </a:br>
            <a:r>
              <a:rPr lang="en-US" sz="2700" dirty="0" smtClean="0"/>
              <a:t>What is the symbol of New Year?</a:t>
            </a:r>
            <a:endParaRPr lang="ru-RU" sz="2700" dirty="0"/>
          </a:p>
        </p:txBody>
      </p:sp>
      <p:pic>
        <p:nvPicPr>
          <p:cNvPr id="5" name="Місце для зображення 4" descr="Christmas-tree-in-Trafalgar-Square.jpg"/>
          <p:cNvPicPr>
            <a:picLocks noGrp="1" noChangeAspect="1"/>
          </p:cNvPicPr>
          <p:nvPr>
            <p:ph type="pic" idx="1"/>
          </p:nvPr>
        </p:nvPicPr>
        <p:blipFill>
          <a:blip r:embed="rId2"/>
          <a:srcRect l="5556" r="5556"/>
          <a:stretch>
            <a:fillRect/>
          </a:stretch>
        </p:blipFill>
        <p:spPr>
          <a:xfrm>
            <a:off x="1285852" y="428604"/>
            <a:ext cx="6500858" cy="4071966"/>
          </a:xfr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572008"/>
            <a:ext cx="8229600" cy="1285884"/>
          </a:xfrm>
        </p:spPr>
        <p:txBody>
          <a:bodyPr>
            <a:normAutofit/>
          </a:bodyPr>
          <a:lstStyle/>
          <a:p>
            <a:r>
              <a:rPr lang="en-US" sz="2600" dirty="0" smtClean="0"/>
              <a:t>What, where and why English children hang in the night before Christmas?</a:t>
            </a:r>
            <a:endParaRPr lang="ru-RU" sz="2800" dirty="0"/>
          </a:p>
        </p:txBody>
      </p:sp>
      <p:pic>
        <p:nvPicPr>
          <p:cNvPr id="4" name="Содержимое 3" descr="christmas.jpg"/>
          <p:cNvPicPr>
            <a:picLocks noGrp="1" noChangeAspect="1"/>
          </p:cNvPicPr>
          <p:nvPr>
            <p:ph idx="1"/>
          </p:nvPr>
        </p:nvPicPr>
        <p:blipFill>
          <a:blip r:embed="rId2"/>
          <a:stretch>
            <a:fillRect/>
          </a:stretch>
        </p:blipFill>
        <p:spPr>
          <a:xfrm>
            <a:off x="1214414" y="500042"/>
            <a:ext cx="6929486" cy="4143404"/>
          </a:xfr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00232" y="4500570"/>
            <a:ext cx="6000792" cy="928694"/>
          </a:xfrm>
        </p:spPr>
        <p:txBody>
          <a:bodyPr>
            <a:normAutofit/>
          </a:bodyPr>
          <a:lstStyle/>
          <a:p>
            <a:r>
              <a:rPr lang="en-US" sz="2400" dirty="0" smtClean="0"/>
              <a:t>What children write before Christmas?</a:t>
            </a:r>
            <a:r>
              <a:rPr lang="ru-RU" sz="2400" dirty="0" smtClean="0"/>
              <a:t/>
            </a:r>
            <a:br>
              <a:rPr lang="ru-RU" sz="2400" dirty="0" smtClean="0"/>
            </a:br>
            <a:endParaRPr lang="ru-RU" sz="2400" dirty="0"/>
          </a:p>
        </p:txBody>
      </p:sp>
      <p:pic>
        <p:nvPicPr>
          <p:cNvPr id="4" name="Содержимое 3" descr="letter-to-santa-north-pole.jpg"/>
          <p:cNvPicPr>
            <a:picLocks noGrp="1" noChangeAspect="1"/>
          </p:cNvPicPr>
          <p:nvPr>
            <p:ph idx="1"/>
          </p:nvPr>
        </p:nvPicPr>
        <p:blipFill>
          <a:blip r:embed="rId2"/>
          <a:stretch>
            <a:fillRect/>
          </a:stretch>
        </p:blipFill>
        <p:spPr>
          <a:xfrm>
            <a:off x="1714480" y="500042"/>
            <a:ext cx="5852160" cy="3657600"/>
          </a:xfr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429132"/>
            <a:ext cx="8229600" cy="1143000"/>
          </a:xfrm>
        </p:spPr>
        <p:txBody>
          <a:bodyPr>
            <a:normAutofit/>
          </a:bodyPr>
          <a:lstStyle/>
          <a:p>
            <a:r>
              <a:rPr lang="en-US" sz="2800" dirty="0" smtClean="0"/>
              <a:t>Who comes to children in Britain at night before Christmas?</a:t>
            </a:r>
            <a:endParaRPr lang="ru-RU" sz="2800" dirty="0"/>
          </a:p>
        </p:txBody>
      </p:sp>
      <p:pic>
        <p:nvPicPr>
          <p:cNvPr id="4" name="Содержимое 3" descr="o-PRESENTS-SANTA-CLAUS-facebook.jpg"/>
          <p:cNvPicPr>
            <a:picLocks noGrp="1" noChangeAspect="1"/>
          </p:cNvPicPr>
          <p:nvPr>
            <p:ph idx="1"/>
          </p:nvPr>
        </p:nvPicPr>
        <p:blipFill>
          <a:blip r:embed="rId2" cstate="print"/>
          <a:stretch>
            <a:fillRect/>
          </a:stretch>
        </p:blipFill>
        <p:spPr>
          <a:xfrm>
            <a:off x="1214414" y="714356"/>
            <a:ext cx="6643734" cy="3571900"/>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4786322"/>
            <a:ext cx="8229600" cy="1143000"/>
          </a:xfrm>
        </p:spPr>
        <p:txBody>
          <a:bodyPr>
            <a:normAutofit fontScale="90000"/>
          </a:bodyPr>
          <a:lstStyle/>
          <a:p>
            <a:r>
              <a:rPr lang="en-US" sz="4000" dirty="0" smtClean="0"/>
              <a:t>What he puts into the kids’ stockings? </a:t>
            </a:r>
            <a:r>
              <a:rPr lang="ru-RU" dirty="0" smtClean="0"/>
              <a:t/>
            </a:r>
            <a:br>
              <a:rPr lang="ru-RU" dirty="0" smtClean="0"/>
            </a:br>
            <a:endParaRPr lang="ru-RU" dirty="0"/>
          </a:p>
        </p:txBody>
      </p:sp>
      <p:pic>
        <p:nvPicPr>
          <p:cNvPr id="4" name="Содержимое 3" descr="santa-claus-stocking-stuffer-clause-putting-shiny-christmas-present-isolated-white-34653767.jpg"/>
          <p:cNvPicPr>
            <a:picLocks noGrp="1" noChangeAspect="1"/>
          </p:cNvPicPr>
          <p:nvPr>
            <p:ph idx="1"/>
          </p:nvPr>
        </p:nvPicPr>
        <p:blipFill>
          <a:blip r:embed="rId2"/>
          <a:stretch>
            <a:fillRect/>
          </a:stretch>
        </p:blipFill>
        <p:spPr>
          <a:xfrm>
            <a:off x="1357290" y="571480"/>
            <a:ext cx="6500858" cy="3929090"/>
          </a:xfr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3571876"/>
            <a:ext cx="8229600" cy="2286008"/>
          </a:xfrm>
        </p:spPr>
        <p:txBody>
          <a:bodyPr>
            <a:noAutofit/>
          </a:bodyPr>
          <a:lstStyle/>
          <a:p>
            <a:r>
              <a:rPr lang="en-US" sz="2000" dirty="0" smtClean="0"/>
              <a:t>What people eat for Christmas Dinner? Choose one suitable word. </a:t>
            </a:r>
            <a:r>
              <a:rPr lang="ru-RU" sz="3200" dirty="0" smtClean="0"/>
              <a:t/>
            </a:r>
            <a:br>
              <a:rPr lang="ru-RU" sz="3200" dirty="0" smtClean="0"/>
            </a:br>
            <a:r>
              <a:rPr lang="en-US" sz="2000" b="1" dirty="0" smtClean="0">
                <a:latin typeface="Times New Roman" pitchFamily="18" charset="0"/>
                <a:cs typeface="Times New Roman" pitchFamily="18" charset="0"/>
              </a:rPr>
              <a:t>Coffee    tea    milk  champagne  </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chicken    turkey    pork    beef</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pea soup    borsch    pasta   vegetables </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candy    sweet    chocolate  apple pie</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meat     fish    chicken    seafood</a:t>
            </a:r>
            <a:endParaRPr lang="ru-RU" sz="3200" dirty="0"/>
          </a:p>
        </p:txBody>
      </p:sp>
      <p:pic>
        <p:nvPicPr>
          <p:cNvPr id="4" name="Содержимое 3" descr="1416179667833_Image_galleryImage_A_stock_photo_of_three_ge.JPG"/>
          <p:cNvPicPr>
            <a:picLocks noGrp="1" noChangeAspect="1"/>
          </p:cNvPicPr>
          <p:nvPr>
            <p:ph idx="1"/>
          </p:nvPr>
        </p:nvPicPr>
        <p:blipFill>
          <a:blip r:embed="rId2"/>
          <a:stretch>
            <a:fillRect/>
          </a:stretch>
        </p:blipFill>
        <p:spPr>
          <a:xfrm>
            <a:off x="1500166" y="500042"/>
            <a:ext cx="6215106" cy="3071834"/>
          </a:xfr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Другая 2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00"/>
      </a:hlink>
      <a:folHlink>
        <a:srgbClr val="8AA846"/>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TotalTime>
  <Words>382</Words>
  <Application>Microsoft Office PowerPoint</Application>
  <PresentationFormat>Екран (4:3)</PresentationFormat>
  <Paragraphs>101</Paragraphs>
  <Slides>31</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31</vt:i4>
      </vt:variant>
    </vt:vector>
  </HeadingPairs>
  <TitlesOfParts>
    <vt:vector size="32" baseType="lpstr">
      <vt:lpstr>Тема Office</vt:lpstr>
      <vt:lpstr>Слайд 1</vt:lpstr>
      <vt:lpstr>Winter has already come and brought not only vacation but a lot of happy holidays like Christmas, New Year and so on. Ukrainian people have many traditions and what about other countries? What do you know about Christmas and New Year traditions in English speaking countries? </vt:lpstr>
      <vt:lpstr>Christmas Day is a happy holiday for a lot of people in different countries. When do British people celebrate Christmas?  </vt:lpstr>
      <vt:lpstr> What is the symbol of New Year?</vt:lpstr>
      <vt:lpstr>What, where and why English children hang in the night before Christmas?</vt:lpstr>
      <vt:lpstr>What children write before Christmas? </vt:lpstr>
      <vt:lpstr>Who comes to children in Britain at night before Christmas?</vt:lpstr>
      <vt:lpstr>What he puts into the kids’ stockings?  </vt:lpstr>
      <vt:lpstr>What people eat for Christmas Dinner? Choose one suitable word.  Coffee    tea    milk  champagne   chicken    turkey    pork    beef pea soup    borsch    pasta   vegetables  candy    sweet    chocolate  apple pie meat     fish    chicken    seafood</vt:lpstr>
      <vt:lpstr>What is traditional Christmas  dish? Find the word.</vt:lpstr>
      <vt:lpstr> What do people wish each other for New Year? What do the children sing  on Christmas?</vt:lpstr>
      <vt:lpstr>Carol of the Bells </vt:lpstr>
      <vt:lpstr>«Ще́дрик» — одна з найпопулярніших обробок Миколи Леонтовича, знана не тільки в Україні, але й у всьому світі під назвою«колядка дзвонів» Всесвітньо відома обробка «Щедрик» належить до тих, над якими Микола Леонтович працював майже усе життя. Уперше «Щедрика» виконав хор Київського університету в 1916 році. 5 жовтня 1921 року “Щедрик” був вперше виконаний в США – на концерті в Нью-Йорку. Пісня стала настільки популярною, що в 1936 році Пітер Виговський написав англійську версію слів “Щедрика”. Пісня нагадувала йому передзвін і він зафіксував цей образ у своїх віршах. Пізніше пісня закріпилась в музичній культурі Заходу під назвою “колядка дзвіночків” (англ. Carol of the Bells). До сьогоднішнього часу американські хори, як професійні так і любительські, співають цю пісню як колядку на Різдво.  </vt:lpstr>
      <vt:lpstr>ЩЕДРИК</vt:lpstr>
      <vt:lpstr>«Jingle Bells» (укр. «Дзвін дзвіночків») — найвідоміша та найчастіше виконуюча американська різдвяна пісня у світі. Написана Джеймсом Лордом П’єрпойнтом у 1857 році та вперше опублікована восени того ж року до приуроченого американського національного свята Дня подяки. Пізніше, пісня була пов'язана лише з Різдвяними і Новорічними святами,та була перекладена майже всіма мовами світу.    </vt:lpstr>
      <vt:lpstr>«Jingle Bells»</vt:lpstr>
      <vt:lpstr>It is winter, it is Christmas! Look at our Christmas tree! There are balls and there are dolls, Many candies you can see.   I want to give you lots of love And want to say right here. Have a Happy New Year Day And then a Happy Year!   Oh, Christmas Tree, Oh, Christmas Tree You give us so much pleasure. You do not fade with winter snow. You bloom with lights when cold wind blow. Oh, Christmas Tree, Oh, Christmas Tree You give us so much pleasure. </vt:lpstr>
      <vt:lpstr>"We Wish You a Merry Christmas" — популярна англійська колядка 16 ст. Вважається різдвяним гімном. З'явилась у Південно-Західній Англії. Одна з небагатьох традиційних колядок, в якій згадується святкування Нового року. Походження різдвяного гімну лежить в англійській традиції роздавати на Святвечір колядникам солодощі.    </vt:lpstr>
      <vt:lpstr>We wish you a Merry Christmas. </vt:lpstr>
      <vt:lpstr>Let’s check how do you know the traditions. ENGLISH OR UKRAINIAN TRADITION</vt:lpstr>
      <vt:lpstr>ENGLISH OR UKRAINIAN TRADITION</vt:lpstr>
      <vt:lpstr>ENGLISH OR UKRAINIAN TRADITION</vt:lpstr>
      <vt:lpstr>ENGLISH OR UKRAINIAN TRADITION</vt:lpstr>
      <vt:lpstr>ENGLISH OR UKRAINIAN TRADITION</vt:lpstr>
      <vt:lpstr>ENGLISH OR UKRAINIAN TRADITION</vt:lpstr>
      <vt:lpstr>ENGLISH OR UKRAINIAN TRADITION</vt:lpstr>
      <vt:lpstr>ENGLISH OR UKRAINIAN TRADITION</vt:lpstr>
      <vt:lpstr>ENGLISH OR UKRAINIAN TRADITION</vt:lpstr>
      <vt:lpstr>ENGLISH OR UKRAINIAN TRADITION</vt:lpstr>
      <vt:lpstr>ENGLISH OR UKRAINIAN TRADITION</vt:lpstr>
      <vt:lpstr>I think you have found out a lot of new and interesting treasures for you!  Merry Christmas!!!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Кознюк</cp:lastModifiedBy>
  <cp:revision>88</cp:revision>
  <dcterms:created xsi:type="dcterms:W3CDTF">2013-08-17T08:34:50Z</dcterms:created>
  <dcterms:modified xsi:type="dcterms:W3CDTF">2023-01-03T08:04:43Z</dcterms:modified>
</cp:coreProperties>
</file>