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4D331E-8185-4AF7-AC70-496DE8E12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58343AF0-3C54-4073-89C5-A2FA6C607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2F3A7518-9636-4D07-85B3-AADDA38EC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834B5FC6-40FC-46DC-995F-8B2EC1AB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68094D72-EA51-4C6D-AA24-FA93D4F3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7278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682962-BE09-49FE-8C48-15761DB4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B46BB8FC-77CE-45E9-B7EB-A1789249F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2072AB82-C28C-43C8-A900-EEB947F5E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022FCE8A-FB6E-4B71-A503-A5D9D78F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B5E68B8F-E3A0-42C7-BB67-81F07ABF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012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xmlns="" id="{7BF42164-E468-4FDF-AF17-2C9EB0184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3906E422-5463-430B-AF8E-8A013CBD8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BAD934F4-4F77-492A-8B49-EF6E47C9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E5F42320-29B5-4FE8-9CA8-3112DC54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DB3C0A27-0B31-49A6-9134-EB938AA7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6551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7D149D-0EAE-4F7C-A15F-0A9A9B2C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49EE0FC-9E7B-4931-A0AD-CA334DB97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169D89ED-E3B9-4935-81C6-F141B1E0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66CD9AB1-6E88-4F6F-A048-96CC745F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42EAB2A8-3E35-4281-920D-DA297D08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600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7B17DA-E6D6-4247-BCDD-DC5932FA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187FA320-C15D-4EFE-B1A3-9E7F95FB9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97709645-1E1B-4A9E-AC72-1839B1B2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160EB729-6BED-4E27-B936-83D0C0B1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BEBEA7CE-BBBD-4678-8EFE-FBA84558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8149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EEC105-3568-4C4A-8722-E6BDE28F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8C0F5E0A-8917-46E1-B36F-AAF1D80BE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3349873E-12A6-47A7-BD82-9FA795369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23FE513D-2592-4F25-825F-7B702874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03BECB08-DA88-41D9-906F-90BD828C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00200999-35A3-40F8-9369-2B0B06F3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7495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813D7B-3F24-45BD-B0E0-023BB5483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5575EA97-7592-420F-BC1D-164A177AD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2157BB1E-70E5-4FDF-AD87-D734F0AA8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xmlns="" id="{323AC597-F297-44A1-8BCA-CF720B41D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xmlns="" id="{7B246EB2-F0B0-4909-835E-93CA0CD3D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xmlns="" id="{7CEA5F52-C50D-4855-872A-5AE8962E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xmlns="" id="{32710D37-4CF3-43A7-9D79-0D78AACC6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xmlns="" id="{D08B98BF-5C2F-4E61-A1D5-6CFFD569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8652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5D0379-053D-4023-BFE6-80AD7776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992964BA-3D46-42FB-ABF4-082DFCFD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EE2125E3-B268-413E-B6A1-83C3E9CB2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D6EFAC56-4311-418A-ACA3-EBC96496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1459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xmlns="" id="{22E46BA6-FBDE-4225-B91A-07A418EB4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xmlns="" id="{38A55A8C-1B24-4E17-9D5B-0C13276B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43BF4686-CBB6-485A-9B32-25DC4FAD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4602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89E23D-DA74-4BFF-B526-97311DAC3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5046EDA8-478C-4E3A-9CB2-B285E6041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27E695AF-34E3-4652-8D3C-7E4A7BCF4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30EC24D0-0323-4373-B354-A24E7E18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B341214F-A062-4566-A546-D5DCD942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9599DC85-A014-43E3-8BB2-6427AF1F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6333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F14336-B40C-42C8-AE79-0ABEF288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xmlns="" id="{BA669F80-8B19-4B2D-BABF-C5359D1A2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D6364B87-DA05-4B52-A2C5-9BCF66AED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19239625-FB78-4536-981A-B8A6A588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02A808F6-92BE-4139-A3C4-5D6CB9C3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5417C013-F1A9-4F9F-8F0A-6AC92C76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5933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xmlns="" id="{8B71E508-9ABB-42BC-9A9E-1FA33CD0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1E60A61F-9A38-4863-B6C4-A5089A80C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2D7E0BF2-A533-47A7-AE64-895424D83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9DFF7-B3E3-4BE0-8E15-B45AC2962DC8}" type="datetimeFigureOut">
              <a:rPr lang="uk-UA" smtClean="0"/>
              <a:pPr/>
              <a:t>14.09.2022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A9BE7F14-A69E-4971-A3C4-C2B63EABE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951A3457-1246-4CE5-8AE4-798A8B692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3AC5-61E6-45B1-82EE-A9E2760A2EF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0733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18" Type="http://schemas.openxmlformats.org/officeDocument/2006/relationships/image" Target="../media/image6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" Type="http://schemas.openxmlformats.org/officeDocument/2006/relationships/image" Target="../media/image44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19" Type="http://schemas.openxmlformats.org/officeDocument/2006/relationships/image" Target="../media/image61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1">
            <a:extLst>
              <a:ext uri="{FF2B5EF4-FFF2-40B4-BE49-F238E27FC236}">
                <a16:creationId xmlns:a16="http://schemas.microsoft.com/office/drawing/2014/main" xmlns="" id="{882944EB-57EB-4C1E-845A-D4D21D17BB18}"/>
              </a:ext>
            </a:extLst>
          </p:cNvPr>
          <p:cNvSpPr/>
          <p:nvPr/>
        </p:nvSpPr>
        <p:spPr>
          <a:xfrm>
            <a:off x="2841232" y="1772816"/>
            <a:ext cx="9378462" cy="24618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 1">
            <a:extLst>
              <a:ext uri="{FF2B5EF4-FFF2-40B4-BE49-F238E27FC236}">
                <a16:creationId xmlns:a16="http://schemas.microsoft.com/office/drawing/2014/main" xmlns="" id="{F2207EEE-A7ED-4E08-A951-681A843AF19B}"/>
              </a:ext>
            </a:extLst>
          </p:cNvPr>
          <p:cNvSpPr txBox="1">
            <a:spLocks/>
          </p:cNvSpPr>
          <p:nvPr/>
        </p:nvSpPr>
        <p:spPr>
          <a:xfrm>
            <a:off x="2937157" y="1933065"/>
            <a:ext cx="9141619" cy="2387600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/>
              <a:t>Тема:</a:t>
            </a:r>
            <a:br>
              <a:rPr lang="uk-UA" dirty="0"/>
            </a:br>
            <a:r>
              <a:rPr lang="uk-UA" dirty="0"/>
              <a:t>Додавання та віднімання </a:t>
            </a:r>
            <a:r>
              <a:rPr lang="uk-UA" dirty="0" err="1"/>
              <a:t>дробів</a:t>
            </a:r>
            <a:endParaRPr lang="uk-UA" dirty="0"/>
          </a:p>
          <a:p>
            <a:r>
              <a:rPr lang="uk-UA"/>
              <a:t>з однаковими </a:t>
            </a:r>
            <a:r>
              <a:rPr lang="uk-UA" dirty="0"/>
              <a:t>знаменниками</a:t>
            </a:r>
          </a:p>
        </p:txBody>
      </p:sp>
      <p:pic>
        <p:nvPicPr>
          <p:cNvPr id="4" name="Picture 6" descr="✓ Ручки скачать клипарт бесплатно - Clipart-DB">
            <a:extLst>
              <a:ext uri="{FF2B5EF4-FFF2-40B4-BE49-F238E27FC236}">
                <a16:creationId xmlns:a16="http://schemas.microsoft.com/office/drawing/2014/main" xmlns="" id="{35A52DA1-0088-47D8-B24C-CA10D107B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450417">
            <a:off x="9309756" y="1944740"/>
            <a:ext cx="3205774" cy="320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3A4ECAD-C4FC-45AE-8EE4-20E0504041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949278">
            <a:off x="1865594" y="1008367"/>
            <a:ext cx="965986" cy="11700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24FBBA3-9C06-409A-AD5E-326030ECB2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148100">
            <a:off x="133493" y="380484"/>
            <a:ext cx="1717058" cy="71313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D51C771-CE34-4310-B1A3-E19D8D5F3B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496767">
            <a:off x="471393" y="1399292"/>
            <a:ext cx="1045174" cy="108827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B19CEBC-B9A1-413E-B65F-4593D08E91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267500">
            <a:off x="337544" y="2820670"/>
            <a:ext cx="1124127" cy="112412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38FDA17-44A6-448A-9E7F-4F6A3A37830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44845">
            <a:off x="1483508" y="3830937"/>
            <a:ext cx="1153750" cy="11537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17D360B-81B2-40C6-BAC6-AA03F4A1D7F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163065">
            <a:off x="273288" y="5024081"/>
            <a:ext cx="1316423" cy="131642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7A03F1CA-AB6E-4755-B4FC-51F7FA18A5D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837898">
            <a:off x="2003077" y="5671048"/>
            <a:ext cx="772598" cy="77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657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F2FFE6F-3B12-4636-87A0-61F3311AA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939" y="1571366"/>
            <a:ext cx="10898121" cy="3715268"/>
          </a:xfrm>
          <a:prstGeom prst="rect">
            <a:avLst/>
          </a:prstGeom>
        </p:spPr>
      </p:pic>
      <p:sp>
        <p:nvSpPr>
          <p:cNvPr id="6" name="Прямоугольник 13">
            <a:extLst>
              <a:ext uri="{FF2B5EF4-FFF2-40B4-BE49-F238E27FC236}">
                <a16:creationId xmlns:a16="http://schemas.microsoft.com/office/drawing/2014/main" xmlns="" id="{B26E8CDB-8DBC-42C6-BA3B-2F498AD2FCD0}"/>
              </a:ext>
            </a:extLst>
          </p:cNvPr>
          <p:cNvSpPr/>
          <p:nvPr/>
        </p:nvSpPr>
        <p:spPr>
          <a:xfrm>
            <a:off x="0" y="-15945"/>
            <a:ext cx="12192000" cy="9555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spc="600" dirty="0">
                <a:solidFill>
                  <a:schemeClr val="tx1"/>
                </a:solidFill>
              </a:rPr>
              <a:t>Підіб’ємо підсумки</a:t>
            </a:r>
            <a:endParaRPr lang="ru-RU" sz="3200" b="1" spc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95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5945A9-46E0-4CBE-91B3-C5CDFC0C3474}"/>
              </a:ext>
            </a:extLst>
          </p:cNvPr>
          <p:cNvSpPr txBox="1">
            <a:spLocks/>
          </p:cNvSpPr>
          <p:nvPr/>
        </p:nvSpPr>
        <p:spPr>
          <a:xfrm>
            <a:off x="837981" y="548680"/>
            <a:ext cx="1051286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871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5 -0.14444 L 0.01185 0.4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7">
            <a:extLst>
              <a:ext uri="{FF2B5EF4-FFF2-40B4-BE49-F238E27FC236}">
                <a16:creationId xmlns:a16="http://schemas.microsoft.com/office/drawing/2014/main" xmlns="" id="{71AA68C3-3620-47A8-BE25-12CB072E8E9D}"/>
              </a:ext>
            </a:extLst>
          </p:cNvPr>
          <p:cNvSpPr/>
          <p:nvPr/>
        </p:nvSpPr>
        <p:spPr>
          <a:xfrm>
            <a:off x="427838" y="3911910"/>
            <a:ext cx="7650759" cy="4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7">
            <a:extLst>
              <a:ext uri="{FF2B5EF4-FFF2-40B4-BE49-F238E27FC236}">
                <a16:creationId xmlns:a16="http://schemas.microsoft.com/office/drawing/2014/main" xmlns="" id="{1A566B12-B61D-4523-BF3A-D7813DFD3D81}"/>
              </a:ext>
            </a:extLst>
          </p:cNvPr>
          <p:cNvSpPr/>
          <p:nvPr/>
        </p:nvSpPr>
        <p:spPr>
          <a:xfrm>
            <a:off x="411060" y="2395966"/>
            <a:ext cx="7650759" cy="4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7">
            <a:extLst>
              <a:ext uri="{FF2B5EF4-FFF2-40B4-BE49-F238E27FC236}">
                <a16:creationId xmlns:a16="http://schemas.microsoft.com/office/drawing/2014/main" xmlns="" id="{90D43671-1B40-456E-B575-E435C0B113C2}"/>
              </a:ext>
            </a:extLst>
          </p:cNvPr>
          <p:cNvSpPr/>
          <p:nvPr/>
        </p:nvSpPr>
        <p:spPr>
          <a:xfrm>
            <a:off x="411061" y="832379"/>
            <a:ext cx="7650759" cy="42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3">
            <a:extLst>
              <a:ext uri="{FF2B5EF4-FFF2-40B4-BE49-F238E27FC236}">
                <a16:creationId xmlns:a16="http://schemas.microsoft.com/office/drawing/2014/main" xmlns="" id="{51529490-60C0-411B-8AB5-87181F8A823A}"/>
              </a:ext>
            </a:extLst>
          </p:cNvPr>
          <p:cNvSpPr/>
          <p:nvPr/>
        </p:nvSpPr>
        <p:spPr>
          <a:xfrm>
            <a:off x="0" y="-15944"/>
            <a:ext cx="12192000" cy="4607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pc="600" dirty="0" err="1">
                <a:solidFill>
                  <a:schemeClr val="tx1"/>
                </a:solidFill>
              </a:rPr>
              <a:t>Пригадаємо</a:t>
            </a:r>
            <a:endParaRPr lang="ru-RU" sz="2800" b="1" spc="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0996C01-71F6-4647-AF82-AB86B51CB45D}"/>
              </a:ext>
            </a:extLst>
          </p:cNvPr>
          <p:cNvSpPr txBox="1"/>
          <p:nvPr/>
        </p:nvSpPr>
        <p:spPr>
          <a:xfrm>
            <a:off x="411061" y="847288"/>
            <a:ext cx="5209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1. Виконайте дії: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F2DE20-250E-43EA-939E-FCDDEAC4FFFF}"/>
                  </a:ext>
                </a:extLst>
              </p:cNvPr>
              <p:cNvSpPr txBox="1"/>
              <p:nvPr/>
            </p:nvSpPr>
            <p:spPr>
              <a:xfrm>
                <a:off x="520117" y="1216620"/>
                <a:ext cx="8019876" cy="61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/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/>
                  <a:t/>
                </a:r>
                <a:r>
                  <a:rPr lang="uk-UA" sz="2400" dirty="0"/>
                  <a:t/>
                </a:r>
                <a:r>
                  <a:rPr lang="en-US" sz="2400" dirty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uk-UA" sz="2400" dirty="0"/>
                  <a:t/>
                </a:r>
                <a:r>
                  <a:rPr lang="en-US" sz="2400" dirty="0"/>
                  <a:t>	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400" dirty="0"/>
                  <a:t/>
                </a:r>
                <a:endParaRPr lang="uk-UA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5F2DE20-250E-43EA-939E-FCDDEAC4F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17" y="1216620"/>
                <a:ext cx="8019876" cy="619913"/>
              </a:xfrm>
              <a:prstGeom prst="rect">
                <a:avLst/>
              </a:prstGeom>
              <a:blipFill>
                <a:blip r:embed="rId2"/>
                <a:stretch>
                  <a:fillRect l="-1140" b="-990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A1E2CA0-A426-4283-A781-F1FA69143242}"/>
              </a:ext>
            </a:extLst>
          </p:cNvPr>
          <p:cNvSpPr txBox="1"/>
          <p:nvPr/>
        </p:nvSpPr>
        <p:spPr>
          <a:xfrm>
            <a:off x="427838" y="2377059"/>
            <a:ext cx="7071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</a:t>
            </a:r>
            <a:r>
              <a:rPr lang="uk-UA" sz="2400" dirty="0"/>
              <a:t>Виконайте дії: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424256-3D1C-40A1-9F87-56DC388AADBE}"/>
                  </a:ext>
                </a:extLst>
              </p:cNvPr>
              <p:cNvSpPr txBox="1"/>
              <p:nvPr/>
            </p:nvSpPr>
            <p:spPr>
              <a:xfrm>
                <a:off x="520117" y="2758276"/>
                <a:ext cx="8070211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/>
                  <a:t>1)</a:t>
                </a:r>
                <a:r>
                  <a:rPr lang="en-US" sz="2400" dirty="0"/>
                  <a:t/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400" dirty="0"/>
                  <a:t>		2) 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dirty="0"/>
                  <a:t>		3) 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uk-UA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uk-UA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endParaRPr lang="uk-UA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9424256-3D1C-40A1-9F87-56DC388AA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17" y="2758276"/>
                <a:ext cx="8070211" cy="645048"/>
              </a:xfrm>
              <a:prstGeom prst="rect">
                <a:avLst/>
              </a:prstGeom>
              <a:blipFill>
                <a:blip r:embed="rId3"/>
                <a:stretch>
                  <a:fillRect l="-1133" b="-754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F3E2FE-561F-4A5E-ABF2-6AAED463A695}"/>
              </a:ext>
            </a:extLst>
          </p:cNvPr>
          <p:cNvSpPr txBox="1"/>
          <p:nvPr/>
        </p:nvSpPr>
        <p:spPr>
          <a:xfrm>
            <a:off x="427838" y="3928333"/>
            <a:ext cx="6786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</a:t>
            </a:r>
            <a:r>
              <a:rPr lang="uk-UA" sz="2400" dirty="0"/>
              <a:t>Виконайте дії: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B65599-3844-442B-B1E4-3E161677B7EE}"/>
                  </a:ext>
                </a:extLst>
              </p:cNvPr>
              <p:cNvSpPr txBox="1"/>
              <p:nvPr/>
            </p:nvSpPr>
            <p:spPr>
              <a:xfrm>
                <a:off x="838899" y="4357985"/>
                <a:ext cx="6434356" cy="1667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18 −3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−2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5B65599-3844-442B-B1E4-3E161677B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99" y="4357985"/>
                <a:ext cx="6434356" cy="16676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id="{008ADEB8-47E1-42FB-BEB1-F61F821BFD2A}"/>
                  </a:ext>
                </a:extLst>
              </p:cNvPr>
              <p:cNvSpPr/>
              <p:nvPr/>
            </p:nvSpPr>
            <p:spPr>
              <a:xfrm>
                <a:off x="9093666" y="700976"/>
                <a:ext cx="2885813" cy="154798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uk-UA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Пам’ятаємо!</a:t>
                </a:r>
              </a:p>
              <a:p>
                <a:pPr algn="ctr"/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Щоб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додати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два дроби з </a:t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однаковими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знаменниками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, </a:t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потрібно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додати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їх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чисельники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, а </a:t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знаменники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залишити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без </a:t>
                </a:r>
                <a:r>
                  <a:rPr lang="ru-RU" sz="1200" i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змін</a:t>
                </a:r>
                <a:r>
                  <a:rPr lang="ru-RU" sz="1200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</a:t>
                </a:r>
                <a:endParaRPr lang="uk-UA" sz="1000" b="0" i="1" dirty="0">
                  <a:solidFill>
                    <a:schemeClr val="tx1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𝒄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±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𝒄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±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ru-RU" sz="1050" b="1" i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08ADEB8-47E1-42FB-BEB1-F61F821BFD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666" y="700976"/>
                <a:ext cx="2885813" cy="1547988"/>
              </a:xfrm>
              <a:prstGeom prst="rect">
                <a:avLst/>
              </a:prstGeom>
              <a:blipFill>
                <a:blip r:embed="rId5"/>
                <a:stretch>
                  <a:fillRect t="-236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Прямоугольник 7">
                <a:extLst>
                  <a:ext uri="{FF2B5EF4-FFF2-40B4-BE49-F238E27FC236}">
                    <a16:creationId xmlns:a16="http://schemas.microsoft.com/office/drawing/2014/main" id="{929CBB66-B45E-424E-8615-7BC29C01CAD3}"/>
                  </a:ext>
                </a:extLst>
              </p:cNvPr>
              <p:cNvSpPr/>
              <p:nvPr/>
            </p:nvSpPr>
            <p:spPr>
              <a:xfrm>
                <a:off x="9093665" y="2465875"/>
                <a:ext cx="2885813" cy="70788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Пригадайте!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3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29CBB66-B45E-424E-8615-7BC29C01C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665" y="2465875"/>
                <a:ext cx="2885813" cy="707886"/>
              </a:xfrm>
              <a:prstGeom prst="rect">
                <a:avLst/>
              </a:prstGeom>
              <a:blipFill>
                <a:blip r:embed="rId6"/>
                <a:stretch>
                  <a:fillRect t="-517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0808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2" grpId="0" animBg="1"/>
      <p:bldP spid="3" grpId="0"/>
      <p:bldP spid="4" grpId="0" animBg="1"/>
      <p:bldP spid="5" grpId="0"/>
      <p:bldP spid="6" grpId="0" animBg="1"/>
      <p:bldP spid="7" grpId="0"/>
      <p:bldP spid="8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>
            <a:extLst>
              <a:ext uri="{FF2B5EF4-FFF2-40B4-BE49-F238E27FC236}">
                <a16:creationId xmlns:a16="http://schemas.microsoft.com/office/drawing/2014/main" xmlns="" id="{53C6D015-0F43-4231-95D1-E0DE522FA52D}"/>
              </a:ext>
            </a:extLst>
          </p:cNvPr>
          <p:cNvSpPr/>
          <p:nvPr/>
        </p:nvSpPr>
        <p:spPr>
          <a:xfrm>
            <a:off x="872458" y="3149265"/>
            <a:ext cx="859871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7">
            <a:extLst>
              <a:ext uri="{FF2B5EF4-FFF2-40B4-BE49-F238E27FC236}">
                <a16:creationId xmlns:a16="http://schemas.microsoft.com/office/drawing/2014/main" xmlns="" id="{95831CB3-1904-4925-9656-84B040FE0AE2}"/>
              </a:ext>
            </a:extLst>
          </p:cNvPr>
          <p:cNvSpPr/>
          <p:nvPr/>
        </p:nvSpPr>
        <p:spPr>
          <a:xfrm>
            <a:off x="872457" y="776908"/>
            <a:ext cx="859871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3">
            <a:extLst>
              <a:ext uri="{FF2B5EF4-FFF2-40B4-BE49-F238E27FC236}">
                <a16:creationId xmlns:a16="http://schemas.microsoft.com/office/drawing/2014/main" xmlns="" id="{944A0317-0AB4-4B4C-82CE-7F49B48E8418}"/>
              </a:ext>
            </a:extLst>
          </p:cNvPr>
          <p:cNvSpPr/>
          <p:nvPr/>
        </p:nvSpPr>
        <p:spPr>
          <a:xfrm>
            <a:off x="0" y="-15944"/>
            <a:ext cx="12192000" cy="4607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pc="600" dirty="0" err="1">
                <a:solidFill>
                  <a:schemeClr val="tx1"/>
                </a:solidFill>
              </a:rPr>
              <a:t>Теорія</a:t>
            </a:r>
            <a:endParaRPr lang="ru-RU" sz="3200" b="1" spc="6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79C1F09-9340-488B-AD5D-2B462AD89B1F}"/>
              </a:ext>
            </a:extLst>
          </p:cNvPr>
          <p:cNvSpPr txBox="1"/>
          <p:nvPr/>
        </p:nvSpPr>
        <p:spPr>
          <a:xfrm>
            <a:off x="947955" y="715352"/>
            <a:ext cx="8665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додати</a:t>
            </a:r>
            <a:r>
              <a:rPr lang="ru-RU" dirty="0"/>
              <a:t> </a:t>
            </a:r>
            <a:r>
              <a:rPr lang="ru-RU" dirty="0" err="1"/>
              <a:t>раціональні</a:t>
            </a:r>
            <a:r>
              <a:rPr lang="ru-RU" dirty="0"/>
              <a:t> дроби з </a:t>
            </a:r>
            <a:r>
              <a:rPr lang="ru-RU" dirty="0" err="1"/>
              <a:t>однаковими</a:t>
            </a:r>
            <a:r>
              <a:rPr lang="ru-RU" dirty="0"/>
              <a:t> </a:t>
            </a:r>
            <a:r>
              <a:rPr lang="ru-RU" dirty="0" err="1"/>
              <a:t>знаменниками</a:t>
            </a:r>
            <a:r>
              <a:rPr lang="ru-RU" dirty="0"/>
              <a:t>, треба </a:t>
            </a:r>
            <a:r>
              <a:rPr lang="ru-RU" dirty="0" err="1"/>
              <a:t>додати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чисельники</a:t>
            </a:r>
            <a:r>
              <a:rPr lang="ru-RU" dirty="0"/>
              <a:t>, а </a:t>
            </a:r>
            <a:r>
              <a:rPr lang="ru-RU" dirty="0" err="1"/>
              <a:t>знаменник</a:t>
            </a:r>
            <a:r>
              <a:rPr lang="ru-RU" dirty="0"/>
              <a:t> </a:t>
            </a:r>
            <a:r>
              <a:rPr lang="ru-RU" dirty="0" err="1"/>
              <a:t>лишити</a:t>
            </a:r>
            <a:r>
              <a:rPr lang="ru-RU" dirty="0"/>
              <a:t> без </a:t>
            </a:r>
            <a:r>
              <a:rPr lang="ru-RU" dirty="0" err="1"/>
              <a:t>змін</a:t>
            </a:r>
            <a:r>
              <a:rPr lang="ru-RU" dirty="0"/>
              <a:t>.</a:t>
            </a:r>
            <a:endParaRPr lang="uk-UA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99D36E-0E08-4E86-AE8B-61B309465637}"/>
                  </a:ext>
                </a:extLst>
              </p:cNvPr>
              <p:cNvSpPr txBox="1"/>
              <p:nvPr/>
            </p:nvSpPr>
            <p:spPr>
              <a:xfrm>
                <a:off x="914400" y="1610843"/>
                <a:ext cx="6644081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b="1" spc="300" dirty="0"/>
                  <a:t>Наприклад.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uk-UA" sz="2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499D36E-0E08-4E86-AE8B-61B309465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610843"/>
                <a:ext cx="6644081" cy="984629"/>
              </a:xfrm>
              <a:prstGeom prst="rect">
                <a:avLst/>
              </a:prstGeom>
              <a:blipFill>
                <a:blip r:embed="rId2"/>
                <a:stretch>
                  <a:fillRect l="-917" t="-308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485994B-1D8A-4E7A-BED0-0731ACE44BEA}"/>
              </a:ext>
            </a:extLst>
          </p:cNvPr>
          <p:cNvSpPr txBox="1"/>
          <p:nvPr/>
        </p:nvSpPr>
        <p:spPr>
          <a:xfrm>
            <a:off x="872457" y="3087709"/>
            <a:ext cx="8732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відняти</a:t>
            </a:r>
            <a:r>
              <a:rPr lang="ru-RU" sz="2000" dirty="0"/>
              <a:t> </a:t>
            </a:r>
            <a:r>
              <a:rPr lang="ru-RU" sz="2000" dirty="0" err="1"/>
              <a:t>раціональні</a:t>
            </a:r>
            <a:r>
              <a:rPr lang="ru-RU" sz="2000" dirty="0"/>
              <a:t> дроби з </a:t>
            </a:r>
            <a:r>
              <a:rPr lang="ru-RU" sz="2000" dirty="0" err="1"/>
              <a:t>однаковими</a:t>
            </a:r>
            <a:r>
              <a:rPr lang="ru-RU" sz="2000" dirty="0"/>
              <a:t> </a:t>
            </a:r>
            <a:r>
              <a:rPr lang="ru-RU" sz="2000" dirty="0" err="1"/>
              <a:t>знаменниками</a:t>
            </a:r>
            <a:r>
              <a:rPr lang="ru-RU" sz="2000" dirty="0"/>
              <a:t>, треба </a:t>
            </a:r>
            <a:r>
              <a:rPr lang="ru-RU" sz="2000" dirty="0" err="1"/>
              <a:t>відняти</a:t>
            </a:r>
            <a:r>
              <a:rPr lang="ru-RU" sz="2000" dirty="0"/>
              <a:t> 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чисельники</a:t>
            </a:r>
            <a:r>
              <a:rPr lang="ru-RU" sz="2000" dirty="0"/>
              <a:t>, а </a:t>
            </a:r>
            <a:r>
              <a:rPr lang="ru-RU" sz="2000" dirty="0" err="1"/>
              <a:t>знаменник</a:t>
            </a:r>
            <a:r>
              <a:rPr lang="ru-RU" sz="2000" dirty="0"/>
              <a:t> </a:t>
            </a:r>
            <a:r>
              <a:rPr lang="ru-RU" sz="2000" dirty="0" err="1"/>
              <a:t>лишити</a:t>
            </a:r>
            <a:r>
              <a:rPr lang="ru-RU" sz="2000" dirty="0"/>
              <a:t> без </a:t>
            </a:r>
            <a:r>
              <a:rPr lang="ru-RU" sz="2000" dirty="0" err="1"/>
              <a:t>змін</a:t>
            </a:r>
            <a:r>
              <a:rPr lang="ru-RU" sz="2000" dirty="0"/>
              <a:t>.</a:t>
            </a:r>
            <a:endParaRPr lang="uk-UA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E2C2CF-A5E8-4FA9-9102-843BD67853B3}"/>
                  </a:ext>
                </a:extLst>
              </p:cNvPr>
              <p:cNvSpPr txBox="1"/>
              <p:nvPr/>
            </p:nvSpPr>
            <p:spPr>
              <a:xfrm>
                <a:off x="872457" y="3999452"/>
                <a:ext cx="8556771" cy="1057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b="1" spc="300" dirty="0"/>
                  <a:t>Наприклад.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uk-UA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5E2C2CF-A5E8-4FA9-9102-843BD6785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57" y="3999452"/>
                <a:ext cx="8556771" cy="1057469"/>
              </a:xfrm>
              <a:prstGeom prst="rect">
                <a:avLst/>
              </a:prstGeom>
              <a:blipFill>
                <a:blip r:embed="rId3"/>
                <a:stretch>
                  <a:fillRect l="-712" t="-287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ятиугольник 1">
            <a:extLst>
              <a:ext uri="{FF2B5EF4-FFF2-40B4-BE49-F238E27FC236}">
                <a16:creationId xmlns:a16="http://schemas.microsoft.com/office/drawing/2014/main" xmlns="" id="{5B57CF81-F7D4-40E4-8A24-E987F2831B82}"/>
              </a:ext>
            </a:extLst>
          </p:cNvPr>
          <p:cNvSpPr/>
          <p:nvPr/>
        </p:nvSpPr>
        <p:spPr>
          <a:xfrm flipH="1">
            <a:off x="9439452" y="840703"/>
            <a:ext cx="2605304" cy="485398"/>
          </a:xfrm>
          <a:prstGeom prst="homePlate">
            <a:avLst/>
          </a:prstGeom>
          <a:solidFill>
            <a:srgbClr val="D730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ЗАПАМ</a:t>
            </a:r>
            <a:r>
              <a:rPr lang="en-US" b="1" dirty="0">
                <a:solidFill>
                  <a:schemeClr val="bg1"/>
                </a:solidFill>
              </a:rPr>
              <a:t>’</a:t>
            </a:r>
            <a:r>
              <a:rPr lang="ru-RU" b="1" dirty="0">
                <a:solidFill>
                  <a:schemeClr val="bg1"/>
                </a:solidFill>
              </a:rPr>
              <a:t>ЯТАЙТЕ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17" name="Пятиугольник 1">
            <a:extLst>
              <a:ext uri="{FF2B5EF4-FFF2-40B4-BE49-F238E27FC236}">
                <a16:creationId xmlns:a16="http://schemas.microsoft.com/office/drawing/2014/main" xmlns="" id="{901BEB0B-3C99-4CB4-988F-416553931CCF}"/>
              </a:ext>
            </a:extLst>
          </p:cNvPr>
          <p:cNvSpPr/>
          <p:nvPr/>
        </p:nvSpPr>
        <p:spPr>
          <a:xfrm flipH="1">
            <a:off x="9497257" y="3198953"/>
            <a:ext cx="2605304" cy="485398"/>
          </a:xfrm>
          <a:prstGeom prst="homePlate">
            <a:avLst/>
          </a:prstGeom>
          <a:solidFill>
            <a:srgbClr val="D7300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ЗАПАМ</a:t>
            </a:r>
            <a:r>
              <a:rPr lang="en-US" b="1" dirty="0">
                <a:solidFill>
                  <a:schemeClr val="bg1"/>
                </a:solidFill>
              </a:rPr>
              <a:t>’</a:t>
            </a:r>
            <a:r>
              <a:rPr lang="ru-RU" b="1" dirty="0">
                <a:solidFill>
                  <a:schemeClr val="bg1"/>
                </a:solidFill>
              </a:rPr>
              <a:t>ЯТАЙТЕ</a:t>
            </a:r>
            <a:endParaRPr lang="uk-UA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id="{5C54953F-02E3-4AD2-ACAF-BD80CE7B547C}"/>
                  </a:ext>
                </a:extLst>
              </p:cNvPr>
              <p:cNvSpPr/>
              <p:nvPr/>
            </p:nvSpPr>
            <p:spPr>
              <a:xfrm>
                <a:off x="9082631" y="1458279"/>
                <a:ext cx="2885813" cy="103406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  <m:r>
                      <a:rPr lang="uk-U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  <m:r>
                          <a:rPr lang="uk-U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uk-UA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ctr"/>
                <a:r>
                  <a:rPr lang="uk-UA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uk-UA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многочлени, причому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C54953F-02E3-4AD2-ACAF-BD80CE7B54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2631" y="1458279"/>
                <a:ext cx="2885813" cy="1034066"/>
              </a:xfrm>
              <a:prstGeom prst="rect">
                <a:avLst/>
              </a:prstGeom>
              <a:blipFill>
                <a:blip r:embed="rId4"/>
                <a:stretch>
                  <a:fillRect b="-647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Прямоугольник 7">
                <a:extLst>
                  <a:ext uri="{FF2B5EF4-FFF2-40B4-BE49-F238E27FC236}">
                    <a16:creationId xmlns:a16="http://schemas.microsoft.com/office/drawing/2014/main" id="{7A1E699F-2C3F-4028-99E7-60A01DE37B6B}"/>
                  </a:ext>
                </a:extLst>
              </p:cNvPr>
              <p:cNvSpPr/>
              <p:nvPr/>
            </p:nvSpPr>
            <p:spPr>
              <a:xfrm>
                <a:off x="9082630" y="4011153"/>
                <a:ext cx="2885813" cy="103406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  <m:r>
                      <a:rPr lang="uk-U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  <m:r>
                          <a:rPr lang="uk-UA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uk-UA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ctr"/>
                <a:r>
                  <a:rPr lang="uk-UA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uk-UA" sz="16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многочлени, причому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4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A1E699F-2C3F-4028-99E7-60A01DE37B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2630" y="4011153"/>
                <a:ext cx="2885813" cy="1034066"/>
              </a:xfrm>
              <a:prstGeom prst="rect">
                <a:avLst/>
              </a:prstGeom>
              <a:blipFill>
                <a:blip r:embed="rId5"/>
                <a:stretch>
                  <a:fillRect b="-647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1770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2" grpId="0" animBg="1"/>
      <p:bldP spid="5" grpId="0"/>
      <p:bldP spid="6" grpId="0" animBg="1"/>
      <p:bldP spid="7" grpId="0"/>
      <p:bldP spid="8" grpId="0" animBg="1"/>
      <p:bldP spid="16" grpId="0" animBg="1"/>
      <p:bldP spid="17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>
            <a:extLst>
              <a:ext uri="{FF2B5EF4-FFF2-40B4-BE49-F238E27FC236}">
                <a16:creationId xmlns:a16="http://schemas.microsoft.com/office/drawing/2014/main" xmlns="" id="{1C1D3BEB-9FCB-4200-87AA-C767A863AD5D}"/>
              </a:ext>
            </a:extLst>
          </p:cNvPr>
          <p:cNvSpPr/>
          <p:nvPr/>
        </p:nvSpPr>
        <p:spPr>
          <a:xfrm>
            <a:off x="768991" y="1761688"/>
            <a:ext cx="10558943" cy="31085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3">
            <a:extLst>
              <a:ext uri="{FF2B5EF4-FFF2-40B4-BE49-F238E27FC236}">
                <a16:creationId xmlns:a16="http://schemas.microsoft.com/office/drawing/2014/main" xmlns="" id="{6444F97E-6964-4AD6-816E-C8315DB5CDC4}"/>
              </a:ext>
            </a:extLst>
          </p:cNvPr>
          <p:cNvSpPr/>
          <p:nvPr/>
        </p:nvSpPr>
        <p:spPr>
          <a:xfrm>
            <a:off x="0" y="-15945"/>
            <a:ext cx="12192000" cy="9555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spc="600" dirty="0">
                <a:solidFill>
                  <a:schemeClr val="tx1"/>
                </a:solidFill>
              </a:rPr>
              <a:t>Алгоритм додавання (віднімання) </a:t>
            </a:r>
            <a:r>
              <a:rPr lang="uk-UA" sz="3200" b="1" spc="600" dirty="0" err="1">
                <a:solidFill>
                  <a:schemeClr val="tx1"/>
                </a:solidFill>
              </a:rPr>
              <a:t>дробів</a:t>
            </a:r>
            <a:r>
              <a:rPr lang="uk-UA" sz="3200" b="1" spc="600" dirty="0">
                <a:solidFill>
                  <a:schemeClr val="tx1"/>
                </a:solidFill>
              </a:rPr>
              <a:t> з однаковими знаменниками</a:t>
            </a:r>
            <a:endParaRPr lang="ru-RU" sz="3200" b="1" spc="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E0044A4-F584-4C6B-AF24-F2AE285E38D7}"/>
              </a:ext>
            </a:extLst>
          </p:cNvPr>
          <p:cNvSpPr txBox="1"/>
          <p:nvPr/>
        </p:nvSpPr>
        <p:spPr>
          <a:xfrm>
            <a:off x="864066" y="1761688"/>
            <a:ext cx="106540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uk-UA" sz="2800" i="1" dirty="0"/>
              <a:t>Запишіть дію додавання (віднімання) чисельників </a:t>
            </a:r>
            <a:r>
              <a:rPr lang="uk-UA" sz="2800" i="1" dirty="0" err="1"/>
              <a:t>дробів</a:t>
            </a:r>
            <a:r>
              <a:rPr lang="uk-UA" sz="2800" i="1" dirty="0"/>
              <a:t>, використовуючи спільну риску, а знаменник залиште той самий.</a:t>
            </a:r>
          </a:p>
          <a:p>
            <a:pPr marL="514350" indent="-514350">
              <a:buAutoNum type="arabicPeriod"/>
            </a:pPr>
            <a:r>
              <a:rPr lang="uk-UA" sz="2800" i="1" dirty="0"/>
              <a:t>Виконайте в отриманому чисельнику відповідні дії додавання (віднімання).</a:t>
            </a:r>
          </a:p>
          <a:p>
            <a:pPr marL="514350" indent="-514350">
              <a:buAutoNum type="arabicPeriod"/>
            </a:pPr>
            <a:r>
              <a:rPr lang="uk-UA" sz="2800" i="1" dirty="0"/>
              <a:t>Розкрийте дужки й зведіть подібні доданки, якщо потрібно.</a:t>
            </a:r>
          </a:p>
          <a:p>
            <a:pPr marL="514350" indent="-514350">
              <a:buAutoNum type="arabicPeriod"/>
            </a:pPr>
            <a:r>
              <a:rPr lang="uk-UA" sz="2800" i="1" dirty="0"/>
              <a:t>Скоротіть отриманий дріб, якщо це можливо.</a:t>
            </a:r>
          </a:p>
        </p:txBody>
      </p:sp>
    </p:spTree>
    <p:extLst>
      <p:ext uri="{BB962C8B-B14F-4D97-AF65-F5344CB8AC3E}">
        <p14:creationId xmlns:p14="http://schemas.microsoft.com/office/powerpoint/2010/main" xmlns="" val="181311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>
            <a:extLst>
              <a:ext uri="{FF2B5EF4-FFF2-40B4-BE49-F238E27FC236}">
                <a16:creationId xmlns:a16="http://schemas.microsoft.com/office/drawing/2014/main" xmlns="" id="{60058A27-D1E6-4813-B048-F54BBBB9298E}"/>
              </a:ext>
            </a:extLst>
          </p:cNvPr>
          <p:cNvSpPr/>
          <p:nvPr/>
        </p:nvSpPr>
        <p:spPr>
          <a:xfrm>
            <a:off x="821723" y="1113298"/>
            <a:ext cx="10673289" cy="629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7">
            <a:extLst>
              <a:ext uri="{FF2B5EF4-FFF2-40B4-BE49-F238E27FC236}">
                <a16:creationId xmlns:a16="http://schemas.microsoft.com/office/drawing/2014/main" xmlns="" id="{2DE6E7F0-A726-4B99-B7E4-106D952B1A22}"/>
              </a:ext>
            </a:extLst>
          </p:cNvPr>
          <p:cNvSpPr/>
          <p:nvPr/>
        </p:nvSpPr>
        <p:spPr>
          <a:xfrm>
            <a:off x="0" y="0"/>
            <a:ext cx="12192000" cy="83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AFD6907-FE2E-4F07-950E-1D241FC575E3}"/>
              </a:ext>
            </a:extLst>
          </p:cNvPr>
          <p:cNvSpPr txBox="1">
            <a:spLocks/>
          </p:cNvSpPr>
          <p:nvPr/>
        </p:nvSpPr>
        <p:spPr>
          <a:xfrm>
            <a:off x="621804" y="15121"/>
            <a:ext cx="10512862" cy="916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pc="300" dirty="0"/>
              <a:t>Приклад 1.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xmlns="" id="{C0877638-F8E2-470A-9D41-9C0BED960EAF}"/>
              </a:ext>
            </a:extLst>
          </p:cNvPr>
          <p:cNvSpPr txBox="1">
            <a:spLocks/>
          </p:cNvSpPr>
          <p:nvPr/>
        </p:nvSpPr>
        <p:spPr>
          <a:xfrm>
            <a:off x="839569" y="1169583"/>
            <a:ext cx="10512862" cy="8112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dirty="0"/>
              <a:t>Виконайте дію: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3CBE39-8AF2-4E6B-8C6F-50D327648304}"/>
                  </a:ext>
                </a:extLst>
              </p:cNvPr>
              <p:cNvSpPr txBox="1"/>
              <p:nvPr/>
            </p:nvSpPr>
            <p:spPr>
              <a:xfrm>
                <a:off x="563081" y="1841007"/>
                <a:ext cx="3048957" cy="4250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/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buAutoNum type="arabicParenR"/>
                </a:pPr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43CBE39-8AF2-4E6B-8C6F-50D327648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1" y="1841007"/>
                <a:ext cx="3048957" cy="4250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BCB248-160F-4AA9-84D8-ACA627D7C592}"/>
                  </a:ext>
                </a:extLst>
              </p:cNvPr>
              <p:cNvSpPr txBox="1"/>
              <p:nvPr/>
            </p:nvSpPr>
            <p:spPr>
              <a:xfrm>
                <a:off x="117932" y="1815863"/>
                <a:ext cx="4546832" cy="617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5BCB248-160F-4AA9-84D8-ACA627D7C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2" y="1815863"/>
                <a:ext cx="4546832" cy="6172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id="{79CC335A-3E89-4BB1-B742-64535F1EC387}"/>
                  </a:ext>
                </a:extLst>
              </p:cNvPr>
              <p:cNvSpPr/>
              <p:nvPr/>
            </p:nvSpPr>
            <p:spPr>
              <a:xfrm>
                <a:off x="2023286" y="2381306"/>
                <a:ext cx="1462388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9CC335A-3E89-4BB1-B742-64535F1EC3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286" y="2381306"/>
                <a:ext cx="1462388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id="{9D41A38A-D42B-4A3C-8279-41D6FF6A09AB}"/>
                  </a:ext>
                </a:extLst>
              </p:cNvPr>
              <p:cNvSpPr/>
              <p:nvPr/>
            </p:nvSpPr>
            <p:spPr>
              <a:xfrm>
                <a:off x="2216288" y="2876204"/>
                <a:ext cx="1618648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D41A38A-D42B-4A3C-8279-41D6FF6A09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288" y="2876204"/>
                <a:ext cx="1618648" cy="618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id="{A7C55378-EA28-4168-ABD3-75207E3302F0}"/>
                  </a:ext>
                </a:extLst>
              </p:cNvPr>
              <p:cNvSpPr/>
              <p:nvPr/>
            </p:nvSpPr>
            <p:spPr>
              <a:xfrm>
                <a:off x="2342350" y="3416320"/>
                <a:ext cx="2730812" cy="695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C55378-EA28-4168-ABD3-75207E3302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350" y="3416320"/>
                <a:ext cx="2730812" cy="6954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id="{6B61594A-054C-4B81-B6A9-1056BBEAAB7A}"/>
                  </a:ext>
                </a:extLst>
              </p:cNvPr>
              <p:cNvSpPr/>
              <p:nvPr/>
            </p:nvSpPr>
            <p:spPr>
              <a:xfrm>
                <a:off x="2488367" y="3998105"/>
                <a:ext cx="249946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+4+5−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=1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B61594A-054C-4B81-B6A9-1056BBEAAB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367" y="3998105"/>
                <a:ext cx="2499466" cy="6183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id="{92B5FD03-7F6A-4E47-B4F3-2BFF99985557}"/>
                  </a:ext>
                </a:extLst>
              </p:cNvPr>
              <p:cNvSpPr/>
              <p:nvPr/>
            </p:nvSpPr>
            <p:spPr>
              <a:xfrm>
                <a:off x="2639401" y="4496268"/>
                <a:ext cx="4696863" cy="629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2B5FD03-7F6A-4E47-B4F3-2BFF999855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401" y="4496268"/>
                <a:ext cx="4696863" cy="6298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Прямокутник 13">
                <a:extLst>
                  <a:ext uri="{FF2B5EF4-FFF2-40B4-BE49-F238E27FC236}">
                    <a16:creationId xmlns:a16="http://schemas.microsoft.com/office/drawing/2014/main" id="{6DA96DB2-F515-4FD0-B9AC-6EE8DC9844AD}"/>
                  </a:ext>
                </a:extLst>
              </p:cNvPr>
              <p:cNvSpPr/>
              <p:nvPr/>
            </p:nvSpPr>
            <p:spPr>
              <a:xfrm>
                <a:off x="2825663" y="5039390"/>
                <a:ext cx="7360348" cy="629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4" name="Прямокутник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DA96DB2-F515-4FD0-B9AC-6EE8DC9844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663" y="5039390"/>
                <a:ext cx="7360348" cy="6298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7">
            <a:extLst>
              <a:ext uri="{FF2B5EF4-FFF2-40B4-BE49-F238E27FC236}">
                <a16:creationId xmlns:a16="http://schemas.microsoft.com/office/drawing/2014/main" xmlns="" id="{2CD25B37-D0F6-4360-8B6A-73B114035A8E}"/>
              </a:ext>
            </a:extLst>
          </p:cNvPr>
          <p:cNvSpPr/>
          <p:nvPr/>
        </p:nvSpPr>
        <p:spPr>
          <a:xfrm>
            <a:off x="9099239" y="4567774"/>
            <a:ext cx="2885813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Увага</a:t>
            </a: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en-US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05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7">
            <a:extLst>
              <a:ext uri="{FF2B5EF4-FFF2-40B4-BE49-F238E27FC236}">
                <a16:creationId xmlns:a16="http://schemas.microsoft.com/office/drawing/2014/main" xmlns="" id="{DB8F26D4-10EC-425B-A4F8-6563A6CCFEF7}"/>
              </a:ext>
            </a:extLst>
          </p:cNvPr>
          <p:cNvSpPr/>
          <p:nvPr/>
        </p:nvSpPr>
        <p:spPr>
          <a:xfrm>
            <a:off x="821723" y="1113298"/>
            <a:ext cx="10673289" cy="629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7">
            <a:extLst>
              <a:ext uri="{FF2B5EF4-FFF2-40B4-BE49-F238E27FC236}">
                <a16:creationId xmlns:a16="http://schemas.microsoft.com/office/drawing/2014/main" xmlns="" id="{2B6AC141-2A65-41E0-8F94-4720E3C301F2}"/>
              </a:ext>
            </a:extLst>
          </p:cNvPr>
          <p:cNvSpPr/>
          <p:nvPr/>
        </p:nvSpPr>
        <p:spPr>
          <a:xfrm>
            <a:off x="0" y="0"/>
            <a:ext cx="12192000" cy="83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A66DDA19-C277-4662-BE6C-E2E9FA3A760E}"/>
              </a:ext>
            </a:extLst>
          </p:cNvPr>
          <p:cNvSpPr txBox="1">
            <a:spLocks/>
          </p:cNvSpPr>
          <p:nvPr/>
        </p:nvSpPr>
        <p:spPr>
          <a:xfrm>
            <a:off x="621804" y="15121"/>
            <a:ext cx="10512862" cy="916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pc="300" dirty="0"/>
              <a:t>Приклад 2.</a:t>
            </a:r>
          </a:p>
        </p:txBody>
      </p:sp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xmlns="" id="{C7CF50A5-A348-4BA7-AF6C-BC9A4B121447}"/>
              </a:ext>
            </a:extLst>
          </p:cNvPr>
          <p:cNvSpPr txBox="1">
            <a:spLocks/>
          </p:cNvSpPr>
          <p:nvPr/>
        </p:nvSpPr>
        <p:spPr>
          <a:xfrm>
            <a:off x="839569" y="1169583"/>
            <a:ext cx="10512862" cy="8112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dirty="0"/>
              <a:t>Виконайте дію: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658802-FDCD-465B-8407-8A009E2BAE4D}"/>
                  </a:ext>
                </a:extLst>
              </p:cNvPr>
              <p:cNvSpPr txBox="1"/>
              <p:nvPr/>
            </p:nvSpPr>
            <p:spPr>
              <a:xfrm>
                <a:off x="563082" y="1841007"/>
                <a:ext cx="4546832" cy="3496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F658802-FDCD-465B-8407-8A009E2BA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2" y="1841007"/>
                <a:ext cx="4546832" cy="34960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F7A957-3F3F-4C9C-87CE-2660C989D160}"/>
                  </a:ext>
                </a:extLst>
              </p:cNvPr>
              <p:cNvSpPr txBox="1"/>
              <p:nvPr/>
            </p:nvSpPr>
            <p:spPr>
              <a:xfrm>
                <a:off x="120707" y="1988561"/>
                <a:ext cx="8715286" cy="742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+15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1F7A957-3F3F-4C9C-87CE-2660C989D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7" y="1988561"/>
                <a:ext cx="8715286" cy="742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id="{5BCED03F-B74B-44FB-A84E-6E657C7167CD}"/>
                  </a:ext>
                </a:extLst>
              </p:cNvPr>
              <p:cNvSpPr/>
              <p:nvPr/>
            </p:nvSpPr>
            <p:spPr>
              <a:xfrm>
                <a:off x="3063779" y="2922713"/>
                <a:ext cx="2627321" cy="694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BCED03F-B74B-44FB-A84E-6E657C7167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779" y="2922713"/>
                <a:ext cx="2627321" cy="6948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id="{C68F5256-D3F7-4E86-81A4-21FE5C599C43}"/>
                  </a:ext>
                </a:extLst>
              </p:cNvPr>
              <p:cNvSpPr/>
              <p:nvPr/>
            </p:nvSpPr>
            <p:spPr>
              <a:xfrm>
                <a:off x="2953762" y="3812976"/>
                <a:ext cx="2497157" cy="646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8F5256-D3F7-4E86-81A4-21FE5C599C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762" y="3812976"/>
                <a:ext cx="2497157" cy="6469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id="{1E0E4594-CC0D-4D2F-97B3-EF55209B9F41}"/>
                  </a:ext>
                </a:extLst>
              </p:cNvPr>
              <p:cNvSpPr/>
              <p:nvPr/>
            </p:nvSpPr>
            <p:spPr>
              <a:xfrm>
                <a:off x="3506542" y="4653262"/>
                <a:ext cx="3087833" cy="629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−4+4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E0E4594-CC0D-4D2F-97B3-EF55209B9F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542" y="4653262"/>
                <a:ext cx="3087833" cy="6298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Прямоугольник 7">
                <a:extLst>
                  <a:ext uri="{FF2B5EF4-FFF2-40B4-BE49-F238E27FC236}">
                    <a16:creationId xmlns:a16="http://schemas.microsoft.com/office/drawing/2014/main" id="{2EA459DC-661E-4147-872C-51D20A4EEA8C}"/>
                  </a:ext>
                </a:extLst>
              </p:cNvPr>
              <p:cNvSpPr/>
              <p:nvPr/>
            </p:nvSpPr>
            <p:spPr>
              <a:xfrm>
                <a:off x="8979899" y="5523399"/>
                <a:ext cx="2885813" cy="103265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Пригадайте!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=1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EA459DC-661E-4147-872C-51D20A4EEA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899" y="5523399"/>
                <a:ext cx="2885813" cy="1032655"/>
              </a:xfrm>
              <a:prstGeom prst="rect">
                <a:avLst/>
              </a:prstGeom>
              <a:blipFill>
                <a:blip r:embed="rId7"/>
                <a:stretch>
                  <a:fillRect t="-295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кутник 1">
                <a:extLst>
                  <a:ext uri="{FF2B5EF4-FFF2-40B4-BE49-F238E27FC236}">
                    <a16:creationId xmlns:a16="http://schemas.microsoft.com/office/drawing/2014/main" id="{F2CA8988-B0AF-4D0E-9BA8-2619C7E4E359}"/>
                  </a:ext>
                </a:extLst>
              </p:cNvPr>
              <p:cNvSpPr/>
              <p:nvPr/>
            </p:nvSpPr>
            <p:spPr>
              <a:xfrm>
                <a:off x="5634729" y="2021101"/>
                <a:ext cx="1527726" cy="660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" name="Прямокутни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CA8988-B0AF-4D0E-9BA8-2619C7E4E3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729" y="2021101"/>
                <a:ext cx="1527726" cy="6600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id="{1755B932-B79E-40DF-8A41-5AAC1F0A366D}"/>
                  </a:ext>
                </a:extLst>
              </p:cNvPr>
              <p:cNvSpPr/>
              <p:nvPr/>
            </p:nvSpPr>
            <p:spPr>
              <a:xfrm>
                <a:off x="6945841" y="1980870"/>
                <a:ext cx="1591077" cy="677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755B932-B79E-40DF-8A41-5AAC1F0A36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841" y="1980870"/>
                <a:ext cx="1591077" cy="6771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id="{73C836F8-D3F9-40D7-B675-EBD38162BF42}"/>
                  </a:ext>
                </a:extLst>
              </p:cNvPr>
              <p:cNvSpPr/>
              <p:nvPr/>
            </p:nvSpPr>
            <p:spPr>
              <a:xfrm>
                <a:off x="8333834" y="2018311"/>
                <a:ext cx="1034001" cy="665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3C836F8-D3F9-40D7-B675-EBD38162BF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834" y="2018311"/>
                <a:ext cx="1034001" cy="6656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Прямокутник 13">
                <a:extLst>
                  <a:ext uri="{FF2B5EF4-FFF2-40B4-BE49-F238E27FC236}">
                    <a16:creationId xmlns:a16="http://schemas.microsoft.com/office/drawing/2014/main" id="{8F3F94A0-235D-49D7-BAF7-C83BA9104AE9}"/>
                  </a:ext>
                </a:extLst>
              </p:cNvPr>
              <p:cNvSpPr/>
              <p:nvPr/>
            </p:nvSpPr>
            <p:spPr>
              <a:xfrm>
                <a:off x="5415086" y="2918972"/>
                <a:ext cx="2435731" cy="694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4" name="Прямокутник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3F94A0-235D-49D7-BAF7-C83BA9104A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086" y="2918972"/>
                <a:ext cx="2435731" cy="6948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Прямокутник 14">
                <a:extLst>
                  <a:ext uri="{FF2B5EF4-FFF2-40B4-BE49-F238E27FC236}">
                    <a16:creationId xmlns:a16="http://schemas.microsoft.com/office/drawing/2014/main" id="{08D2C7E4-EE66-454F-9910-29318C668979}"/>
                  </a:ext>
                </a:extLst>
              </p:cNvPr>
              <p:cNvSpPr/>
              <p:nvPr/>
            </p:nvSpPr>
            <p:spPr>
              <a:xfrm>
                <a:off x="7677372" y="2887510"/>
                <a:ext cx="843693" cy="694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5" name="Прямокутник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8D2C7E4-EE66-454F-9910-29318C668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372" y="2887510"/>
                <a:ext cx="843693" cy="69480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Прямокутник 16">
                <a:extLst>
                  <a:ext uri="{FF2B5EF4-FFF2-40B4-BE49-F238E27FC236}">
                    <a16:creationId xmlns:a16="http://schemas.microsoft.com/office/drawing/2014/main" id="{437963BA-3658-4157-B9BB-88E445F4B273}"/>
                  </a:ext>
                </a:extLst>
              </p:cNvPr>
              <p:cNvSpPr/>
              <p:nvPr/>
            </p:nvSpPr>
            <p:spPr>
              <a:xfrm>
                <a:off x="8325885" y="2904207"/>
                <a:ext cx="102021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7" name="Прямокутник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37963BA-3658-4157-B9BB-88E445F4B2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885" y="2904207"/>
                <a:ext cx="1020215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Прямокутник 17">
                <a:extLst>
                  <a:ext uri="{FF2B5EF4-FFF2-40B4-BE49-F238E27FC236}">
                    <a16:creationId xmlns:a16="http://schemas.microsoft.com/office/drawing/2014/main" id="{2656CBA5-53FB-43AA-9136-7A2D4E9BE74C}"/>
                  </a:ext>
                </a:extLst>
              </p:cNvPr>
              <p:cNvSpPr/>
              <p:nvPr/>
            </p:nvSpPr>
            <p:spPr>
              <a:xfrm>
                <a:off x="5233778" y="3827406"/>
                <a:ext cx="2305567" cy="646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8" name="Прямокутник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56CBA5-53FB-43AA-9136-7A2D4E9BE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778" y="3827406"/>
                <a:ext cx="2305567" cy="64697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Прямокутник 18">
                <a:extLst>
                  <a:ext uri="{FF2B5EF4-FFF2-40B4-BE49-F238E27FC236}">
                    <a16:creationId xmlns:a16="http://schemas.microsoft.com/office/drawing/2014/main" id="{BBB0EC9D-894C-4DB5-918C-6F8689B91A08}"/>
                  </a:ext>
                </a:extLst>
              </p:cNvPr>
              <p:cNvSpPr/>
              <p:nvPr/>
            </p:nvSpPr>
            <p:spPr>
              <a:xfrm>
                <a:off x="7368244" y="3797235"/>
                <a:ext cx="1015855" cy="646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9" name="Прямокутник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BB0EC9D-894C-4DB5-918C-6F8689B91A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244" y="3797235"/>
                <a:ext cx="1015855" cy="64697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Прямокутник 19">
                <a:extLst>
                  <a:ext uri="{FF2B5EF4-FFF2-40B4-BE49-F238E27FC236}">
                    <a16:creationId xmlns:a16="http://schemas.microsoft.com/office/drawing/2014/main" id="{A1A4EF65-3199-4143-87E0-5102D5520EDA}"/>
                  </a:ext>
                </a:extLst>
              </p:cNvPr>
              <p:cNvSpPr/>
              <p:nvPr/>
            </p:nvSpPr>
            <p:spPr>
              <a:xfrm>
                <a:off x="8180877" y="3844526"/>
                <a:ext cx="131023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0" name="Прямокутник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1A4EF65-3199-4143-87E0-5102D5520E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877" y="3844526"/>
                <a:ext cx="1310230" cy="6127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Прямокутник 20">
                <a:extLst>
                  <a:ext uri="{FF2B5EF4-FFF2-40B4-BE49-F238E27FC236}">
                    <a16:creationId xmlns:a16="http://schemas.microsoft.com/office/drawing/2014/main" id="{2FA5644D-B3C3-4773-883E-364A7097A7AA}"/>
                  </a:ext>
                </a:extLst>
              </p:cNvPr>
              <p:cNvSpPr/>
              <p:nvPr/>
            </p:nvSpPr>
            <p:spPr>
              <a:xfrm>
                <a:off x="6386561" y="4659062"/>
                <a:ext cx="289624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−4+4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+5−1+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1" name="Прямокутник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FA5644D-B3C3-4773-883E-364A7097A7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561" y="4659062"/>
                <a:ext cx="2896242" cy="61831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Прямокутник 21">
                <a:extLst>
                  <a:ext uri="{FF2B5EF4-FFF2-40B4-BE49-F238E27FC236}">
                    <a16:creationId xmlns:a16="http://schemas.microsoft.com/office/drawing/2014/main" id="{641E4425-F7B3-4630-8697-85551D8D5343}"/>
                  </a:ext>
                </a:extLst>
              </p:cNvPr>
              <p:cNvSpPr/>
              <p:nvPr/>
            </p:nvSpPr>
            <p:spPr>
              <a:xfrm>
                <a:off x="9073188" y="4661822"/>
                <a:ext cx="92929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2" name="Прямокутник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41E4425-F7B3-4630-8697-85551D8D53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88" y="4661822"/>
                <a:ext cx="929293" cy="6127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7">
                <a:extLst>
                  <a:ext uri="{FF2B5EF4-FFF2-40B4-BE49-F238E27FC236}">
                    <a16:creationId xmlns:a16="http://schemas.microsoft.com/office/drawing/2014/main" id="{4AD2746B-20D4-47C7-9003-93F5FCC0C44D}"/>
                  </a:ext>
                </a:extLst>
              </p:cNvPr>
              <p:cNvSpPr/>
              <p:nvPr/>
            </p:nvSpPr>
            <p:spPr>
              <a:xfrm>
                <a:off x="9837089" y="3227372"/>
                <a:ext cx="2149401" cy="149002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Слід знати!</a:t>
                </a:r>
              </a:p>
              <a:p>
                <a:pPr algn="ctr"/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Знак «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мінус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», 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що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/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міститься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у 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чисельнику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може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бути перенесений як у 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знаменник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так і наперед </a:t>
                </a:r>
                <a:r>
                  <a:rPr lang="ru-RU" sz="1000" i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дробу</a:t>
                </a:r>
                <a:r>
                  <a:rPr lang="ru-RU" sz="1000" i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𝒂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23" name="Прямоугольник 7">
                <a:extLst>
                  <a:ext uri="{FF2B5EF4-FFF2-40B4-BE49-F238E27FC236}">
                    <a16:creationId xmlns:a16="http://schemas.microsoft.com/office/drawing/2014/main" xmlns="" id="{4AD2746B-20D4-47C7-9003-93F5FCC0C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7089" y="3227372"/>
                <a:ext cx="2149401" cy="1490023"/>
              </a:xfrm>
              <a:prstGeom prst="rect">
                <a:avLst/>
              </a:prstGeom>
              <a:blipFill>
                <a:blip r:embed="rId19"/>
                <a:stretch>
                  <a:fillRect t="-2041" r="-85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584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2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7">
            <a:extLst>
              <a:ext uri="{FF2B5EF4-FFF2-40B4-BE49-F238E27FC236}">
                <a16:creationId xmlns:a16="http://schemas.microsoft.com/office/drawing/2014/main" xmlns="" id="{6113BDEC-6D81-4105-8C49-0CF6C1E94D88}"/>
              </a:ext>
            </a:extLst>
          </p:cNvPr>
          <p:cNvSpPr/>
          <p:nvPr/>
        </p:nvSpPr>
        <p:spPr>
          <a:xfrm>
            <a:off x="821723" y="1113298"/>
            <a:ext cx="10673289" cy="629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7">
            <a:extLst>
              <a:ext uri="{FF2B5EF4-FFF2-40B4-BE49-F238E27FC236}">
                <a16:creationId xmlns:a16="http://schemas.microsoft.com/office/drawing/2014/main" xmlns="" id="{96C427A0-6789-44D2-924E-D26E1B208B5B}"/>
              </a:ext>
            </a:extLst>
          </p:cNvPr>
          <p:cNvSpPr/>
          <p:nvPr/>
        </p:nvSpPr>
        <p:spPr>
          <a:xfrm>
            <a:off x="0" y="0"/>
            <a:ext cx="12192000" cy="83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299C7DAD-1760-4533-AFCD-9475E32BECF0}"/>
              </a:ext>
            </a:extLst>
          </p:cNvPr>
          <p:cNvSpPr txBox="1">
            <a:spLocks/>
          </p:cNvSpPr>
          <p:nvPr/>
        </p:nvSpPr>
        <p:spPr>
          <a:xfrm>
            <a:off x="621804" y="15121"/>
            <a:ext cx="10512862" cy="916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pc="300" dirty="0"/>
              <a:t>Приклад 3.</a:t>
            </a:r>
          </a:p>
        </p:txBody>
      </p:sp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xmlns="" id="{7BBA7C0E-A3DF-4F66-802E-35166F173296}"/>
              </a:ext>
            </a:extLst>
          </p:cNvPr>
          <p:cNvSpPr txBox="1">
            <a:spLocks/>
          </p:cNvSpPr>
          <p:nvPr/>
        </p:nvSpPr>
        <p:spPr>
          <a:xfrm>
            <a:off x="839569" y="1169583"/>
            <a:ext cx="10512862" cy="8112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dirty="0"/>
              <a:t>Виконайте дію: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8500A5-EB83-45C5-B3B6-FD0A1F7EB77C}"/>
                  </a:ext>
                </a:extLst>
              </p:cNvPr>
              <p:cNvSpPr txBox="1"/>
              <p:nvPr/>
            </p:nvSpPr>
            <p:spPr>
              <a:xfrm>
                <a:off x="563081" y="1841007"/>
                <a:ext cx="2930890" cy="4437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:endParaRPr lang="uk-UA" sz="2400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:endParaRPr lang="uk-UA" sz="2400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28500A5-EB83-45C5-B3B6-FD0A1F7EB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1" y="1841007"/>
                <a:ext cx="2930890" cy="44375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C823DA-A3DA-4BDC-AD37-66B637CA979E}"/>
                  </a:ext>
                </a:extLst>
              </p:cNvPr>
              <p:cNvSpPr txBox="1"/>
              <p:nvPr/>
            </p:nvSpPr>
            <p:spPr>
              <a:xfrm>
                <a:off x="1275903" y="2036476"/>
                <a:ext cx="4546832" cy="667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BC823DA-A3DA-4BDC-AD37-66B637CA9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903" y="2036476"/>
                <a:ext cx="4546832" cy="6674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id="{3F8A5357-3A57-4916-B2B3-0D3CC415A1B1}"/>
                  </a:ext>
                </a:extLst>
              </p:cNvPr>
              <p:cNvSpPr/>
              <p:nvPr/>
            </p:nvSpPr>
            <p:spPr>
              <a:xfrm>
                <a:off x="2451358" y="3948903"/>
                <a:ext cx="2195922" cy="6674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F8A5357-3A57-4916-B2B3-0D3CC415A1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58" y="3948903"/>
                <a:ext cx="2195922" cy="667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id="{F0D704DA-BE65-4FB6-9ED2-D3D43091CEAC}"/>
                  </a:ext>
                </a:extLst>
              </p:cNvPr>
              <p:cNvSpPr/>
              <p:nvPr/>
            </p:nvSpPr>
            <p:spPr>
              <a:xfrm>
                <a:off x="2858532" y="4787674"/>
                <a:ext cx="2216441" cy="664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0D704DA-BE65-4FB6-9ED2-D3D43091CE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532" y="4787674"/>
                <a:ext cx="2216441" cy="6649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id="{D552738F-779E-4F1A-9F2C-3AFEFD4FBCE2}"/>
                  </a:ext>
                </a:extLst>
              </p:cNvPr>
              <p:cNvSpPr/>
              <p:nvPr/>
            </p:nvSpPr>
            <p:spPr>
              <a:xfrm>
                <a:off x="3004442" y="5627402"/>
                <a:ext cx="2488502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552738F-779E-4F1A-9F2C-3AFEFD4FBC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42" y="5627402"/>
                <a:ext cx="2488502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Прямоугольник 7">
                <a:extLst>
                  <a:ext uri="{FF2B5EF4-FFF2-40B4-BE49-F238E27FC236}">
                    <a16:creationId xmlns:a16="http://schemas.microsoft.com/office/drawing/2014/main" id="{55FAD9D2-3095-4404-A88D-C378E820D47B}"/>
                  </a:ext>
                </a:extLst>
              </p:cNvPr>
              <p:cNvSpPr/>
              <p:nvPr/>
            </p:nvSpPr>
            <p:spPr>
              <a:xfrm>
                <a:off x="8302292" y="2658149"/>
                <a:ext cx="3783436" cy="129227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uk-UA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Зверніть увагу</a:t>
                </a:r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=−(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=−1</m:t>
                      </m:r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4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FAD9D2-3095-4404-A88D-C378E820D4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292" y="2658149"/>
                <a:ext cx="3783436" cy="1292277"/>
              </a:xfrm>
              <a:prstGeom prst="rect">
                <a:avLst/>
              </a:prstGeom>
              <a:blipFill>
                <a:blip r:embed="rId7"/>
                <a:stretch>
                  <a:fillRect t="-235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Прямокутник 1">
                <a:extLst>
                  <a:ext uri="{FF2B5EF4-FFF2-40B4-BE49-F238E27FC236}">
                    <a16:creationId xmlns:a16="http://schemas.microsoft.com/office/drawing/2014/main" id="{ABA8C601-D1BE-4F6F-A8C3-D9D90DB0A60B}"/>
                  </a:ext>
                </a:extLst>
              </p:cNvPr>
              <p:cNvSpPr/>
              <p:nvPr/>
            </p:nvSpPr>
            <p:spPr>
              <a:xfrm>
                <a:off x="6635796" y="2032814"/>
                <a:ext cx="1819281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" name="Прямокутни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BA8C601-D1BE-4F6F-A8C3-D9D90DB0A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796" y="2032814"/>
                <a:ext cx="1819281" cy="6183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id="{93945596-70AF-46CC-8B39-ABB9B78F580A}"/>
                  </a:ext>
                </a:extLst>
              </p:cNvPr>
              <p:cNvSpPr/>
              <p:nvPr/>
            </p:nvSpPr>
            <p:spPr>
              <a:xfrm>
                <a:off x="8243327" y="2041815"/>
                <a:ext cx="775405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3945596-70AF-46CC-8B39-ABB9B78F58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327" y="2041815"/>
                <a:ext cx="775405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id="{A47A080D-D06C-4C8D-8FC6-4991C7C41A3C}"/>
                  </a:ext>
                </a:extLst>
              </p:cNvPr>
              <p:cNvSpPr/>
              <p:nvPr/>
            </p:nvSpPr>
            <p:spPr>
              <a:xfrm>
                <a:off x="4422478" y="3956123"/>
                <a:ext cx="1824859" cy="665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3" name="Прямокутник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47A080D-D06C-4C8D-8FC6-4991C7C41A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478" y="3956123"/>
                <a:ext cx="1824859" cy="6656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Прямокутник 14">
                <a:extLst>
                  <a:ext uri="{FF2B5EF4-FFF2-40B4-BE49-F238E27FC236}">
                    <a16:creationId xmlns:a16="http://schemas.microsoft.com/office/drawing/2014/main" id="{BC650B01-8C2A-4A58-9674-755353A483DE}"/>
                  </a:ext>
                </a:extLst>
              </p:cNvPr>
              <p:cNvSpPr/>
              <p:nvPr/>
            </p:nvSpPr>
            <p:spPr>
              <a:xfrm>
                <a:off x="6042664" y="3955690"/>
                <a:ext cx="1271245" cy="665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5" name="Прямокутник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C650B01-8C2A-4A58-9674-755353A483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64" y="3955690"/>
                <a:ext cx="1271245" cy="6656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Прямокутник 15">
                <a:extLst>
                  <a:ext uri="{FF2B5EF4-FFF2-40B4-BE49-F238E27FC236}">
                    <a16:creationId xmlns:a16="http://schemas.microsoft.com/office/drawing/2014/main" id="{FA32A09B-AFFC-4A66-840A-B3ECA56DE37D}"/>
                  </a:ext>
                </a:extLst>
              </p:cNvPr>
              <p:cNvSpPr/>
              <p:nvPr/>
            </p:nvSpPr>
            <p:spPr>
              <a:xfrm>
                <a:off x="7070568" y="3957897"/>
                <a:ext cx="2007857" cy="677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=5 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6" name="Прямокутник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A32A09B-AFFC-4A66-840A-B3ECA56DE3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568" y="3957897"/>
                <a:ext cx="2007857" cy="6771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Прямокутник 16">
                <a:extLst>
                  <a:ext uri="{FF2B5EF4-FFF2-40B4-BE49-F238E27FC236}">
                    <a16:creationId xmlns:a16="http://schemas.microsoft.com/office/drawing/2014/main" id="{17097940-928F-4821-A3E8-FB923A31138F}"/>
                  </a:ext>
                </a:extLst>
              </p:cNvPr>
              <p:cNvSpPr/>
              <p:nvPr/>
            </p:nvSpPr>
            <p:spPr>
              <a:xfrm>
                <a:off x="4831361" y="4804134"/>
                <a:ext cx="1464247" cy="664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7" name="Прямокутник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7097940-928F-4821-A3E8-FB923A3113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361" y="4804134"/>
                <a:ext cx="1464247" cy="6649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Прямокутник 17">
                <a:extLst>
                  <a:ext uri="{FF2B5EF4-FFF2-40B4-BE49-F238E27FC236}">
                    <a16:creationId xmlns:a16="http://schemas.microsoft.com/office/drawing/2014/main" id="{E837C9F4-EC8E-4AAF-BA15-0C9908F23199}"/>
                  </a:ext>
                </a:extLst>
              </p:cNvPr>
              <p:cNvSpPr/>
              <p:nvPr/>
            </p:nvSpPr>
            <p:spPr>
              <a:xfrm>
                <a:off x="6042664" y="4787167"/>
                <a:ext cx="1719958" cy="6765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8" name="Прямокутник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837C9F4-EC8E-4AAF-BA15-0C9908F231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64" y="4787167"/>
                <a:ext cx="1719958" cy="6765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Прямокутник 18">
                <a:extLst>
                  <a:ext uri="{FF2B5EF4-FFF2-40B4-BE49-F238E27FC236}">
                    <a16:creationId xmlns:a16="http://schemas.microsoft.com/office/drawing/2014/main" id="{252ECEAF-9EA0-4E18-81B9-2B819E646989}"/>
                  </a:ext>
                </a:extLst>
              </p:cNvPr>
              <p:cNvSpPr/>
              <p:nvPr/>
            </p:nvSpPr>
            <p:spPr>
              <a:xfrm>
                <a:off x="5254212" y="5615796"/>
                <a:ext cx="2680093" cy="629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9" name="Прямокутник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52ECEAF-9EA0-4E18-81B9-2B819E6469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212" y="5615796"/>
                <a:ext cx="2680093" cy="6298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Прямокутник 19">
                <a:extLst>
                  <a:ext uri="{FF2B5EF4-FFF2-40B4-BE49-F238E27FC236}">
                    <a16:creationId xmlns:a16="http://schemas.microsoft.com/office/drawing/2014/main" id="{1A00670D-48E3-461B-B56F-3C7E4EA0A5E0}"/>
                  </a:ext>
                </a:extLst>
              </p:cNvPr>
              <p:cNvSpPr/>
              <p:nvPr/>
            </p:nvSpPr>
            <p:spPr>
              <a:xfrm>
                <a:off x="7705508" y="5610435"/>
                <a:ext cx="2488502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+1−6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0" name="Прямокутник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A00670D-48E3-461B-B56F-3C7E4EA0A5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508" y="5610435"/>
                <a:ext cx="2488502" cy="61824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Прямокутник 20">
                <a:extLst>
                  <a:ext uri="{FF2B5EF4-FFF2-40B4-BE49-F238E27FC236}">
                    <a16:creationId xmlns:a16="http://schemas.microsoft.com/office/drawing/2014/main" id="{2AC04A02-59C7-41F7-86BE-1A1EE87F007B}"/>
                  </a:ext>
                </a:extLst>
              </p:cNvPr>
              <p:cNvSpPr/>
              <p:nvPr/>
            </p:nvSpPr>
            <p:spPr>
              <a:xfrm>
                <a:off x="9972438" y="5627402"/>
                <a:ext cx="1379993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1" name="Прямокутник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AC04A02-59C7-41F7-86BE-1A1EE87F00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2438" y="5627402"/>
                <a:ext cx="1379993" cy="61824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1766912-BD08-419F-987A-DF26644F4979}"/>
                  </a:ext>
                </a:extLst>
              </p:cNvPr>
              <p:cNvSpPr txBox="1"/>
              <p:nvPr/>
            </p:nvSpPr>
            <p:spPr>
              <a:xfrm>
                <a:off x="-1339035" y="2955440"/>
                <a:ext cx="52298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sz="2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766912-BD08-419F-987A-DF26644F4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39035" y="2955440"/>
                <a:ext cx="5229875" cy="4001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кутник 22">
                <a:extLst>
                  <a:ext uri="{FF2B5EF4-FFF2-40B4-BE49-F238E27FC236}">
                    <a16:creationId xmlns:a16="http://schemas.microsoft.com/office/drawing/2014/main" id="{3CD56E0F-235E-44BE-9093-EB96FB3F1EA5}"/>
                  </a:ext>
                </a:extLst>
              </p:cNvPr>
              <p:cNvSpPr/>
              <p:nvPr/>
            </p:nvSpPr>
            <p:spPr>
              <a:xfrm>
                <a:off x="4386823" y="2006943"/>
                <a:ext cx="248728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23" name="Прямокутник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CD56E0F-235E-44BE-9093-EB96FB3F1E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823" y="2006943"/>
                <a:ext cx="2487284" cy="71468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528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2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>
            <a:extLst>
              <a:ext uri="{FF2B5EF4-FFF2-40B4-BE49-F238E27FC236}">
                <a16:creationId xmlns:a16="http://schemas.microsoft.com/office/drawing/2014/main" xmlns="" id="{20A6437D-E59B-41CB-9723-108D0F66B2BB}"/>
              </a:ext>
            </a:extLst>
          </p:cNvPr>
          <p:cNvSpPr/>
          <p:nvPr/>
        </p:nvSpPr>
        <p:spPr>
          <a:xfrm>
            <a:off x="821723" y="1113298"/>
            <a:ext cx="10673289" cy="629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7">
            <a:extLst>
              <a:ext uri="{FF2B5EF4-FFF2-40B4-BE49-F238E27FC236}">
                <a16:creationId xmlns:a16="http://schemas.microsoft.com/office/drawing/2014/main" xmlns="" id="{62F49E98-3556-45E0-80FC-BD6A78F80C55}"/>
              </a:ext>
            </a:extLst>
          </p:cNvPr>
          <p:cNvSpPr/>
          <p:nvPr/>
        </p:nvSpPr>
        <p:spPr>
          <a:xfrm>
            <a:off x="0" y="0"/>
            <a:ext cx="12192000" cy="83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34576590-D57C-4739-8372-B7B6961470BE}"/>
              </a:ext>
            </a:extLst>
          </p:cNvPr>
          <p:cNvSpPr txBox="1">
            <a:spLocks/>
          </p:cNvSpPr>
          <p:nvPr/>
        </p:nvSpPr>
        <p:spPr>
          <a:xfrm>
            <a:off x="621804" y="15121"/>
            <a:ext cx="10512862" cy="916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pc="300" dirty="0"/>
              <a:t>Приклад 4.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xmlns="" id="{10B76DF9-FC90-442B-B4FD-842C2AA98969}"/>
              </a:ext>
            </a:extLst>
          </p:cNvPr>
          <p:cNvSpPr txBox="1">
            <a:spLocks/>
          </p:cNvSpPr>
          <p:nvPr/>
        </p:nvSpPr>
        <p:spPr>
          <a:xfrm>
            <a:off x="839569" y="1169583"/>
            <a:ext cx="10512862" cy="8112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dirty="0"/>
              <a:t>Знайдіть значення виразу: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DDFBE31-B08B-423E-A334-89702390B9B3}"/>
                  </a:ext>
                </a:extLst>
              </p:cNvPr>
              <p:cNvSpPr txBox="1"/>
              <p:nvPr/>
            </p:nvSpPr>
            <p:spPr>
              <a:xfrm>
                <a:off x="839569" y="1799420"/>
                <a:ext cx="5145665" cy="668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10−2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якщо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DDFBE31-B08B-423E-A334-89702390B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69" y="1799420"/>
                <a:ext cx="5145665" cy="668709"/>
              </a:xfrm>
              <a:prstGeom prst="rect">
                <a:avLst/>
              </a:prstGeom>
              <a:blipFill>
                <a:blip r:embed="rId2"/>
                <a:stretch>
                  <a:fillRect b="-818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60003D6-ACC7-4EA0-ABB4-5D7DDDA1A415}"/>
                  </a:ext>
                </a:extLst>
              </p:cNvPr>
              <p:cNvSpPr txBox="1"/>
              <p:nvPr/>
            </p:nvSpPr>
            <p:spPr>
              <a:xfrm>
                <a:off x="-2243140" y="2443315"/>
                <a:ext cx="8401507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10−2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60003D6-ACC7-4EA0-ABB4-5D7DDDA1A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43140" y="2443315"/>
                <a:ext cx="8401507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Прямоугольник 7">
                <a:extLst>
                  <a:ext uri="{FF2B5EF4-FFF2-40B4-BE49-F238E27FC236}">
                    <a16:creationId xmlns:a16="http://schemas.microsoft.com/office/drawing/2014/main" id="{B598244D-BCD2-4962-9D59-39F9D8F051DF}"/>
                  </a:ext>
                </a:extLst>
              </p:cNvPr>
              <p:cNvSpPr/>
              <p:nvPr/>
            </p:nvSpPr>
            <p:spPr>
              <a:xfrm>
                <a:off x="8566484" y="1820289"/>
                <a:ext cx="3057213" cy="70788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Пригадайте!</a:t>
                </a:r>
                <a:endParaRPr lang="en-US" sz="20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=(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𝑏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598244D-BCD2-4962-9D59-39F9D8F051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484" y="1820289"/>
                <a:ext cx="3057213" cy="707886"/>
              </a:xfrm>
              <a:prstGeom prst="rect">
                <a:avLst/>
              </a:prstGeom>
              <a:blipFill>
                <a:blip r:embed="rId4"/>
                <a:stretch>
                  <a:fillRect t="-5172" b="-948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77D4DF8-FD5B-43C0-BDC8-A0669CE1E418}"/>
                  </a:ext>
                </a:extLst>
              </p:cNvPr>
              <p:cNvSpPr txBox="1"/>
              <p:nvPr/>
            </p:nvSpPr>
            <p:spPr>
              <a:xfrm>
                <a:off x="821723" y="3788543"/>
                <a:ext cx="7430703" cy="707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>
                    <a:solidFill>
                      <a:prstClr val="black"/>
                    </a:solidFill>
                  </a:rPr>
                  <a:t>якщо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uk-UA" dirty="0"/>
                  <a:t>, </a:t>
                </a:r>
                <a:r>
                  <a:rPr lang="uk-UA" sz="2800" dirty="0"/>
                  <a:t>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25+5</m:t>
                        </m:r>
                      </m:num>
                      <m:den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uk-UA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uk-UA" sz="2800" dirty="0"/>
                  <a:t/>
                </a:r>
                <a:endParaRPr lang="uk-UA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77D4DF8-FD5B-43C0-BDC8-A0669CE1E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23" y="3788543"/>
                <a:ext cx="7430703" cy="707758"/>
              </a:xfrm>
              <a:prstGeom prst="rect">
                <a:avLst/>
              </a:prstGeom>
              <a:blipFill>
                <a:blip r:embed="rId5"/>
                <a:stretch>
                  <a:fillRect l="-1313" b="-1111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F5FF1DF-68A0-4DE7-9D5E-F58CA094C125}"/>
              </a:ext>
            </a:extLst>
          </p:cNvPr>
          <p:cNvSpPr txBox="1"/>
          <p:nvPr/>
        </p:nvSpPr>
        <p:spPr>
          <a:xfrm>
            <a:off x="839569" y="4821839"/>
            <a:ext cx="6910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spc="300" dirty="0"/>
              <a:t>Відповідь: </a:t>
            </a:r>
            <a:r>
              <a:rPr lang="uk-UA" sz="2400" dirty="0"/>
              <a:t>15.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Прямокутник 7">
                <a:extLst>
                  <a:ext uri="{FF2B5EF4-FFF2-40B4-BE49-F238E27FC236}">
                    <a16:creationId xmlns:a16="http://schemas.microsoft.com/office/drawing/2014/main" id="{332B9937-D5D8-4CD8-9858-611F53CFFD54}"/>
                  </a:ext>
                </a:extLst>
              </p:cNvPr>
              <p:cNvSpPr/>
              <p:nvPr/>
            </p:nvSpPr>
            <p:spPr>
              <a:xfrm>
                <a:off x="1179859" y="2455722"/>
                <a:ext cx="6096000" cy="6481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Прямокут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32B9937-D5D8-4CD8-9858-611F53CFFD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859" y="2455722"/>
                <a:ext cx="6096000" cy="648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id="{AB457781-FF03-4A8A-968F-69989DDD261D}"/>
                  </a:ext>
                </a:extLst>
              </p:cNvPr>
              <p:cNvSpPr/>
              <p:nvPr/>
            </p:nvSpPr>
            <p:spPr>
              <a:xfrm>
                <a:off x="5365857" y="2466793"/>
                <a:ext cx="1333185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B457781-FF03-4A8A-968F-69989DDD26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857" y="2466793"/>
                <a:ext cx="1333185" cy="648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id="{DC0543FD-56FD-4981-B283-856595220C46}"/>
                  </a:ext>
                </a:extLst>
              </p:cNvPr>
              <p:cNvSpPr/>
              <p:nvPr/>
            </p:nvSpPr>
            <p:spPr>
              <a:xfrm>
                <a:off x="874292" y="3073942"/>
                <a:ext cx="1633781" cy="687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C0543FD-56FD-4981-B283-856595220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92" y="3073942"/>
                <a:ext cx="1633781" cy="6873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id="{61073547-B070-4446-93B8-660E1C3B99E2}"/>
                  </a:ext>
                </a:extLst>
              </p:cNvPr>
              <p:cNvSpPr/>
              <p:nvPr/>
            </p:nvSpPr>
            <p:spPr>
              <a:xfrm>
                <a:off x="2323686" y="3094453"/>
                <a:ext cx="2061783" cy="669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1" name="Прямокутник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1073547-B070-4446-93B8-660E1C3B9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686" y="3094453"/>
                <a:ext cx="2061783" cy="66909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id="{1CFD1E71-99C4-4994-BA08-9EDD7AA98D57}"/>
                  </a:ext>
                </a:extLst>
              </p:cNvPr>
              <p:cNvSpPr/>
              <p:nvPr/>
            </p:nvSpPr>
            <p:spPr>
              <a:xfrm>
                <a:off x="4216554" y="3168408"/>
                <a:ext cx="839461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2" name="Прямокутник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CFD1E71-99C4-4994-BA08-9EDD7AA98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554" y="3168408"/>
                <a:ext cx="839461" cy="6165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9754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 animBg="1"/>
      <p:bldP spid="7" grpId="0" animBg="1"/>
      <p:bldP spid="16" grpId="0" animBg="1"/>
      <p:bldP spid="13" grpId="0" animBg="1"/>
      <p:bldP spid="15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7">
            <a:extLst>
              <a:ext uri="{FF2B5EF4-FFF2-40B4-BE49-F238E27FC236}">
                <a16:creationId xmlns:a16="http://schemas.microsoft.com/office/drawing/2014/main" xmlns="" id="{12A03587-64A8-4016-8A2A-07EFF809BEC7}"/>
              </a:ext>
            </a:extLst>
          </p:cNvPr>
          <p:cNvSpPr/>
          <p:nvPr/>
        </p:nvSpPr>
        <p:spPr>
          <a:xfrm>
            <a:off x="821723" y="1113298"/>
            <a:ext cx="10673289" cy="629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7">
            <a:extLst>
              <a:ext uri="{FF2B5EF4-FFF2-40B4-BE49-F238E27FC236}">
                <a16:creationId xmlns:a16="http://schemas.microsoft.com/office/drawing/2014/main" xmlns="" id="{F2CADB8D-59F3-40FE-B9C6-3BE4EC7AE7B0}"/>
              </a:ext>
            </a:extLst>
          </p:cNvPr>
          <p:cNvSpPr/>
          <p:nvPr/>
        </p:nvSpPr>
        <p:spPr>
          <a:xfrm>
            <a:off x="0" y="0"/>
            <a:ext cx="12192000" cy="83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FF163D3-0EDF-4FFA-BE80-7265A1D51095}"/>
              </a:ext>
            </a:extLst>
          </p:cNvPr>
          <p:cNvSpPr txBox="1">
            <a:spLocks/>
          </p:cNvSpPr>
          <p:nvPr/>
        </p:nvSpPr>
        <p:spPr>
          <a:xfrm>
            <a:off x="621804" y="15121"/>
            <a:ext cx="10512862" cy="9167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spc="300" dirty="0"/>
              <a:t>Приклад 5.</a:t>
            </a:r>
          </a:p>
        </p:txBody>
      </p:sp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xmlns="" id="{4886E7E5-B8BA-4ADD-A3D1-09DF8638FEF6}"/>
              </a:ext>
            </a:extLst>
          </p:cNvPr>
          <p:cNvSpPr txBox="1">
            <a:spLocks/>
          </p:cNvSpPr>
          <p:nvPr/>
        </p:nvSpPr>
        <p:spPr>
          <a:xfrm>
            <a:off x="839569" y="1169583"/>
            <a:ext cx="10512862" cy="8112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dirty="0"/>
              <a:t>Подайте дріб у вигляді суми або різниці цілого виразу і дробу: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4575E1-9950-4E95-8C2F-10AC9B997BF8}"/>
                  </a:ext>
                </a:extLst>
              </p:cNvPr>
              <p:cNvSpPr txBox="1"/>
              <p:nvPr/>
            </p:nvSpPr>
            <p:spPr>
              <a:xfrm>
                <a:off x="563081" y="1841007"/>
                <a:ext cx="2930890" cy="2535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/>
              </a:p>
              <a:p>
                <a:pPr marL="342900" indent="-342900">
                  <a:lnSpc>
                    <a:spcPct val="150000"/>
                  </a:lnSpc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24575E1-9950-4E95-8C2F-10AC9B997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1" y="1841007"/>
                <a:ext cx="2930890" cy="2535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4360113-7498-47F7-B8BE-BB6BFFA662AF}"/>
                  </a:ext>
                </a:extLst>
              </p:cNvPr>
              <p:cNvSpPr txBox="1"/>
              <p:nvPr/>
            </p:nvSpPr>
            <p:spPr>
              <a:xfrm>
                <a:off x="397660" y="2018455"/>
                <a:ext cx="4546832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4360113-7498-47F7-B8BE-BB6BFFA66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60" y="2018455"/>
                <a:ext cx="4546832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id="{1813C5EC-1178-41C2-9D1F-F10C1A7A0ABA}"/>
                  </a:ext>
                </a:extLst>
              </p:cNvPr>
              <p:cNvSpPr/>
              <p:nvPr/>
            </p:nvSpPr>
            <p:spPr>
              <a:xfrm>
                <a:off x="2274081" y="2855361"/>
                <a:ext cx="308417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9" name="Прямокут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813C5EC-1178-41C2-9D1F-F10C1A7A0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081" y="2855361"/>
                <a:ext cx="3084178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id="{A34D119D-2D70-47D8-99C4-FB72A6E19EA3}"/>
                  </a:ext>
                </a:extLst>
              </p:cNvPr>
              <p:cNvSpPr/>
              <p:nvPr/>
            </p:nvSpPr>
            <p:spPr>
              <a:xfrm>
                <a:off x="2167044" y="3742040"/>
                <a:ext cx="4707635" cy="634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10" name="Прямокутник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34D119D-2D70-47D8-99C4-FB72A6E19E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044" y="3742040"/>
                <a:ext cx="4707635" cy="6344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id="{55B24F83-E91A-4349-8570-001829189508}"/>
                  </a:ext>
                </a:extLst>
              </p:cNvPr>
              <p:cNvSpPr/>
              <p:nvPr/>
            </p:nvSpPr>
            <p:spPr>
              <a:xfrm>
                <a:off x="8172010" y="1745428"/>
                <a:ext cx="3783436" cy="98462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uk-UA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Зверніть увагу</a:t>
                </a:r>
                <a:r>
                  <a:rPr lang="ru-RU" sz="20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!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±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±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2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B24F83-E91A-4349-8570-0018291895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010" y="1745428"/>
                <a:ext cx="3783436" cy="984629"/>
              </a:xfrm>
              <a:prstGeom prst="rect">
                <a:avLst/>
              </a:prstGeom>
              <a:blipFill>
                <a:blip r:embed="rId6"/>
                <a:stretch>
                  <a:fillRect t="-308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0812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theme/theme1.xml><?xml version="1.0" encoding="utf-8"?>
<a:theme xmlns:a="http://schemas.openxmlformats.org/drawingml/2006/main" name="Основна властивість раціонального дробу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ія1" id="{43B4FB2B-4BA6-4774-A580-06479721AE66}" vid="{8CF91692-8487-47BE-A701-89266B9922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Основна властивість раціонального дробу</Template>
  <TotalTime>195</TotalTime>
  <Words>137</Words>
  <Application>Microsoft Office PowerPoint</Application>
  <PresentationFormat>Произвольный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Основна властивість раціонального дробу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kabinetinformatiku26@gmail.com</dc:creator>
  <cp:lastModifiedBy>777</cp:lastModifiedBy>
  <cp:revision>19</cp:revision>
  <dcterms:created xsi:type="dcterms:W3CDTF">2020-08-14T06:51:24Z</dcterms:created>
  <dcterms:modified xsi:type="dcterms:W3CDTF">2022-09-14T13:12:26Z</dcterms:modified>
</cp:coreProperties>
</file>