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3"/>
  </p:notesMasterIdLst>
  <p:sldIdLst>
    <p:sldId id="342" r:id="rId2"/>
    <p:sldId id="343" r:id="rId3"/>
    <p:sldId id="344" r:id="rId4"/>
    <p:sldId id="345" r:id="rId5"/>
    <p:sldId id="256" r:id="rId6"/>
    <p:sldId id="298"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6" r:id="rId92"/>
  </p:sldIdLst>
  <p:sldSz cx="9144000" cy="5143500" type="screen16x9"/>
  <p:notesSz cx="6742113"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75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f0dfab2a8_0_66: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f0dfab2a8_0_66: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f0dfab2a8_0_123: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f0dfab2a8_0_123: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f0dfab2a8_0_129: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f0dfab2a8_0_129: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f0dfab2a8_0_13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f0dfab2a8_0_135: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f0dfab2a8_0_141: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f0dfab2a8_0_141: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f0dfab2a8_0_148: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f0dfab2a8_0_148: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f0dfab2a8_0_154: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f0dfab2a8_0_154: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9f0dfab2a8_0_16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9f0dfab2a8_0_16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a67a4f7df3_0_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a67a4f7df3_0_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7a4f7df3_0_6: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a67a4f7df3_0_6: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f0dfab2a8_0_168: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f0dfab2a8_0_168: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f0dfab2a8_0_66: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f0dfab2a8_0_66: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6369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66a2039ef_0_2: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66a2039ef_0_2: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66a2039ef_0_8: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a66a2039ef_0_8: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66a2039ef_0_14: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a66a2039ef_0_14: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66a2039ef_0_2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66a2039ef_0_2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66a2039ef_0_27: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66a2039ef_0_27: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66a2039ef_0_34: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66a2039ef_0_34: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a66a2039ef_0_39: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a66a2039ef_0_39: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66a2039ef_0_44: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a66a2039ef_0_44: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66a2039ef_0_52: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66a2039ef_0_52: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66a2039ef_0_59: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66a2039ef_0_59: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f0dfab2a8_0_71: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f0dfab2a8_0_71: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66a2039ef_0_6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a66a2039ef_0_65: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66a2039ef_0_72: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a66a2039ef_0_72: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a66a2039ef_0_78: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a66a2039ef_0_78: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66a2039ef_0_84: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a66a2039ef_0_84: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a66a2039ef_0_9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a66a2039ef_0_9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a66a2039ef_0_96: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a66a2039ef_0_96: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a66a2039ef_0_102: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a66a2039ef_0_102: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a66a2039ef_0_108: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a66a2039ef_0_108: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a66a2039ef_0_114: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a66a2039ef_0_114: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a66a2039ef_0_12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a66a2039ef_0_12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f0dfab2a8_0_8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f0dfab2a8_0_8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a66a2039ef_0_131: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a66a2039ef_0_131: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66a2039ef_0_137: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a66a2039ef_0_137: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a66a2039ef_0_143: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a66a2039ef_0_143: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a66a2039ef_0_149: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a66a2039ef_0_149: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f0dfab2a8_0_66: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f0dfab2a8_0_66: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f0dfab2a8_0_66: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f0dfab2a8_0_66: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77481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f0dfab2a8_0_71: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f0dfab2a8_0_71: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f0dfab2a8_0_8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f0dfab2a8_0_8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f0dfab2a8_0_86: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f0dfab2a8_0_86: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fc5f0fc77_0_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fc5f0fc77_0_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f0dfab2a8_0_86: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f0dfab2a8_0_86: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fc5f0fc77_0_13: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fc5f0fc77_0_13: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fc5f0fc77_0_19: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fc5f0fc77_0_19: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fc5f0fc77_0_2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fc5f0fc77_0_25: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fc5f0fc77_0_31: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fc5f0fc77_0_31: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fc5f0fc77_0_44: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fc5f0fc77_0_44: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fc5f0fc77_0_51: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fc5f0fc77_0_51: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fc5f0fc77_0_57: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fc5f0fc77_0_57: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fc5f0fc77_0_63: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fc5f0fc77_0_63: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fc5f0fc77_0_69: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fc5f0fc77_0_69: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9fc5f0fc77_0_7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9fc5f0fc77_0_75: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f0dfab2a8_0_98: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f0dfab2a8_0_98: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9fc5f0fc77_0_8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9fc5f0fc77_0_85: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fc5f0fc77_0_9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fc5f0fc77_0_9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fc5f0fc77_0_9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fc5f0fc77_0_95: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9fc5f0fc77_0_10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9fc5f0fc77_0_10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fc5f0fc77_0_196: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fc5f0fc77_0_196: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fc5f0fc77_0_19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9fc5f0fc77_0_19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fc5f0fc77_0_10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9fc5f0fc77_0_105: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9fc5f0fc77_0_11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9fc5f0fc77_0_11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fc5f0fc77_0_11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fc5f0fc77_0_115: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fc5f0fc77_0_12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9fc5f0fc77_0_12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f0dfab2a8_0_10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f0dfab2a8_0_105: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9fc5f0fc77_0_12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9fc5f0fc77_0_125: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9fc5f0fc77_0_13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9fc5f0fc77_0_13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fc5f0fc77_0_13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9fc5f0fc77_0_135: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9fc5f0fc77_0_218: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9fc5f0fc77_0_218: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9fc5f0fc77_0_224: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9fc5f0fc77_0_224: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9fc5f0fc77_0_23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9fc5f0fc77_0_23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fc5f0fc77_0_236: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9fc5f0fc77_0_236: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9fc5f0fc77_0_242: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9fc5f0fc77_0_242: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fc5f0fc77_0_249: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9fc5f0fc77_0_249: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9fc5f0fc77_0_25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9fc5f0fc77_0_255: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f0dfab2a8_0_111: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f0dfab2a8_0_111: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9fc5f0fc77_0_255: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9fc5f0fc77_0_255: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53190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fc5f0fc77_0_267: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9fc5f0fc77_0_267: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fc5f0fc77_0_272: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9fc5f0fc77_0_272: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9fc5f0fc77_0_277: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9fc5f0fc77_0_277: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9fc5f0fc77_0_282: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9fc5f0fc77_0_282: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fc5f0fc77_0_287: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9fc5f0fc77_0_287: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9fc5f0fc77_0_300: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9fc5f0fc77_0_300: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f0dfab2a8_0_117:notes"/>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f0dfab2a8_0_117:notes"/>
          <p:cNvSpPr txBox="1">
            <a:spLocks noGrp="1"/>
          </p:cNvSpPr>
          <p:nvPr>
            <p:ph type="body" idx="1"/>
          </p:nvPr>
        </p:nvSpPr>
        <p:spPr>
          <a:xfrm>
            <a:off x="674212" y="4689515"/>
            <a:ext cx="539369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uk"/>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919F30EA-12C4-4919-B39C-587A112B6C8D}"/>
              </a:ext>
            </a:extLst>
          </p:cNvPr>
          <p:cNvSpPr/>
          <p:nvPr/>
        </p:nvSpPr>
        <p:spPr>
          <a:xfrm>
            <a:off x="150725" y="128677"/>
            <a:ext cx="8842549" cy="4921540"/>
          </a:xfrm>
          <a:prstGeom prst="rect">
            <a:avLst/>
          </a:prstGeom>
        </p:spPr>
        <p:txBody>
          <a:bodyPr wrap="square">
            <a:spAutoFit/>
          </a:bodyPr>
          <a:lstStyle/>
          <a:p>
            <a:pPr algn="ctr">
              <a:lnSpc>
                <a:spcPct val="115000"/>
              </a:lnSpc>
            </a:pPr>
            <a:r>
              <a:rPr lang="uk-UA" sz="1200" dirty="0">
                <a:latin typeface="Times New Roman" panose="02020603050405020304" pitchFamily="18" charset="0"/>
                <a:ea typeface="Times New Roman" panose="02020603050405020304" pitchFamily="18" charset="0"/>
                <a:cs typeface="Times New Roman" panose="02020603050405020304" pitchFamily="18" charset="0"/>
              </a:rPr>
              <a:t>МІНІСТЕРСТВО </a:t>
            </a:r>
            <a:r>
              <a:rPr lang="ru-RU" sz="1200" dirty="0">
                <a:latin typeface="Times New Roman" panose="02020603050405020304" pitchFamily="18" charset="0"/>
                <a:ea typeface="Times New Roman" panose="02020603050405020304" pitchFamily="18" charset="0"/>
                <a:cs typeface="Times New Roman" panose="02020603050405020304" pitchFamily="18" charset="0"/>
              </a:rPr>
              <a:t>ОСВ</a:t>
            </a:r>
            <a:r>
              <a:rPr lang="uk-UA" sz="1200" dirty="0">
                <a:latin typeface="Times New Roman" panose="02020603050405020304" pitchFamily="18" charset="0"/>
                <a:ea typeface="Times New Roman" panose="02020603050405020304" pitchFamily="18" charset="0"/>
                <a:cs typeface="Times New Roman" panose="02020603050405020304" pitchFamily="18" charset="0"/>
              </a:rPr>
              <a:t>ІТИ І НАУКИ УКРАЇНИ</a:t>
            </a:r>
            <a:endParaRPr lang="ru-U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endParaRPr lang="ru-U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ru-UA" sz="1200" dirty="0">
                <a:latin typeface="Times New Roman" panose="02020603050405020304" pitchFamily="18" charset="0"/>
                <a:ea typeface="Times New Roman" panose="02020603050405020304" pitchFamily="18" charset="0"/>
                <a:cs typeface="Times New Roman" panose="02020603050405020304" pitchFamily="18" charset="0"/>
              </a:rPr>
              <a:t>ВІДОКРЕМЛЕНИЙ СТРУКТУРНИЙ ПІДРОЗДІЛ</a:t>
            </a:r>
            <a:r>
              <a:rPr lang="uk-UA" sz="1200" dirty="0">
                <a:latin typeface="Times New Roman" panose="02020603050405020304" pitchFamily="18" charset="0"/>
                <a:ea typeface="Times New Roman" panose="02020603050405020304" pitchFamily="18" charset="0"/>
                <a:cs typeface="Times New Roman" panose="02020603050405020304" pitchFamily="18" charset="0"/>
              </a:rPr>
              <a:t> «СТРИЙСЬКИЙ </a:t>
            </a:r>
            <a:r>
              <a:rPr lang="ru-UA" sz="1200" dirty="0">
                <a:latin typeface="Times New Roman" panose="02020603050405020304" pitchFamily="18" charset="0"/>
                <a:ea typeface="Times New Roman" panose="02020603050405020304" pitchFamily="18" charset="0"/>
                <a:cs typeface="Times New Roman" panose="02020603050405020304" pitchFamily="18" charset="0"/>
              </a:rPr>
              <a:t>ФАХОВИЙ </a:t>
            </a:r>
            <a:r>
              <a:rPr lang="uk-UA" sz="1200" dirty="0">
                <a:latin typeface="Times New Roman" panose="02020603050405020304" pitchFamily="18" charset="0"/>
                <a:ea typeface="Times New Roman" panose="02020603050405020304" pitchFamily="18" charset="0"/>
                <a:cs typeface="Times New Roman" panose="02020603050405020304" pitchFamily="18" charset="0"/>
              </a:rPr>
              <a:t>КОЛЕДЖ </a:t>
            </a:r>
            <a:endParaRPr lang="ru-UA"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uk-UA" sz="1200" dirty="0">
                <a:latin typeface="Times New Roman" panose="02020603050405020304" pitchFamily="18" charset="0"/>
                <a:ea typeface="Times New Roman" panose="02020603050405020304" pitchFamily="18" charset="0"/>
                <a:cs typeface="Times New Roman" panose="02020603050405020304" pitchFamily="18" charset="0"/>
              </a:rPr>
              <a:t>ЛЬВІВСЬКОГО НАЦІОНАЛЬНОГО УНІВЕРСИТЕТУ</a:t>
            </a:r>
            <a:r>
              <a:rPr lang="uk-UA" dirty="0">
                <a:latin typeface="Times New Roman" panose="02020603050405020304" pitchFamily="18" charset="0"/>
                <a:ea typeface="Times New Roman" panose="02020603050405020304" pitchFamily="18" charset="0"/>
              </a:rPr>
              <a:t> </a:t>
            </a:r>
            <a:r>
              <a:rPr lang="ru-UA" dirty="0">
                <a:latin typeface="Times New Roman" panose="02020603050405020304" pitchFamily="18" charset="0"/>
                <a:ea typeface="Times New Roman" panose="02020603050405020304" pitchFamily="18" charset="0"/>
              </a:rPr>
              <a:t>ПРИРОДОКОРИСТУВАННЯ»</a:t>
            </a:r>
            <a:endParaRPr lang="ru-UA" sz="1200" dirty="0">
              <a:latin typeface="Times New Roman" panose="02020603050405020304" pitchFamily="18" charset="0"/>
              <a:ea typeface="Times New Roman" panose="02020603050405020304" pitchFamily="18" charset="0"/>
            </a:endParaRPr>
          </a:p>
          <a:p>
            <a:pPr>
              <a:lnSpc>
                <a:spcPct val="115000"/>
              </a:lnSpc>
            </a:pPr>
            <a:r>
              <a:rPr lang="uk-UA" sz="1200" dirty="0">
                <a:latin typeface="Times New Roman" panose="02020603050405020304" pitchFamily="18" charset="0"/>
                <a:ea typeface="Times New Roman" panose="02020603050405020304" pitchFamily="18" charset="0"/>
              </a:rPr>
              <a:t> </a:t>
            </a:r>
            <a:endParaRPr lang="ru-UA" sz="1200" dirty="0">
              <a:latin typeface="Times New Roman" panose="02020603050405020304" pitchFamily="18" charset="0"/>
              <a:ea typeface="Times New Roman" panose="02020603050405020304" pitchFamily="18" charset="0"/>
            </a:endParaRPr>
          </a:p>
          <a:p>
            <a:pPr>
              <a:lnSpc>
                <a:spcPct val="115000"/>
              </a:lnSpc>
            </a:pPr>
            <a:r>
              <a:rPr lang="uk-UA" sz="1200" dirty="0">
                <a:latin typeface="Times New Roman" panose="02020603050405020304" pitchFamily="18" charset="0"/>
                <a:ea typeface="Times New Roman" panose="02020603050405020304" pitchFamily="18" charset="0"/>
              </a:rPr>
              <a:t>  </a:t>
            </a:r>
            <a:endParaRPr lang="ru-UA" sz="1200" dirty="0">
              <a:latin typeface="Times New Roman" panose="02020603050405020304" pitchFamily="18" charset="0"/>
              <a:ea typeface="Times New Roman" panose="02020603050405020304" pitchFamily="18" charset="0"/>
            </a:endParaRPr>
          </a:p>
          <a:p>
            <a:pPr>
              <a:lnSpc>
                <a:spcPct val="115000"/>
              </a:lnSpc>
            </a:pPr>
            <a:endParaRPr lang="ru-UA" sz="1200" dirty="0">
              <a:latin typeface="Times New Roman" panose="02020603050405020304" pitchFamily="18" charset="0"/>
              <a:ea typeface="Times New Roman" panose="02020603050405020304" pitchFamily="18" charset="0"/>
            </a:endParaRPr>
          </a:p>
          <a:p>
            <a:pPr>
              <a:lnSpc>
                <a:spcPct val="115000"/>
              </a:lnSpc>
            </a:pPr>
            <a:endParaRPr lang="ru-UA" sz="1200" dirty="0">
              <a:latin typeface="Times New Roman" panose="02020603050405020304" pitchFamily="18" charset="0"/>
              <a:ea typeface="Times New Roman" panose="02020603050405020304" pitchFamily="18" charset="0"/>
            </a:endParaRPr>
          </a:p>
          <a:p>
            <a:pPr>
              <a:lnSpc>
                <a:spcPct val="115000"/>
              </a:lnSpc>
            </a:pPr>
            <a:endParaRPr lang="ru-UA" sz="1200" dirty="0">
              <a:latin typeface="Times New Roman" panose="02020603050405020304" pitchFamily="18" charset="0"/>
              <a:ea typeface="Times New Roman" panose="02020603050405020304" pitchFamily="18" charset="0"/>
            </a:endParaRPr>
          </a:p>
          <a:p>
            <a:pPr algn="ctr">
              <a:lnSpc>
                <a:spcPct val="115000"/>
              </a:lnSpc>
            </a:pPr>
            <a:r>
              <a:rPr lang="ru-UA" sz="1600" b="1" dirty="0">
                <a:latin typeface="Times New Roman" panose="02020603050405020304" pitchFamily="18" charset="0"/>
                <a:ea typeface="Times New Roman" panose="02020603050405020304" pitchFamily="18" charset="0"/>
              </a:rPr>
              <a:t>ОСНОВИ НАРИСНОЇ ГЕОМЕТРІЇ ТА ІНЖЕНЕРНА ГРАФІКА</a:t>
            </a:r>
            <a:endParaRPr lang="ru-UA" sz="1600" dirty="0">
              <a:latin typeface="Times New Roman" panose="02020603050405020304" pitchFamily="18" charset="0"/>
              <a:ea typeface="Times New Roman" panose="02020603050405020304" pitchFamily="18" charset="0"/>
            </a:endParaRPr>
          </a:p>
          <a:p>
            <a:pPr>
              <a:lnSpc>
                <a:spcPct val="115000"/>
              </a:lnSpc>
            </a:pPr>
            <a:r>
              <a:rPr lang="uk-UA" sz="1200" dirty="0">
                <a:latin typeface="Times New Roman" panose="02020603050405020304" pitchFamily="18" charset="0"/>
                <a:ea typeface="Times New Roman" panose="02020603050405020304" pitchFamily="18" charset="0"/>
              </a:rPr>
              <a:t> </a:t>
            </a:r>
            <a:endParaRPr lang="ru-UA" sz="1200" dirty="0">
              <a:latin typeface="Times New Roman" panose="02020603050405020304" pitchFamily="18" charset="0"/>
              <a:ea typeface="Times New Roman" panose="02020603050405020304" pitchFamily="18" charset="0"/>
            </a:endParaRPr>
          </a:p>
          <a:p>
            <a:pPr algn="ctr">
              <a:lnSpc>
                <a:spcPct val="115000"/>
              </a:lnSpc>
            </a:pPr>
            <a:r>
              <a:rPr lang="uk-UA" sz="1200" dirty="0">
                <a:latin typeface="Times New Roman" panose="02020603050405020304" pitchFamily="18" charset="0"/>
                <a:ea typeface="Times New Roman" panose="02020603050405020304" pitchFamily="18" charset="0"/>
              </a:rPr>
              <a:t> </a:t>
            </a:r>
            <a:r>
              <a:rPr lang="ru-UA" sz="1600" b="1" dirty="0">
                <a:latin typeface="Times New Roman" panose="02020603050405020304" pitchFamily="18" charset="0"/>
                <a:ea typeface="Times New Roman" panose="02020603050405020304" pitchFamily="18" charset="0"/>
              </a:rPr>
              <a:t>Е</a:t>
            </a:r>
            <a:r>
              <a:rPr lang="uk-UA" sz="1600" b="1" dirty="0">
                <a:latin typeface="Times New Roman" panose="02020603050405020304" pitchFamily="18" charset="0"/>
                <a:ea typeface="Times New Roman" panose="02020603050405020304" pitchFamily="18" charset="0"/>
              </a:rPr>
              <a:t>лектронний посібник для </a:t>
            </a:r>
            <a:r>
              <a:rPr lang="ru-UA" sz="1600" b="1" dirty="0">
                <a:latin typeface="Times New Roman" panose="02020603050405020304" pitchFamily="18" charset="0"/>
                <a:ea typeface="Times New Roman" panose="02020603050405020304" pitchFamily="18" charset="0"/>
              </a:rPr>
              <a:t>виконання здобувачами освіти графічної роботи  </a:t>
            </a:r>
          </a:p>
          <a:p>
            <a:pPr algn="ctr">
              <a:lnSpc>
                <a:spcPct val="115000"/>
              </a:lnSpc>
            </a:pPr>
            <a:r>
              <a:rPr lang="uk-UA" sz="1600" b="1" dirty="0">
                <a:latin typeface="Times New Roman" panose="02020603050405020304" pitchFamily="18" charset="0"/>
                <a:ea typeface="Times New Roman" panose="02020603050405020304" pitchFamily="18" charset="0"/>
              </a:rPr>
              <a:t>«Побудова комплексних креслень та аксонометричних проекцій геометричних тіл</a:t>
            </a:r>
            <a:r>
              <a:rPr lang="ru-UA" sz="1600" b="1" dirty="0">
                <a:latin typeface="Times New Roman" panose="02020603050405020304" pitchFamily="18" charset="0"/>
                <a:ea typeface="Times New Roman" panose="02020603050405020304" pitchFamily="18" charset="0"/>
              </a:rPr>
              <a:t>.</a:t>
            </a:r>
            <a:endParaRPr lang="ru-UA" sz="1600" dirty="0">
              <a:latin typeface="Times New Roman" panose="02020603050405020304" pitchFamily="18" charset="0"/>
              <a:ea typeface="Times New Roman" panose="02020603050405020304" pitchFamily="18" charset="0"/>
            </a:endParaRPr>
          </a:p>
          <a:p>
            <a:pPr marL="2151063">
              <a:lnSpc>
                <a:spcPct val="115000"/>
              </a:lnSpc>
            </a:pPr>
            <a:r>
              <a:rPr lang="uk-UA" sz="1600" b="1" dirty="0">
                <a:latin typeface="Times New Roman" panose="02020603050405020304" pitchFamily="18" charset="0"/>
                <a:ea typeface="Times New Roman" panose="02020603050405020304" pitchFamily="18" charset="0"/>
              </a:rPr>
              <a:t>Побудова проекцій точок, які належать поверхням.»</a:t>
            </a:r>
            <a:endParaRPr lang="ru-UA" sz="1600" dirty="0">
              <a:latin typeface="Times New Roman" panose="02020603050405020304" pitchFamily="18" charset="0"/>
              <a:ea typeface="Times New Roman" panose="02020603050405020304" pitchFamily="18" charset="0"/>
            </a:endParaRPr>
          </a:p>
          <a:p>
            <a:pPr>
              <a:lnSpc>
                <a:spcPct val="115000"/>
              </a:lnSpc>
            </a:pPr>
            <a:r>
              <a:rPr lang="uk-UA" sz="1200" dirty="0">
                <a:latin typeface="Times New Roman" panose="02020603050405020304" pitchFamily="18" charset="0"/>
                <a:ea typeface="Times New Roman" panose="02020603050405020304" pitchFamily="18" charset="0"/>
              </a:rPr>
              <a:t> </a:t>
            </a:r>
            <a:endParaRPr lang="ru-UA" sz="1200" dirty="0">
              <a:latin typeface="Times New Roman" panose="02020603050405020304" pitchFamily="18" charset="0"/>
              <a:ea typeface="Times New Roman" panose="02020603050405020304" pitchFamily="18" charset="0"/>
            </a:endParaRPr>
          </a:p>
          <a:p>
            <a:pPr marL="1980565">
              <a:lnSpc>
                <a:spcPct val="115000"/>
              </a:lnSpc>
            </a:pPr>
            <a:r>
              <a:rPr lang="uk-UA" dirty="0">
                <a:latin typeface="Times New Roman" panose="02020603050405020304" pitchFamily="18" charset="0"/>
                <a:ea typeface="Times New Roman" panose="02020603050405020304" pitchFamily="18" charset="0"/>
              </a:rPr>
              <a:t> </a:t>
            </a:r>
            <a:endParaRPr lang="ru-UA" dirty="0">
              <a:latin typeface="Times New Roman" panose="02020603050405020304" pitchFamily="18" charset="0"/>
              <a:ea typeface="Times New Roman" panose="02020603050405020304" pitchFamily="18" charset="0"/>
            </a:endParaRPr>
          </a:p>
          <a:p>
            <a:pPr marL="1980565">
              <a:lnSpc>
                <a:spcPct val="115000"/>
              </a:lnSpc>
            </a:pPr>
            <a:endParaRPr lang="ru-UA" sz="1200" dirty="0">
              <a:latin typeface="Times New Roman" panose="02020603050405020304" pitchFamily="18" charset="0"/>
              <a:ea typeface="Times New Roman" panose="02020603050405020304" pitchFamily="18" charset="0"/>
            </a:endParaRPr>
          </a:p>
          <a:p>
            <a:pPr marL="1980565">
              <a:lnSpc>
                <a:spcPct val="115000"/>
              </a:lnSpc>
            </a:pPr>
            <a:endParaRPr lang="ru-UA" sz="1200" dirty="0">
              <a:latin typeface="Times New Roman" panose="02020603050405020304" pitchFamily="18" charset="0"/>
              <a:ea typeface="Times New Roman" panose="02020603050405020304" pitchFamily="18" charset="0"/>
            </a:endParaRPr>
          </a:p>
          <a:p>
            <a:pPr marL="1980565">
              <a:lnSpc>
                <a:spcPct val="115000"/>
              </a:lnSpc>
            </a:pPr>
            <a:endParaRPr lang="ru-UA" sz="1200" dirty="0">
              <a:latin typeface="Times New Roman" panose="02020603050405020304" pitchFamily="18" charset="0"/>
              <a:ea typeface="Times New Roman" panose="02020603050405020304" pitchFamily="18" charset="0"/>
            </a:endParaRPr>
          </a:p>
          <a:p>
            <a:pPr marL="1980565">
              <a:lnSpc>
                <a:spcPct val="115000"/>
              </a:lnSpc>
            </a:pPr>
            <a:endParaRPr lang="ru-UA" sz="1200" dirty="0">
              <a:latin typeface="Times New Roman" panose="02020603050405020304" pitchFamily="18" charset="0"/>
              <a:ea typeface="Times New Roman" panose="02020603050405020304" pitchFamily="18" charset="0"/>
            </a:endParaRPr>
          </a:p>
          <a:p>
            <a:pPr algn="ctr">
              <a:lnSpc>
                <a:spcPct val="115000"/>
              </a:lnSpc>
            </a:pPr>
            <a:r>
              <a:rPr lang="uk-UA" dirty="0">
                <a:latin typeface="Times New Roman" panose="02020603050405020304" pitchFamily="18" charset="0"/>
                <a:ea typeface="Times New Roman" panose="02020603050405020304" pitchFamily="18" charset="0"/>
              </a:rPr>
              <a:t> </a:t>
            </a:r>
            <a:r>
              <a:rPr lang="ru-UA" dirty="0">
                <a:latin typeface="Times New Roman" panose="02020603050405020304" pitchFamily="18" charset="0"/>
                <a:ea typeface="Times New Roman" panose="02020603050405020304" pitchFamily="18" charset="0"/>
              </a:rPr>
              <a:t>2022</a:t>
            </a:r>
            <a:endParaRPr lang="ru-U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2696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p:nvPr/>
        </p:nvSpPr>
        <p:spPr>
          <a:xfrm>
            <a:off x="4946350" y="0"/>
            <a:ext cx="4022400" cy="2571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З точки перетину</a:t>
            </a:r>
            <a:r>
              <a:rPr lang="uk" i="1">
                <a:solidFill>
                  <a:srgbClr val="000000"/>
                </a:solidFill>
                <a:latin typeface="Times New Roman"/>
                <a:ea typeface="Times New Roman"/>
                <a:cs typeface="Times New Roman"/>
                <a:sym typeface="Times New Roman"/>
              </a:rPr>
              <a:t> вертикальної центро</a:t>
            </a:r>
            <a:r>
              <a:rPr lang="uk" i="1">
                <a:latin typeface="Times New Roman"/>
                <a:ea typeface="Times New Roman"/>
                <a:cs typeface="Times New Roman"/>
                <a:sym typeface="Times New Roman"/>
              </a:rPr>
              <a:t>вої лінії із колом проводимо дугу радіусом кола (становить 25</a:t>
            </a:r>
            <a:r>
              <a:rPr lang="uk" i="1">
                <a:solidFill>
                  <a:srgbClr val="000000"/>
                </a:solidFill>
                <a:latin typeface="Times New Roman"/>
                <a:ea typeface="Times New Roman"/>
                <a:cs typeface="Times New Roman"/>
                <a:sym typeface="Times New Roman"/>
              </a:rPr>
              <a:t> мм) суцільною тонкою лінією. </a:t>
            </a:r>
            <a:endParaRPr i="1" dirty="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Позначаємо горизонтальні проекції вершин нижньої основи 1</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та 2</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solidFill>
                <a:srgbClr val="000000"/>
              </a:solidFill>
              <a:latin typeface="Times New Roman"/>
              <a:ea typeface="Times New Roman"/>
              <a:cs typeface="Times New Roman"/>
              <a:sym typeface="Times New Roman"/>
            </a:endParaRPr>
          </a:p>
        </p:txBody>
      </p:sp>
      <p:pic>
        <p:nvPicPr>
          <p:cNvPr id="79" name="Google Shape;79;p17"/>
          <p:cNvPicPr preferRelativeResize="0"/>
          <p:nvPr/>
        </p:nvPicPr>
        <p:blipFill>
          <a:blip r:embed="rId3">
            <a:alphaModFix/>
          </a:blip>
          <a:stretch>
            <a:fillRect/>
          </a:stretch>
        </p:blipFill>
        <p:spPr>
          <a:xfrm>
            <a:off x="152400" y="152400"/>
            <a:ext cx="4641550" cy="4270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p:nvPr/>
        </p:nvSpPr>
        <p:spPr>
          <a:xfrm>
            <a:off x="4946350" y="0"/>
            <a:ext cx="4022400" cy="2571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З горизонтальних проекцій вершин нижньої основи проводимо дуги радіусом хорди 1</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2</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a:t>
            </a:r>
            <a:r>
              <a:rPr lang="uk" i="1">
                <a:solidFill>
                  <a:srgbClr val="000000"/>
                </a:solidFill>
                <a:latin typeface="Times New Roman"/>
                <a:ea typeface="Times New Roman"/>
                <a:cs typeface="Times New Roman"/>
                <a:sym typeface="Times New Roman"/>
              </a:rPr>
              <a:t>суцільною тонкою лінією. </a:t>
            </a:r>
            <a:endParaRPr i="1" dirty="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В точці перетину дуг позначаємо горизонтальну проекцію вершини 3</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solidFill>
                <a:srgbClr val="000000"/>
              </a:solidFill>
              <a:latin typeface="Times New Roman"/>
              <a:ea typeface="Times New Roman"/>
              <a:cs typeface="Times New Roman"/>
              <a:sym typeface="Times New Roman"/>
            </a:endParaRPr>
          </a:p>
        </p:txBody>
      </p:sp>
      <p:pic>
        <p:nvPicPr>
          <p:cNvPr id="85" name="Google Shape;85;p18"/>
          <p:cNvPicPr preferRelativeResize="0"/>
          <p:nvPr/>
        </p:nvPicPr>
        <p:blipFill>
          <a:blip r:embed="rId3">
            <a:alphaModFix/>
          </a:blip>
          <a:stretch>
            <a:fillRect/>
          </a:stretch>
        </p:blipFill>
        <p:spPr>
          <a:xfrm>
            <a:off x="152400" y="152400"/>
            <a:ext cx="4641550" cy="42888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p:nvPr/>
        </p:nvSpPr>
        <p:spPr>
          <a:xfrm>
            <a:off x="4946350" y="0"/>
            <a:ext cx="4022400" cy="2571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Сполучаємо горизонтальні проекції вершин нижньої основи 1</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 2</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та 3</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a:t>
            </a:r>
            <a:r>
              <a:rPr lang="uk" i="1">
                <a:solidFill>
                  <a:srgbClr val="000000"/>
                </a:solidFill>
                <a:latin typeface="Times New Roman"/>
                <a:ea typeface="Times New Roman"/>
                <a:cs typeface="Times New Roman"/>
                <a:sym typeface="Times New Roman"/>
              </a:rPr>
              <a:t>суцільною тонкою лінією. </a:t>
            </a:r>
            <a:endParaRPr i="1" dirty="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solidFill>
                <a:srgbClr val="000000"/>
              </a:solidFill>
              <a:latin typeface="Times New Roman"/>
              <a:ea typeface="Times New Roman"/>
              <a:cs typeface="Times New Roman"/>
              <a:sym typeface="Times New Roman"/>
            </a:endParaRPr>
          </a:p>
        </p:txBody>
      </p:sp>
      <p:pic>
        <p:nvPicPr>
          <p:cNvPr id="91" name="Google Shape;91;p19"/>
          <p:cNvPicPr preferRelativeResize="0"/>
          <p:nvPr/>
        </p:nvPicPr>
        <p:blipFill>
          <a:blip r:embed="rId3">
            <a:alphaModFix/>
          </a:blip>
          <a:stretch>
            <a:fillRect/>
          </a:stretch>
        </p:blipFill>
        <p:spPr>
          <a:xfrm>
            <a:off x="152400" y="152400"/>
            <a:ext cx="4641551" cy="42828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p:nvPr/>
        </p:nvSpPr>
        <p:spPr>
          <a:xfrm>
            <a:off x="4946350" y="0"/>
            <a:ext cx="4022400" cy="5143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Оскільки основи тригранної рівносторонньої призми паралельні, то горизонтальна проекція верхньої основи зобразиться таким самим рівностороннім трикутником, як і нижня основа. </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Отже, горизонтальна проекція вершини верхньої основи 4</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співпадає із проекцією вершини нижньої основи (1</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a:t>
            </a:r>
            <a:r>
              <a:rPr lang="uk" i="1">
                <a:solidFill>
                  <a:srgbClr val="000000"/>
                </a:solidFill>
                <a:latin typeface="Times New Roman"/>
                <a:ea typeface="Times New Roman"/>
                <a:cs typeface="Times New Roman"/>
                <a:sym typeface="Times New Roman"/>
              </a:rPr>
              <a:t>. </a:t>
            </a:r>
            <a:endParaRPr i="1" dirty="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uk" i="1">
                <a:solidFill>
                  <a:schemeClr val="dk1"/>
                </a:solidFill>
                <a:latin typeface="Times New Roman"/>
                <a:ea typeface="Times New Roman"/>
                <a:cs typeface="Times New Roman"/>
                <a:sym typeface="Times New Roman"/>
              </a:rPr>
              <a:t>Горизонтальна проекція вершини верхньої основи 5</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співпадає із проекцією вершини нижньої основи (2</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 </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uk" i="1">
                <a:solidFill>
                  <a:schemeClr val="dk1"/>
                </a:solidFill>
                <a:latin typeface="Times New Roman"/>
                <a:ea typeface="Times New Roman"/>
                <a:cs typeface="Times New Roman"/>
                <a:sym typeface="Times New Roman"/>
              </a:rPr>
              <a:t>Горизонтальна проекція вершини верхньої основи 6</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співпадає із проекцією вершини нижньої основи (3</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 </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Проекції вершин нижньої основи беремо в дужки, оскільки вони невидимі.</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Горизонтальна проекція призми побудована.</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latin typeface="Times New Roman"/>
              <a:ea typeface="Times New Roman"/>
              <a:cs typeface="Times New Roman"/>
              <a:sym typeface="Times New Roman"/>
            </a:endParaRPr>
          </a:p>
        </p:txBody>
      </p:sp>
      <p:pic>
        <p:nvPicPr>
          <p:cNvPr id="97" name="Google Shape;97;p20"/>
          <p:cNvPicPr preferRelativeResize="0"/>
          <p:nvPr/>
        </p:nvPicPr>
        <p:blipFill>
          <a:blip r:embed="rId3">
            <a:alphaModFix/>
          </a:blip>
          <a:stretch>
            <a:fillRect/>
          </a:stretch>
        </p:blipFill>
        <p:spPr>
          <a:xfrm>
            <a:off x="152400" y="152400"/>
            <a:ext cx="4641551" cy="42617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p:nvPr/>
        </p:nvSpPr>
        <p:spPr>
          <a:xfrm>
            <a:off x="4946350" y="0"/>
            <a:ext cx="4022400" cy="4903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Проектуємо тригранну рівносторонню призму на фронтальну площину проекцій (П</a:t>
            </a:r>
            <a:r>
              <a:rPr lang="uk" sz="1000" i="1">
                <a:latin typeface="Times New Roman"/>
                <a:ea typeface="Times New Roman"/>
                <a:cs typeface="Times New Roman"/>
                <a:sym typeface="Times New Roman"/>
              </a:rPr>
              <a:t>2</a:t>
            </a:r>
            <a:r>
              <a:rPr lang="uk" i="1">
                <a:latin typeface="Times New Roman"/>
                <a:ea typeface="Times New Roman"/>
                <a:cs typeface="Times New Roman"/>
                <a:sym typeface="Times New Roman"/>
              </a:rPr>
              <a:t>).</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З горизонтальних проекцій вершин нижньої основи 1</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2</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та 3</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проводимо лінії проекційного зв’язку на вісь х</a:t>
            </a:r>
            <a:r>
              <a:rPr lang="uk" sz="1000" i="1">
                <a:latin typeface="Times New Roman"/>
                <a:ea typeface="Times New Roman"/>
                <a:cs typeface="Times New Roman"/>
                <a:sym typeface="Times New Roman"/>
              </a:rPr>
              <a:t>1,2</a:t>
            </a:r>
            <a:r>
              <a:rPr lang="uk" i="1">
                <a:latin typeface="Times New Roman"/>
                <a:ea typeface="Times New Roman"/>
                <a:cs typeface="Times New Roman"/>
                <a:sym typeface="Times New Roman"/>
              </a:rPr>
              <a:t> паралельно вісі у</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Позначаємо фронтальні проекції вершин нижньої основи призми 1</a:t>
            </a:r>
            <a:r>
              <a:rPr lang="uk" sz="1000" i="1">
                <a:latin typeface="Times New Roman"/>
                <a:ea typeface="Times New Roman"/>
                <a:cs typeface="Times New Roman"/>
                <a:sym typeface="Times New Roman"/>
              </a:rPr>
              <a:t>2</a:t>
            </a:r>
            <a:r>
              <a:rPr lang="uk" i="1">
                <a:latin typeface="Times New Roman"/>
                <a:ea typeface="Times New Roman"/>
                <a:cs typeface="Times New Roman"/>
                <a:sym typeface="Times New Roman"/>
              </a:rPr>
              <a:t>, 2</a:t>
            </a:r>
            <a:r>
              <a:rPr lang="uk" sz="1000" i="1">
                <a:latin typeface="Times New Roman"/>
                <a:ea typeface="Times New Roman"/>
                <a:cs typeface="Times New Roman"/>
                <a:sym typeface="Times New Roman"/>
              </a:rPr>
              <a:t>2</a:t>
            </a:r>
            <a:r>
              <a:rPr lang="uk" i="1">
                <a:latin typeface="Times New Roman"/>
                <a:ea typeface="Times New Roman"/>
                <a:cs typeface="Times New Roman"/>
                <a:sym typeface="Times New Roman"/>
              </a:rPr>
              <a:t> та 3</a:t>
            </a:r>
            <a:r>
              <a:rPr lang="uk" sz="1100" i="1">
                <a:latin typeface="Times New Roman"/>
                <a:ea typeface="Times New Roman"/>
                <a:cs typeface="Times New Roman"/>
                <a:sym typeface="Times New Roman"/>
              </a:rPr>
              <a:t>2</a:t>
            </a:r>
            <a:r>
              <a:rPr lang="uk" i="1">
                <a:latin typeface="Times New Roman"/>
                <a:ea typeface="Times New Roman"/>
                <a:cs typeface="Times New Roman"/>
                <a:sym typeface="Times New Roman"/>
              </a:rPr>
              <a:t>.</a:t>
            </a:r>
            <a:endParaRPr i="1" dirty="0">
              <a:latin typeface="Times New Roman"/>
              <a:ea typeface="Times New Roman"/>
              <a:cs typeface="Times New Roman"/>
              <a:sym typeface="Times New Roman"/>
            </a:endParaRPr>
          </a:p>
        </p:txBody>
      </p:sp>
      <p:pic>
        <p:nvPicPr>
          <p:cNvPr id="103" name="Google Shape;103;p21"/>
          <p:cNvPicPr preferRelativeResize="0"/>
          <p:nvPr/>
        </p:nvPicPr>
        <p:blipFill>
          <a:blip r:embed="rId3">
            <a:alphaModFix/>
          </a:blip>
          <a:stretch>
            <a:fillRect/>
          </a:stretch>
        </p:blipFill>
        <p:spPr>
          <a:xfrm>
            <a:off x="152400" y="152400"/>
            <a:ext cx="4641551" cy="42758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p:nvPr/>
        </p:nvSpPr>
        <p:spPr>
          <a:xfrm>
            <a:off x="4946350" y="0"/>
            <a:ext cx="4022400" cy="4903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З фронтальних проекцій вершин нижньої основи призми 1</a:t>
            </a:r>
            <a:r>
              <a:rPr lang="uk" sz="1000" i="1">
                <a:latin typeface="Times New Roman"/>
                <a:ea typeface="Times New Roman"/>
                <a:cs typeface="Times New Roman"/>
                <a:sym typeface="Times New Roman"/>
              </a:rPr>
              <a:t>2</a:t>
            </a:r>
            <a:r>
              <a:rPr lang="uk" i="1">
                <a:latin typeface="Times New Roman"/>
                <a:ea typeface="Times New Roman"/>
                <a:cs typeface="Times New Roman"/>
                <a:sym typeface="Times New Roman"/>
              </a:rPr>
              <a:t>, 2</a:t>
            </a:r>
            <a:r>
              <a:rPr lang="uk" sz="1000" i="1">
                <a:latin typeface="Times New Roman"/>
                <a:ea typeface="Times New Roman"/>
                <a:cs typeface="Times New Roman"/>
                <a:sym typeface="Times New Roman"/>
              </a:rPr>
              <a:t>2</a:t>
            </a:r>
            <a:r>
              <a:rPr lang="uk" i="1">
                <a:latin typeface="Times New Roman"/>
                <a:ea typeface="Times New Roman"/>
                <a:cs typeface="Times New Roman"/>
                <a:sym typeface="Times New Roman"/>
              </a:rPr>
              <a:t> та 3</a:t>
            </a:r>
            <a:r>
              <a:rPr lang="uk" sz="1100" i="1">
                <a:latin typeface="Times New Roman"/>
                <a:ea typeface="Times New Roman"/>
                <a:cs typeface="Times New Roman"/>
                <a:sym typeface="Times New Roman"/>
              </a:rPr>
              <a:t>2</a:t>
            </a:r>
            <a:r>
              <a:rPr lang="uk" i="1">
                <a:latin typeface="Times New Roman"/>
                <a:ea typeface="Times New Roman"/>
                <a:cs typeface="Times New Roman"/>
                <a:sym typeface="Times New Roman"/>
              </a:rPr>
              <a:t> проводимо лінії проекційного зв’язку паралельно вісі z</a:t>
            </a:r>
            <a:r>
              <a:rPr lang="uk" sz="1000" i="1">
                <a:latin typeface="Times New Roman"/>
                <a:ea typeface="Times New Roman"/>
                <a:cs typeface="Times New Roman"/>
                <a:sym typeface="Times New Roman"/>
              </a:rPr>
              <a:t>2,3</a:t>
            </a:r>
            <a:r>
              <a:rPr lang="uk" i="1">
                <a:latin typeface="Times New Roman"/>
                <a:ea typeface="Times New Roman"/>
                <a:cs typeface="Times New Roman"/>
                <a:sym typeface="Times New Roman"/>
              </a:rPr>
              <a:t> довжиною 60 мм (відповідає висоті призми).</a:t>
            </a:r>
            <a:endParaRPr i="1" dirty="0">
              <a:latin typeface="Times New Roman"/>
              <a:ea typeface="Times New Roman"/>
              <a:cs typeface="Times New Roman"/>
              <a:sym typeface="Times New Roman"/>
            </a:endParaRPr>
          </a:p>
        </p:txBody>
      </p:sp>
      <p:pic>
        <p:nvPicPr>
          <p:cNvPr id="109" name="Google Shape;109;p22"/>
          <p:cNvPicPr preferRelativeResize="0"/>
          <p:nvPr/>
        </p:nvPicPr>
        <p:blipFill>
          <a:blip r:embed="rId3">
            <a:alphaModFix/>
          </a:blip>
          <a:stretch>
            <a:fillRect/>
          </a:stretch>
        </p:blipFill>
        <p:spPr>
          <a:xfrm>
            <a:off x="152400" y="152400"/>
            <a:ext cx="4641551" cy="42823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p:nvPr/>
        </p:nvSpPr>
        <p:spPr>
          <a:xfrm>
            <a:off x="4946350" y="0"/>
            <a:ext cx="4022400" cy="4903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Позначаємо фронтальні проекції вершин верхньої основи призми 4</a:t>
            </a:r>
            <a:r>
              <a:rPr lang="uk" sz="1000" i="1">
                <a:latin typeface="Times New Roman"/>
                <a:ea typeface="Times New Roman"/>
                <a:cs typeface="Times New Roman"/>
                <a:sym typeface="Times New Roman"/>
              </a:rPr>
              <a:t>2</a:t>
            </a:r>
            <a:r>
              <a:rPr lang="uk" i="1">
                <a:latin typeface="Times New Roman"/>
                <a:ea typeface="Times New Roman"/>
                <a:cs typeface="Times New Roman"/>
                <a:sym typeface="Times New Roman"/>
              </a:rPr>
              <a:t>, 5</a:t>
            </a:r>
            <a:r>
              <a:rPr lang="uk" sz="1000" i="1">
                <a:latin typeface="Times New Roman"/>
                <a:ea typeface="Times New Roman"/>
                <a:cs typeface="Times New Roman"/>
                <a:sym typeface="Times New Roman"/>
              </a:rPr>
              <a:t>2</a:t>
            </a:r>
            <a:r>
              <a:rPr lang="uk" i="1">
                <a:latin typeface="Times New Roman"/>
                <a:ea typeface="Times New Roman"/>
                <a:cs typeface="Times New Roman"/>
                <a:sym typeface="Times New Roman"/>
              </a:rPr>
              <a:t> та 6</a:t>
            </a:r>
            <a:r>
              <a:rPr lang="uk" sz="1100" i="1">
                <a:latin typeface="Times New Roman"/>
                <a:ea typeface="Times New Roman"/>
                <a:cs typeface="Times New Roman"/>
                <a:sym typeface="Times New Roman"/>
              </a:rPr>
              <a:t>2</a:t>
            </a:r>
            <a:r>
              <a:rPr lang="uk" i="1">
                <a:latin typeface="Times New Roman"/>
                <a:ea typeface="Times New Roman"/>
                <a:cs typeface="Times New Roman"/>
                <a:sym typeface="Times New Roman"/>
              </a:rPr>
              <a:t> та сполучаємо їх суцільною тонкою лінією.</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Фронтальна проекція призми побудована.</a:t>
            </a:r>
            <a:endParaRPr i="1" dirty="0">
              <a:latin typeface="Times New Roman"/>
              <a:ea typeface="Times New Roman"/>
              <a:cs typeface="Times New Roman"/>
              <a:sym typeface="Times New Roman"/>
            </a:endParaRPr>
          </a:p>
        </p:txBody>
      </p:sp>
      <p:pic>
        <p:nvPicPr>
          <p:cNvPr id="115" name="Google Shape;115;p23"/>
          <p:cNvPicPr preferRelativeResize="0"/>
          <p:nvPr/>
        </p:nvPicPr>
        <p:blipFill>
          <a:blip r:embed="rId3">
            <a:alphaModFix/>
          </a:blip>
          <a:stretch>
            <a:fillRect/>
          </a:stretch>
        </p:blipFill>
        <p:spPr>
          <a:xfrm>
            <a:off x="152400" y="152400"/>
            <a:ext cx="4641551" cy="42758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4"/>
          <p:cNvPicPr preferRelativeResize="0"/>
          <p:nvPr/>
        </p:nvPicPr>
        <p:blipFill>
          <a:blip r:embed="rId3">
            <a:alphaModFix/>
          </a:blip>
          <a:stretch>
            <a:fillRect/>
          </a:stretch>
        </p:blipFill>
        <p:spPr>
          <a:xfrm>
            <a:off x="152400" y="152400"/>
            <a:ext cx="4641550" cy="4296427"/>
          </a:xfrm>
          <a:prstGeom prst="rect">
            <a:avLst/>
          </a:prstGeom>
          <a:noFill/>
          <a:ln>
            <a:noFill/>
          </a:ln>
        </p:spPr>
      </p:pic>
      <p:sp>
        <p:nvSpPr>
          <p:cNvPr id="121" name="Google Shape;121;p24"/>
          <p:cNvSpPr txBox="1"/>
          <p:nvPr/>
        </p:nvSpPr>
        <p:spPr>
          <a:xfrm>
            <a:off x="4946350" y="0"/>
            <a:ext cx="4022400" cy="4903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Проектуємо тригранну рівносторонню призму на профільну площину проекцій (П</a:t>
            </a:r>
            <a:r>
              <a:rPr lang="uk" sz="1000" i="1">
                <a:latin typeface="Times New Roman"/>
                <a:ea typeface="Times New Roman"/>
                <a:cs typeface="Times New Roman"/>
                <a:sym typeface="Times New Roman"/>
              </a:rPr>
              <a:t>3</a:t>
            </a:r>
            <a:r>
              <a:rPr lang="uk" i="1">
                <a:latin typeface="Times New Roman"/>
                <a:ea typeface="Times New Roman"/>
                <a:cs typeface="Times New Roman"/>
                <a:sym typeface="Times New Roman"/>
              </a:rPr>
              <a:t>).</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З горизонтальних проекцій вершин нижньої основи 1</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2</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та 3</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проводимо лінії проекційного зв’язку на вісь у</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паралельно вісі х</a:t>
            </a:r>
            <a:r>
              <a:rPr lang="uk" sz="1000" i="1">
                <a:latin typeface="Times New Roman"/>
                <a:ea typeface="Times New Roman"/>
                <a:cs typeface="Times New Roman"/>
                <a:sym typeface="Times New Roman"/>
              </a:rPr>
              <a:t>1,2</a:t>
            </a:r>
            <a:r>
              <a:rPr lang="uk" i="1">
                <a:latin typeface="Times New Roman"/>
                <a:ea typeface="Times New Roman"/>
                <a:cs typeface="Times New Roman"/>
                <a:sym typeface="Times New Roman"/>
              </a:rPr>
              <a:t>. </a:t>
            </a:r>
            <a:r>
              <a:rPr lang="uk" i="1">
                <a:solidFill>
                  <a:schemeClr val="dk1"/>
                </a:solidFill>
                <a:latin typeface="Times New Roman"/>
                <a:ea typeface="Times New Roman"/>
                <a:cs typeface="Times New Roman"/>
                <a:sym typeface="Times New Roman"/>
              </a:rPr>
              <a:t>Переносимо їх з вісі у</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на вісь у</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Позначаємо профільні проекції вершин нижньої основи призми 1</a:t>
            </a:r>
            <a:r>
              <a:rPr lang="uk" sz="1000" i="1">
                <a:latin typeface="Times New Roman"/>
                <a:ea typeface="Times New Roman"/>
                <a:cs typeface="Times New Roman"/>
                <a:sym typeface="Times New Roman"/>
              </a:rPr>
              <a:t>3</a:t>
            </a:r>
            <a:r>
              <a:rPr lang="uk" i="1">
                <a:latin typeface="Times New Roman"/>
                <a:ea typeface="Times New Roman"/>
                <a:cs typeface="Times New Roman"/>
                <a:sym typeface="Times New Roman"/>
              </a:rPr>
              <a:t>, 2</a:t>
            </a:r>
            <a:r>
              <a:rPr lang="uk" sz="1000" i="1">
                <a:latin typeface="Times New Roman"/>
                <a:ea typeface="Times New Roman"/>
                <a:cs typeface="Times New Roman"/>
                <a:sym typeface="Times New Roman"/>
              </a:rPr>
              <a:t>3</a:t>
            </a:r>
            <a:r>
              <a:rPr lang="uk" i="1">
                <a:latin typeface="Times New Roman"/>
                <a:ea typeface="Times New Roman"/>
                <a:cs typeface="Times New Roman"/>
                <a:sym typeface="Times New Roman"/>
              </a:rPr>
              <a:t> та 3</a:t>
            </a:r>
            <a:r>
              <a:rPr lang="uk" sz="1100" i="1">
                <a:latin typeface="Times New Roman"/>
                <a:ea typeface="Times New Roman"/>
                <a:cs typeface="Times New Roman"/>
                <a:sym typeface="Times New Roman"/>
              </a:rPr>
              <a:t>3</a:t>
            </a:r>
            <a:r>
              <a:rPr lang="uk" i="1">
                <a:latin typeface="Times New Roman"/>
                <a:ea typeface="Times New Roman"/>
                <a:cs typeface="Times New Roman"/>
                <a:sym typeface="Times New Roman"/>
              </a:rPr>
              <a:t>.</a:t>
            </a:r>
            <a:endParaRPr i="1" dirty="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p:nvPr/>
        </p:nvSpPr>
        <p:spPr>
          <a:xfrm>
            <a:off x="4946350" y="0"/>
            <a:ext cx="4022400" cy="4903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З профільних проекцій вершин нижньої основи призми 1</a:t>
            </a:r>
            <a:r>
              <a:rPr lang="uk" sz="1000" i="1">
                <a:latin typeface="Times New Roman"/>
                <a:ea typeface="Times New Roman"/>
                <a:cs typeface="Times New Roman"/>
                <a:sym typeface="Times New Roman"/>
              </a:rPr>
              <a:t>3</a:t>
            </a:r>
            <a:r>
              <a:rPr lang="uk" i="1">
                <a:latin typeface="Times New Roman"/>
                <a:ea typeface="Times New Roman"/>
                <a:cs typeface="Times New Roman"/>
                <a:sym typeface="Times New Roman"/>
              </a:rPr>
              <a:t>, 2</a:t>
            </a:r>
            <a:r>
              <a:rPr lang="uk" sz="1000" i="1">
                <a:latin typeface="Times New Roman"/>
                <a:ea typeface="Times New Roman"/>
                <a:cs typeface="Times New Roman"/>
                <a:sym typeface="Times New Roman"/>
              </a:rPr>
              <a:t>3</a:t>
            </a:r>
            <a:r>
              <a:rPr lang="uk" i="1">
                <a:latin typeface="Times New Roman"/>
                <a:ea typeface="Times New Roman"/>
                <a:cs typeface="Times New Roman"/>
                <a:sym typeface="Times New Roman"/>
              </a:rPr>
              <a:t> та 3</a:t>
            </a:r>
            <a:r>
              <a:rPr lang="uk" sz="1100" i="1">
                <a:latin typeface="Times New Roman"/>
                <a:ea typeface="Times New Roman"/>
                <a:cs typeface="Times New Roman"/>
                <a:sym typeface="Times New Roman"/>
              </a:rPr>
              <a:t>3</a:t>
            </a:r>
            <a:r>
              <a:rPr lang="uk" i="1">
                <a:latin typeface="Times New Roman"/>
                <a:ea typeface="Times New Roman"/>
                <a:cs typeface="Times New Roman"/>
                <a:sym typeface="Times New Roman"/>
              </a:rPr>
              <a:t> </a:t>
            </a:r>
            <a:r>
              <a:rPr lang="uk" i="1">
                <a:solidFill>
                  <a:schemeClr val="dk1"/>
                </a:solidFill>
                <a:latin typeface="Times New Roman"/>
                <a:ea typeface="Times New Roman"/>
                <a:cs typeface="Times New Roman"/>
                <a:sym typeface="Times New Roman"/>
              </a:rPr>
              <a:t>продовжуємо лінії проекційного зв’язку паралельно вісі z</a:t>
            </a:r>
            <a:r>
              <a:rPr lang="uk" sz="1000" i="1">
                <a:solidFill>
                  <a:schemeClr val="dk1"/>
                </a:solidFill>
                <a:latin typeface="Times New Roman"/>
                <a:ea typeface="Times New Roman"/>
                <a:cs typeface="Times New Roman"/>
                <a:sym typeface="Times New Roman"/>
              </a:rPr>
              <a:t>2,3</a:t>
            </a:r>
            <a:r>
              <a:rPr lang="uk" i="1">
                <a:solidFill>
                  <a:schemeClr val="dk1"/>
                </a:solidFill>
                <a:latin typeface="Times New Roman"/>
                <a:ea typeface="Times New Roman"/>
                <a:cs typeface="Times New Roman"/>
                <a:sym typeface="Times New Roman"/>
              </a:rPr>
              <a:t>.</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uk" i="1">
                <a:solidFill>
                  <a:schemeClr val="dk1"/>
                </a:solidFill>
                <a:latin typeface="Times New Roman"/>
                <a:ea typeface="Times New Roman"/>
                <a:cs typeface="Times New Roman"/>
                <a:sym typeface="Times New Roman"/>
              </a:rPr>
              <a:t>З фронтальних проекцій вершин верхньої основи 4</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5</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та 6</a:t>
            </a:r>
            <a:r>
              <a:rPr lang="uk" sz="11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проводимо лінії проекційного зв’язку на профільну площину проекцій паралельно вісі  х</a:t>
            </a:r>
            <a:r>
              <a:rPr lang="uk" sz="1000" i="1">
                <a:solidFill>
                  <a:schemeClr val="dk1"/>
                </a:solidFill>
                <a:latin typeface="Times New Roman"/>
                <a:ea typeface="Times New Roman"/>
                <a:cs typeface="Times New Roman"/>
                <a:sym typeface="Times New Roman"/>
              </a:rPr>
              <a:t>1,2</a:t>
            </a:r>
            <a:r>
              <a:rPr lang="uk" i="1">
                <a:solidFill>
                  <a:schemeClr val="dk1"/>
                </a:solidFill>
                <a:latin typeface="Times New Roman"/>
                <a:ea typeface="Times New Roman"/>
                <a:cs typeface="Times New Roman"/>
                <a:sym typeface="Times New Roman"/>
              </a:rPr>
              <a:t>  та  у</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В точці перетину ліній проекційно зв’язку позначаємо профільні проекції вершин верхньої основи призми 4</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5</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та 6</a:t>
            </a:r>
            <a:r>
              <a:rPr lang="uk" sz="11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uk" i="1">
                <a:solidFill>
                  <a:schemeClr val="dk1"/>
                </a:solidFill>
                <a:latin typeface="Times New Roman"/>
                <a:ea typeface="Times New Roman"/>
                <a:cs typeface="Times New Roman"/>
                <a:sym typeface="Times New Roman"/>
              </a:rPr>
              <a:t>Профільна проекція тригранної рівносторонньої призми побудована.</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latin typeface="Times New Roman"/>
              <a:ea typeface="Times New Roman"/>
              <a:cs typeface="Times New Roman"/>
              <a:sym typeface="Times New Roman"/>
            </a:endParaRPr>
          </a:p>
        </p:txBody>
      </p:sp>
      <p:pic>
        <p:nvPicPr>
          <p:cNvPr id="127" name="Google Shape;127;p25"/>
          <p:cNvPicPr preferRelativeResize="0"/>
          <p:nvPr/>
        </p:nvPicPr>
        <p:blipFill>
          <a:blip r:embed="rId3">
            <a:alphaModFix/>
          </a:blip>
          <a:stretch>
            <a:fillRect/>
          </a:stretch>
        </p:blipFill>
        <p:spPr>
          <a:xfrm>
            <a:off x="152400" y="152400"/>
            <a:ext cx="4641551" cy="42953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p:nvPr/>
        </p:nvSpPr>
        <p:spPr>
          <a:xfrm>
            <a:off x="4946350" y="0"/>
            <a:ext cx="4022400" cy="4903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Наводимо контур тригранної рівностронньої призми на площинах проекцій.</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На горизонтальній площині проекцій видимою є верхня основа призми. Тому проекції вершин 4</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5</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та 6</a:t>
            </a:r>
            <a:r>
              <a:rPr lang="uk" sz="11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сполучаємо  суцільною основною лінією.</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Проекції бічних ребер призми 1</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4</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2</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5</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та 3</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6</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задаються точками.</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Проекція нижньої основи призми є невидимою. Тому проекції вершин 1</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2</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та 3</a:t>
            </a:r>
            <a:r>
              <a:rPr lang="uk" sz="11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сполучаємо  штриховою тонкою лінією. Але видимий контур верхньої основи призми перекриває невидимий контур нижньої основи призми.</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latin typeface="Times New Roman"/>
              <a:ea typeface="Times New Roman"/>
              <a:cs typeface="Times New Roman"/>
              <a:sym typeface="Times New Roman"/>
            </a:endParaRPr>
          </a:p>
        </p:txBody>
      </p:sp>
      <p:pic>
        <p:nvPicPr>
          <p:cNvPr id="133" name="Google Shape;133;p26"/>
          <p:cNvPicPr preferRelativeResize="0"/>
          <p:nvPr/>
        </p:nvPicPr>
        <p:blipFill>
          <a:blip r:embed="rId3">
            <a:alphaModFix/>
          </a:blip>
          <a:stretch>
            <a:fillRect/>
          </a:stretch>
        </p:blipFill>
        <p:spPr>
          <a:xfrm>
            <a:off x="152400" y="152400"/>
            <a:ext cx="4641550" cy="42752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919F30EA-12C4-4919-B39C-587A112B6C8D}"/>
              </a:ext>
            </a:extLst>
          </p:cNvPr>
          <p:cNvSpPr/>
          <p:nvPr/>
        </p:nvSpPr>
        <p:spPr>
          <a:xfrm>
            <a:off x="150725" y="128677"/>
            <a:ext cx="8842549" cy="4555093"/>
          </a:xfrm>
          <a:prstGeom prst="rect">
            <a:avLst/>
          </a:prstGeom>
        </p:spPr>
        <p:txBody>
          <a:bodyPr wrap="square">
            <a:spAutoFit/>
          </a:bodyPr>
          <a:lstStyle/>
          <a:p>
            <a:pPr marL="1793875" indent="-1793875"/>
            <a:r>
              <a:rPr lang="ru-UA" sz="1200" dirty="0">
                <a:latin typeface="Times New Roman" panose="02020603050405020304" pitchFamily="18" charset="0"/>
                <a:cs typeface="Times New Roman" panose="02020603050405020304" pitchFamily="18" charset="0"/>
              </a:rPr>
              <a:t>Укладач: Степан КОВБА – викладач </a:t>
            </a:r>
            <a:r>
              <a:rPr lang="ru-RU" sz="1200" dirty="0">
                <a:latin typeface="Times New Roman" panose="02020603050405020304" pitchFamily="18" charset="0"/>
                <a:cs typeface="Times New Roman" panose="02020603050405020304" pitchFamily="18" charset="0"/>
              </a:rPr>
              <a:t>В</a:t>
            </a:r>
            <a:r>
              <a:rPr lang="ru-UA" sz="1200" dirty="0">
                <a:latin typeface="Times New Roman" panose="02020603050405020304" pitchFamily="18" charset="0"/>
                <a:cs typeface="Times New Roman" panose="02020603050405020304" pitchFamily="18" charset="0"/>
              </a:rPr>
              <a:t>С</a:t>
            </a:r>
            <a:r>
              <a:rPr lang="ru-RU" sz="1200" dirty="0">
                <a:latin typeface="Times New Roman" panose="02020603050405020304" pitchFamily="18" charset="0"/>
                <a:cs typeface="Times New Roman" panose="02020603050405020304" pitchFamily="18" charset="0"/>
              </a:rPr>
              <a:t>П</a:t>
            </a:r>
            <a:r>
              <a:rPr lang="ru-UA" sz="1200" dirty="0">
                <a:latin typeface="Times New Roman" panose="02020603050405020304" pitchFamily="18" charset="0"/>
                <a:cs typeface="Times New Roman" panose="02020603050405020304" pitchFamily="18" charset="0"/>
              </a:rPr>
              <a:t> «С</a:t>
            </a:r>
            <a:r>
              <a:rPr lang="uk-UA" sz="1200" dirty="0">
                <a:latin typeface="Times New Roman" panose="02020603050405020304" pitchFamily="18" charset="0"/>
                <a:cs typeface="Times New Roman" panose="02020603050405020304" pitchFamily="18" charset="0"/>
              </a:rPr>
              <a:t>трийськ</a:t>
            </a:r>
            <a:r>
              <a:rPr lang="ru-RU" sz="1200" dirty="0">
                <a:latin typeface="Times New Roman" panose="02020603050405020304" pitchFamily="18" charset="0"/>
                <a:cs typeface="Times New Roman" panose="02020603050405020304" pitchFamily="18" charset="0"/>
              </a:rPr>
              <a:t>и</a:t>
            </a:r>
            <a:r>
              <a:rPr lang="ru-UA" sz="1200" dirty="0">
                <a:latin typeface="Times New Roman" panose="02020603050405020304" pitchFamily="18" charset="0"/>
                <a:cs typeface="Times New Roman" panose="02020603050405020304" pitchFamily="18" charset="0"/>
              </a:rPr>
              <a:t>й фахов</a:t>
            </a:r>
            <a:r>
              <a:rPr lang="ru-RU" sz="1200" dirty="0">
                <a:latin typeface="Times New Roman" panose="02020603050405020304" pitchFamily="18" charset="0"/>
                <a:cs typeface="Times New Roman" panose="02020603050405020304" pitchFamily="18" charset="0"/>
              </a:rPr>
              <a:t>и</a:t>
            </a:r>
            <a:r>
              <a:rPr lang="ru-UA" sz="1200" dirty="0">
                <a:latin typeface="Times New Roman" panose="02020603050405020304" pitchFamily="18" charset="0"/>
                <a:cs typeface="Times New Roman" panose="02020603050405020304" pitchFamily="18" charset="0"/>
              </a:rPr>
              <a:t>й </a:t>
            </a:r>
            <a:r>
              <a:rPr lang="uk-UA" sz="1200" dirty="0">
                <a:latin typeface="Times New Roman" panose="02020603050405020304" pitchFamily="18" charset="0"/>
                <a:cs typeface="Times New Roman" panose="02020603050405020304" pitchFamily="18" charset="0"/>
              </a:rPr>
              <a:t>коледж Львівського національного університету</a:t>
            </a:r>
            <a:r>
              <a:rPr lang="ru-UA" sz="12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a:t>
            </a:r>
            <a:r>
              <a:rPr lang="ru-UA" sz="1200" dirty="0">
                <a:latin typeface="Times New Roman" panose="02020603050405020304" pitchFamily="18" charset="0"/>
                <a:cs typeface="Times New Roman" panose="02020603050405020304" pitchFamily="18" charset="0"/>
              </a:rPr>
              <a:t>р</a:t>
            </a:r>
            <a:r>
              <a:rPr lang="ru-RU" sz="1200" dirty="0">
                <a:latin typeface="Times New Roman" panose="02020603050405020304" pitchFamily="18" charset="0"/>
                <a:cs typeface="Times New Roman" panose="02020603050405020304" pitchFamily="18" charset="0"/>
              </a:rPr>
              <a:t>и</a:t>
            </a:r>
            <a:r>
              <a:rPr lang="ru-UA" sz="1200" dirty="0">
                <a:latin typeface="Times New Roman" panose="02020603050405020304" pitchFamily="18" charset="0"/>
                <a:cs typeface="Times New Roman" panose="02020603050405020304" pitchFamily="18" charset="0"/>
              </a:rPr>
              <a:t>р</a:t>
            </a:r>
            <a:r>
              <a:rPr lang="ru-RU" sz="1200" dirty="0">
                <a:latin typeface="Times New Roman" panose="02020603050405020304" pitchFamily="18" charset="0"/>
                <a:cs typeface="Times New Roman" panose="02020603050405020304" pitchFamily="18" charset="0"/>
              </a:rPr>
              <a:t>о</a:t>
            </a:r>
            <a:r>
              <a:rPr lang="ru-UA" sz="1200" dirty="0">
                <a:latin typeface="Times New Roman" panose="02020603050405020304" pitchFamily="18" charset="0"/>
                <a:cs typeface="Times New Roman" panose="02020603050405020304" pitchFamily="18" charset="0"/>
              </a:rPr>
              <a:t>д</a:t>
            </a:r>
            <a:r>
              <a:rPr lang="ru-RU" sz="1200" dirty="0">
                <a:latin typeface="Times New Roman" panose="02020603050405020304" pitchFamily="18" charset="0"/>
                <a:cs typeface="Times New Roman" panose="02020603050405020304" pitchFamily="18" charset="0"/>
              </a:rPr>
              <a:t>о</a:t>
            </a:r>
            <a:r>
              <a:rPr lang="ru-UA" sz="1200" dirty="0">
                <a:latin typeface="Times New Roman" panose="02020603050405020304" pitchFamily="18" charset="0"/>
                <a:cs typeface="Times New Roman" panose="02020603050405020304" pitchFamily="18" charset="0"/>
              </a:rPr>
              <a:t>к</a:t>
            </a:r>
            <a:r>
              <a:rPr lang="ru-RU" sz="1200" dirty="0">
                <a:latin typeface="Times New Roman" panose="02020603050405020304" pitchFamily="18" charset="0"/>
                <a:cs typeface="Times New Roman" panose="02020603050405020304" pitchFamily="18" charset="0"/>
              </a:rPr>
              <a:t>о</a:t>
            </a:r>
            <a:r>
              <a:rPr lang="ru-UA" sz="1200" dirty="0">
                <a:latin typeface="Times New Roman" panose="02020603050405020304" pitchFamily="18" charset="0"/>
                <a:cs typeface="Times New Roman" panose="02020603050405020304" pitchFamily="18" charset="0"/>
              </a:rPr>
              <a:t>р</a:t>
            </a:r>
            <a:r>
              <a:rPr lang="ru-RU" sz="1200" dirty="0">
                <a:latin typeface="Times New Roman" panose="02020603050405020304" pitchFamily="18" charset="0"/>
                <a:cs typeface="Times New Roman" panose="02020603050405020304" pitchFamily="18" charset="0"/>
              </a:rPr>
              <a:t>и</a:t>
            </a:r>
            <a:r>
              <a:rPr lang="ru-UA" sz="1200" dirty="0">
                <a:latin typeface="Times New Roman" panose="02020603050405020304" pitchFamily="18" charset="0"/>
                <a:cs typeface="Times New Roman" panose="02020603050405020304" pitchFamily="18" charset="0"/>
              </a:rPr>
              <a:t>с</a:t>
            </a:r>
            <a:r>
              <a:rPr lang="ru-RU" sz="1200" dirty="0">
                <a:latin typeface="Times New Roman" panose="02020603050405020304" pitchFamily="18" charset="0"/>
                <a:cs typeface="Times New Roman" panose="02020603050405020304" pitchFamily="18" charset="0"/>
              </a:rPr>
              <a:t>т</a:t>
            </a:r>
            <a:r>
              <a:rPr lang="ru-UA" sz="1200" dirty="0">
                <a:latin typeface="Times New Roman" panose="02020603050405020304" pitchFamily="18" charset="0"/>
                <a:cs typeface="Times New Roman" panose="02020603050405020304" pitchFamily="18" charset="0"/>
              </a:rPr>
              <a:t>у</a:t>
            </a:r>
            <a:r>
              <a:rPr lang="ru-RU" sz="1200" dirty="0">
                <a:latin typeface="Times New Roman" panose="02020603050405020304" pitchFamily="18" charset="0"/>
                <a:cs typeface="Times New Roman" panose="02020603050405020304" pitchFamily="18" charset="0"/>
              </a:rPr>
              <a:t>в</a:t>
            </a:r>
            <a:r>
              <a:rPr lang="ru-UA" sz="1200" dirty="0">
                <a:latin typeface="Times New Roman" panose="02020603050405020304" pitchFamily="18" charset="0"/>
                <a:cs typeface="Times New Roman" panose="02020603050405020304" pitchFamily="18" charset="0"/>
              </a:rPr>
              <a:t>а</a:t>
            </a:r>
            <a:r>
              <a:rPr lang="ru-RU" sz="1200" dirty="0">
                <a:latin typeface="Times New Roman" panose="02020603050405020304" pitchFamily="18" charset="0"/>
                <a:cs typeface="Times New Roman" panose="02020603050405020304" pitchFamily="18" charset="0"/>
              </a:rPr>
              <a:t>н</a:t>
            </a:r>
            <a:r>
              <a:rPr lang="ru-UA" sz="1200" dirty="0">
                <a:latin typeface="Times New Roman" panose="02020603050405020304" pitchFamily="18" charset="0"/>
                <a:cs typeface="Times New Roman" panose="02020603050405020304" pitchFamily="18" charset="0"/>
              </a:rPr>
              <a:t>н</a:t>
            </a:r>
            <a:r>
              <a:rPr lang="ru-RU" sz="1200" dirty="0">
                <a:latin typeface="Times New Roman" panose="02020603050405020304" pitchFamily="18" charset="0"/>
                <a:cs typeface="Times New Roman" panose="02020603050405020304" pitchFamily="18" charset="0"/>
              </a:rPr>
              <a:t>я»</a:t>
            </a:r>
            <a:r>
              <a:rPr lang="ru-UA" sz="1200" dirty="0">
                <a:latin typeface="Times New Roman" panose="02020603050405020304" pitchFamily="18" charset="0"/>
                <a:cs typeface="Times New Roman" panose="02020603050405020304" pitchFamily="18" charset="0"/>
              </a:rPr>
              <a:t>, спеціаліст вищої кваліфікаційної категорії;</a:t>
            </a:r>
            <a:endParaRPr lang="ru-UA" sz="1200" b="1" dirty="0">
              <a:latin typeface="Times New Roman" panose="02020603050405020304" pitchFamily="18" charset="0"/>
              <a:cs typeface="Times New Roman" panose="02020603050405020304" pitchFamily="18" charset="0"/>
            </a:endParaRPr>
          </a:p>
          <a:p>
            <a:pPr marL="2511425" indent="-1884363" algn="just"/>
            <a:r>
              <a:rPr lang="ru-UA" sz="1200" dirty="0">
                <a:latin typeface="Times New Roman" panose="02020603050405020304" pitchFamily="18" charset="0"/>
                <a:cs typeface="Times New Roman" panose="02020603050405020304" pitchFamily="18" charset="0"/>
              </a:rPr>
              <a:t>  </a:t>
            </a:r>
            <a:endParaRPr lang="ru-UA" sz="1200" b="1" dirty="0">
              <a:latin typeface="Times New Roman" panose="02020603050405020304" pitchFamily="18" charset="0"/>
              <a:cs typeface="Times New Roman" panose="02020603050405020304" pitchFamily="18" charset="0"/>
            </a:endParaRPr>
          </a:p>
          <a:p>
            <a:r>
              <a:rPr lang="ru-UA" sz="1200" dirty="0">
                <a:latin typeface="Times New Roman" panose="02020603050405020304" pitchFamily="18" charset="0"/>
                <a:cs typeface="Times New Roman" panose="02020603050405020304" pitchFamily="18" charset="0"/>
              </a:rPr>
              <a:t> </a:t>
            </a:r>
          </a:p>
          <a:p>
            <a:pPr marL="2151063" indent="-2151063"/>
            <a:r>
              <a:rPr lang="uk-UA" sz="1200" dirty="0">
                <a:latin typeface="Times New Roman" panose="02020603050405020304" pitchFamily="18" charset="0"/>
                <a:cs typeface="Times New Roman" panose="02020603050405020304" pitchFamily="18" charset="0"/>
              </a:rPr>
              <a:t>Рецензент: </a:t>
            </a:r>
            <a:r>
              <a:rPr lang="ru-UA" sz="1200" dirty="0">
                <a:latin typeface="Times New Roman" panose="02020603050405020304" pitchFamily="18" charset="0"/>
                <a:cs typeface="Times New Roman" panose="02020603050405020304" pitchFamily="18" charset="0"/>
              </a:rPr>
              <a:t>Ігор СТУКАЛЕЦЬ –  к.т.н., в.о. доцента кафедри машинобудування Львівського національного університету природокористування </a:t>
            </a:r>
          </a:p>
          <a:p>
            <a:r>
              <a:rPr lang="ru-UA" sz="1200" dirty="0">
                <a:latin typeface="Times New Roman" panose="02020603050405020304" pitchFamily="18" charset="0"/>
                <a:cs typeface="Times New Roman" panose="02020603050405020304" pitchFamily="18" charset="0"/>
              </a:rPr>
              <a:t> </a:t>
            </a:r>
          </a:p>
          <a:p>
            <a:r>
              <a:rPr lang="uk-UA" sz="1200" dirty="0">
                <a:latin typeface="Times New Roman" panose="02020603050405020304" pitchFamily="18" charset="0"/>
                <a:cs typeface="Times New Roman" panose="02020603050405020304" pitchFamily="18" charset="0"/>
              </a:rPr>
              <a:t> </a:t>
            </a:r>
            <a:endParaRPr lang="ru-UA" sz="1200" dirty="0">
              <a:latin typeface="Times New Roman" panose="02020603050405020304" pitchFamily="18" charset="0"/>
              <a:cs typeface="Times New Roman" panose="02020603050405020304" pitchFamily="18" charset="0"/>
            </a:endParaRPr>
          </a:p>
          <a:p>
            <a:r>
              <a:rPr lang="uk-UA" sz="1200" i="1" dirty="0">
                <a:latin typeface="Times New Roman" panose="02020603050405020304" pitchFamily="18" charset="0"/>
                <a:cs typeface="Times New Roman" panose="02020603050405020304" pitchFamily="18" charset="0"/>
              </a:rPr>
              <a:t> </a:t>
            </a:r>
            <a:endParaRPr lang="ru-UA" sz="1200" i="1" dirty="0">
              <a:latin typeface="Times New Roman" panose="02020603050405020304" pitchFamily="18" charset="0"/>
              <a:cs typeface="Times New Roman" panose="02020603050405020304" pitchFamily="18" charset="0"/>
            </a:endParaRPr>
          </a:p>
          <a:p>
            <a:r>
              <a:rPr lang="uk-UA" sz="1200" i="1" dirty="0">
                <a:latin typeface="Times New Roman" panose="02020603050405020304" pitchFamily="18" charset="0"/>
                <a:cs typeface="Times New Roman" panose="02020603050405020304" pitchFamily="18" charset="0"/>
              </a:rPr>
              <a:t> </a:t>
            </a:r>
            <a:endParaRPr lang="ru-UA" sz="1200" i="1" dirty="0">
              <a:latin typeface="Times New Roman" panose="02020603050405020304" pitchFamily="18" charset="0"/>
              <a:cs typeface="Times New Roman" panose="02020603050405020304" pitchFamily="18" charset="0"/>
            </a:endParaRPr>
          </a:p>
          <a:p>
            <a:pPr indent="361950" algn="just"/>
            <a:r>
              <a:rPr lang="uk-UA" sz="1200" dirty="0">
                <a:latin typeface="Times New Roman" panose="02020603050405020304" pitchFamily="18" charset="0"/>
                <a:cs typeface="Times New Roman" panose="02020603050405020304" pitchFamily="18" charset="0"/>
              </a:rPr>
              <a:t>Електронний посібник, створений виключно як додаток до основних підручників з дисципліни «Онови нарисної геометрії та інженерної графіки», можна вважати лише допоміжним засобом навчальної діяльності </a:t>
            </a:r>
            <a:r>
              <a:rPr lang="ru-UA" sz="1200" dirty="0">
                <a:latin typeface="Times New Roman" panose="02020603050405020304" pitchFamily="18" charset="0"/>
                <a:cs typeface="Times New Roman" panose="02020603050405020304" pitchFamily="18" charset="0"/>
              </a:rPr>
              <a:t>здобувачів освіти</a:t>
            </a:r>
            <a:r>
              <a:rPr lang="uk-UA" sz="1200" dirty="0">
                <a:latin typeface="Times New Roman" panose="02020603050405020304" pitchFamily="18" charset="0"/>
                <a:cs typeface="Times New Roman" panose="02020603050405020304" pitchFamily="18" charset="0"/>
              </a:rPr>
              <a:t> та покликаний максимально полегшити розуміння й запам’ятовування найбільш істотних понять, тверджень і прикладів, залучаючи в процес навчання якісно інші можливості.</a:t>
            </a:r>
            <a:endParaRPr lang="ru-UA" sz="1200" dirty="0">
              <a:latin typeface="Times New Roman" panose="02020603050405020304" pitchFamily="18" charset="0"/>
              <a:cs typeface="Times New Roman" panose="02020603050405020304" pitchFamily="18" charset="0"/>
            </a:endParaRPr>
          </a:p>
          <a:p>
            <a:pPr indent="361950" algn="just"/>
            <a:r>
              <a:rPr lang="uk-UA" sz="1200" dirty="0">
                <a:latin typeface="Times New Roman" panose="02020603050405020304" pitchFamily="18" charset="0"/>
                <a:cs typeface="Times New Roman" panose="02020603050405020304" pitchFamily="18" charset="0"/>
              </a:rPr>
              <a:t>Основна мета електронного посібника полягає в тому, щоб навчити </a:t>
            </a:r>
            <a:r>
              <a:rPr lang="ru-UA" sz="1200" dirty="0">
                <a:latin typeface="Times New Roman" panose="02020603050405020304" pitchFamily="18" charset="0"/>
                <a:cs typeface="Times New Roman" panose="02020603050405020304" pitchFamily="18" charset="0"/>
              </a:rPr>
              <a:t>здобувачів освіти</a:t>
            </a:r>
            <a:r>
              <a:rPr lang="uk-UA" sz="1200" dirty="0">
                <a:latin typeface="Times New Roman" panose="02020603050405020304" pitchFamily="18" charset="0"/>
                <a:cs typeface="Times New Roman" panose="02020603050405020304" pitchFamily="18" charset="0"/>
              </a:rPr>
              <a:t> аналізу геометричних форм, засвоєння основних положень стандартів, оволодіння кресленням як засобом передачі графічної інформації. </a:t>
            </a:r>
            <a:endParaRPr lang="ru-UA" sz="1200" dirty="0">
              <a:latin typeface="Times New Roman" panose="02020603050405020304" pitchFamily="18" charset="0"/>
              <a:cs typeface="Times New Roman" panose="02020603050405020304" pitchFamily="18" charset="0"/>
            </a:endParaRPr>
          </a:p>
          <a:p>
            <a:r>
              <a:rPr lang="ru-UA" sz="1200" dirty="0">
                <a:latin typeface="Times New Roman" panose="02020603050405020304" pitchFamily="18" charset="0"/>
                <a:cs typeface="Times New Roman" panose="02020603050405020304" pitchFamily="18" charset="0"/>
              </a:rPr>
              <a:t> </a:t>
            </a:r>
          </a:p>
          <a:p>
            <a:r>
              <a:rPr lang="ru-UA" sz="1200" dirty="0">
                <a:latin typeface="Times New Roman" panose="02020603050405020304" pitchFamily="18" charset="0"/>
                <a:cs typeface="Times New Roman" panose="02020603050405020304" pitchFamily="18" charset="0"/>
              </a:rPr>
              <a:t> </a:t>
            </a:r>
          </a:p>
          <a:p>
            <a:pPr indent="361950" algn="just"/>
            <a:r>
              <a:rPr lang="ru-UA" sz="1200" dirty="0">
                <a:latin typeface="Times New Roman" panose="02020603050405020304" pitchFamily="18" charset="0"/>
                <a:cs typeface="Times New Roman" panose="02020603050405020304" pitchFamily="18" charset="0"/>
              </a:rPr>
              <a:t>Рекомендовано цикловою комісією фундаментальних дисциплін та дисциплін професійної підготовки спеціальностей «Агроінженерія» та «Автомобільний транспорт»</a:t>
            </a:r>
          </a:p>
          <a:p>
            <a:r>
              <a:rPr lang="ru-UA" sz="1200" dirty="0">
                <a:latin typeface="Times New Roman" panose="02020603050405020304" pitchFamily="18" charset="0"/>
                <a:cs typeface="Times New Roman" panose="02020603050405020304" pitchFamily="18" charset="0"/>
              </a:rPr>
              <a:t> </a:t>
            </a:r>
          </a:p>
          <a:p>
            <a:r>
              <a:rPr lang="uk-UA" sz="1200" dirty="0">
                <a:latin typeface="Times New Roman" panose="02020603050405020304" pitchFamily="18" charset="0"/>
                <a:cs typeface="Times New Roman" panose="02020603050405020304" pitchFamily="18" charset="0"/>
              </a:rPr>
              <a:t>Протокол №1 від 1 </a:t>
            </a:r>
            <a:r>
              <a:rPr lang="ru-UA" sz="1200" dirty="0">
                <a:latin typeface="Times New Roman" panose="02020603050405020304" pitchFamily="18" charset="0"/>
                <a:cs typeface="Times New Roman" panose="02020603050405020304" pitchFamily="18" charset="0"/>
              </a:rPr>
              <a:t>в</a:t>
            </a:r>
            <a:r>
              <a:rPr lang="ru-RU" sz="1200" dirty="0">
                <a:latin typeface="Times New Roman" panose="02020603050405020304" pitchFamily="18" charset="0"/>
                <a:cs typeface="Times New Roman" panose="02020603050405020304" pitchFamily="18" charset="0"/>
              </a:rPr>
              <a:t>е</a:t>
            </a:r>
            <a:r>
              <a:rPr lang="ru-UA" sz="1200" dirty="0">
                <a:latin typeface="Times New Roman" panose="02020603050405020304" pitchFamily="18" charset="0"/>
                <a:cs typeface="Times New Roman" panose="02020603050405020304" pitchFamily="18" charset="0"/>
              </a:rPr>
              <a:t>р</a:t>
            </a:r>
            <a:r>
              <a:rPr lang="ru-RU" sz="1200" dirty="0">
                <a:latin typeface="Times New Roman" panose="02020603050405020304" pitchFamily="18" charset="0"/>
                <a:cs typeface="Times New Roman" panose="02020603050405020304" pitchFamily="18" charset="0"/>
              </a:rPr>
              <a:t>е</a:t>
            </a:r>
            <a:r>
              <a:rPr lang="ru-UA" sz="1200" dirty="0">
                <a:latin typeface="Times New Roman" panose="02020603050405020304" pitchFamily="18" charset="0"/>
                <a:cs typeface="Times New Roman" panose="02020603050405020304" pitchFamily="18" charset="0"/>
              </a:rPr>
              <a:t>с</a:t>
            </a:r>
            <a:r>
              <a:rPr lang="uk-UA" sz="1200" dirty="0">
                <a:latin typeface="Times New Roman" panose="02020603050405020304" pitchFamily="18" charset="0"/>
                <a:cs typeface="Times New Roman" panose="02020603050405020304" pitchFamily="18" charset="0"/>
              </a:rPr>
              <a:t>ня 20</a:t>
            </a:r>
            <a:r>
              <a:rPr lang="ru-UA" sz="1200" dirty="0">
                <a:latin typeface="Times New Roman" panose="02020603050405020304" pitchFamily="18" charset="0"/>
                <a:cs typeface="Times New Roman" panose="02020603050405020304" pitchFamily="18" charset="0"/>
              </a:rPr>
              <a:t>22</a:t>
            </a:r>
            <a:r>
              <a:rPr lang="uk-UA" sz="1200" dirty="0">
                <a:latin typeface="Times New Roman" panose="02020603050405020304" pitchFamily="18" charset="0"/>
                <a:cs typeface="Times New Roman" panose="02020603050405020304" pitchFamily="18" charset="0"/>
              </a:rPr>
              <a:t> року </a:t>
            </a:r>
            <a:endParaRPr lang="ru-UA" sz="1200" dirty="0">
              <a:latin typeface="Times New Roman" panose="02020603050405020304" pitchFamily="18" charset="0"/>
              <a:cs typeface="Times New Roman" panose="02020603050405020304" pitchFamily="18" charset="0"/>
            </a:endParaRPr>
          </a:p>
          <a:p>
            <a:r>
              <a:rPr lang="uk-UA" sz="1200" dirty="0">
                <a:latin typeface="Times New Roman" panose="02020603050405020304" pitchFamily="18" charset="0"/>
                <a:cs typeface="Times New Roman" panose="02020603050405020304" pitchFamily="18" charset="0"/>
              </a:rPr>
              <a:t> </a:t>
            </a:r>
            <a:endParaRPr lang="ru-UA" sz="1200" dirty="0">
              <a:latin typeface="Times New Roman" panose="02020603050405020304" pitchFamily="18" charset="0"/>
              <a:cs typeface="Times New Roman" panose="02020603050405020304" pitchFamily="18" charset="0"/>
            </a:endParaRPr>
          </a:p>
          <a:p>
            <a:r>
              <a:rPr lang="uk-UA" sz="1200" dirty="0">
                <a:latin typeface="Times New Roman" panose="02020603050405020304" pitchFamily="18" charset="0"/>
                <a:cs typeface="Times New Roman" panose="02020603050405020304" pitchFamily="18" charset="0"/>
              </a:rPr>
              <a:t>Голова комісії: </a:t>
            </a:r>
            <a:r>
              <a:rPr lang="uk-UA" sz="1200" u="sng" dirty="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 </a:t>
            </a:r>
            <a:r>
              <a:rPr lang="ru-UA" sz="1200" dirty="0">
                <a:latin typeface="Times New Roman" panose="02020603050405020304" pitchFamily="18" charset="0"/>
                <a:cs typeface="Times New Roman" panose="02020603050405020304" pitchFamily="18" charset="0"/>
              </a:rPr>
              <a:t>Г</a:t>
            </a:r>
            <a:r>
              <a:rPr lang="ru-RU" sz="1200" dirty="0">
                <a:latin typeface="Times New Roman" panose="02020603050405020304" pitchFamily="18" charset="0"/>
                <a:cs typeface="Times New Roman" panose="02020603050405020304" pitchFamily="18" charset="0"/>
              </a:rPr>
              <a:t>е</a:t>
            </a:r>
            <a:r>
              <a:rPr lang="ru-UA" sz="1200" dirty="0">
                <a:latin typeface="Times New Roman" panose="02020603050405020304" pitchFamily="18" charset="0"/>
                <a:cs typeface="Times New Roman" panose="02020603050405020304" pitchFamily="18" charset="0"/>
              </a:rPr>
              <a:t>н</a:t>
            </a:r>
            <a:r>
              <a:rPr lang="ru-RU" sz="1200" dirty="0">
                <a:latin typeface="Times New Roman" panose="02020603050405020304" pitchFamily="18" charset="0"/>
                <a:cs typeface="Times New Roman" panose="02020603050405020304" pitchFamily="18" charset="0"/>
              </a:rPr>
              <a:t>н</a:t>
            </a:r>
            <a:r>
              <a:rPr lang="ru-UA" sz="1200" dirty="0">
                <a:latin typeface="Times New Roman" panose="02020603050405020304" pitchFamily="18" charset="0"/>
                <a:cs typeface="Times New Roman" panose="02020603050405020304" pitchFamily="18" charset="0"/>
              </a:rPr>
              <a:t>а</a:t>
            </a:r>
            <a:r>
              <a:rPr lang="ru-RU" sz="1200" dirty="0">
                <a:latin typeface="Times New Roman" panose="02020603050405020304" pitchFamily="18" charset="0"/>
                <a:cs typeface="Times New Roman" panose="02020603050405020304" pitchFamily="18" charset="0"/>
              </a:rPr>
              <a:t>д</a:t>
            </a:r>
            <a:r>
              <a:rPr lang="ru-UA" sz="1200" dirty="0">
                <a:latin typeface="Times New Roman" panose="02020603050405020304" pitchFamily="18" charset="0"/>
                <a:cs typeface="Times New Roman" panose="02020603050405020304" pitchFamily="18" charset="0"/>
              </a:rPr>
              <a:t>і</a:t>
            </a:r>
            <a:r>
              <a:rPr lang="ru-RU" sz="1200" dirty="0">
                <a:latin typeface="Times New Roman" panose="02020603050405020304" pitchFamily="18" charset="0"/>
                <a:cs typeface="Times New Roman" panose="02020603050405020304" pitchFamily="18" charset="0"/>
              </a:rPr>
              <a:t>й</a:t>
            </a:r>
            <a:r>
              <a:rPr lang="ru-UA" sz="1200" dirty="0">
                <a:latin typeface="Times New Roman" panose="02020603050405020304" pitchFamily="18" charset="0"/>
                <a:cs typeface="Times New Roman" panose="02020603050405020304" pitchFamily="18" charset="0"/>
              </a:rPr>
              <a:t> МІГОВАН</a:t>
            </a:r>
          </a:p>
        </p:txBody>
      </p:sp>
    </p:spTree>
    <p:extLst>
      <p:ext uri="{BB962C8B-B14F-4D97-AF65-F5344CB8AC3E}">
        <p14:creationId xmlns:p14="http://schemas.microsoft.com/office/powerpoint/2010/main" val="310183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p:nvPr/>
        </p:nvSpPr>
        <p:spPr>
          <a:xfrm>
            <a:off x="4946350" y="0"/>
            <a:ext cx="4022400" cy="4903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На фронтальній площині проекцій видимими є бічні ребра призми. Тому проекції вершин 1</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4</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2</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5</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та 3</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6</a:t>
            </a:r>
            <a:r>
              <a:rPr lang="uk" sz="1000" i="1">
                <a:solidFill>
                  <a:schemeClr val="dk1"/>
                </a:solidFill>
                <a:latin typeface="Times New Roman"/>
                <a:ea typeface="Times New Roman"/>
                <a:cs typeface="Times New Roman"/>
                <a:sym typeface="Times New Roman"/>
              </a:rPr>
              <a:t>2 </a:t>
            </a:r>
            <a:r>
              <a:rPr lang="uk" i="1">
                <a:solidFill>
                  <a:schemeClr val="dk1"/>
                </a:solidFill>
                <a:latin typeface="Times New Roman"/>
                <a:ea typeface="Times New Roman"/>
                <a:cs typeface="Times New Roman"/>
                <a:sym typeface="Times New Roman"/>
              </a:rPr>
              <a:t>сполучаємо  суцільною основною лінією.</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Проекції основ призми 1</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2</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3</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та 4</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5</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6</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задаються лініями. Тому проекції редер основ     4</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6</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6</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5</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1</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3</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та 3</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2</a:t>
            </a:r>
            <a:r>
              <a:rPr lang="uk" sz="1000" i="1">
                <a:solidFill>
                  <a:schemeClr val="dk1"/>
                </a:solidFill>
                <a:latin typeface="Times New Roman"/>
                <a:ea typeface="Times New Roman"/>
                <a:cs typeface="Times New Roman"/>
                <a:sym typeface="Times New Roman"/>
              </a:rPr>
              <a:t>2 </a:t>
            </a:r>
            <a:r>
              <a:rPr lang="uk" i="1">
                <a:solidFill>
                  <a:schemeClr val="dk1"/>
                </a:solidFill>
                <a:latin typeface="Times New Roman"/>
                <a:ea typeface="Times New Roman"/>
                <a:cs typeface="Times New Roman"/>
                <a:sym typeface="Times New Roman"/>
              </a:rPr>
              <a:t>сполучаємо  суцільною основною лінією. Проекції ребер основ 1</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2</a:t>
            </a:r>
            <a:r>
              <a:rPr lang="uk" sz="1000" i="1">
                <a:solidFill>
                  <a:schemeClr val="dk1"/>
                </a:solidFill>
                <a:latin typeface="Times New Roman"/>
                <a:ea typeface="Times New Roman"/>
                <a:cs typeface="Times New Roman"/>
                <a:sym typeface="Times New Roman"/>
              </a:rPr>
              <a:t>2  </a:t>
            </a:r>
            <a:r>
              <a:rPr lang="uk" i="1">
                <a:solidFill>
                  <a:schemeClr val="dk1"/>
                </a:solidFill>
                <a:latin typeface="Times New Roman"/>
                <a:ea typeface="Times New Roman"/>
                <a:cs typeface="Times New Roman"/>
                <a:sym typeface="Times New Roman"/>
              </a:rPr>
              <a:t>та   4</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5</a:t>
            </a:r>
            <a:r>
              <a:rPr lang="uk" sz="1000" i="1">
                <a:solidFill>
                  <a:schemeClr val="dk1"/>
                </a:solidFill>
                <a:latin typeface="Times New Roman"/>
                <a:ea typeface="Times New Roman"/>
                <a:cs typeface="Times New Roman"/>
                <a:sym typeface="Times New Roman"/>
              </a:rPr>
              <a:t>2  </a:t>
            </a:r>
            <a:r>
              <a:rPr lang="uk" i="1">
                <a:solidFill>
                  <a:schemeClr val="dk1"/>
                </a:solidFill>
                <a:latin typeface="Times New Roman"/>
                <a:ea typeface="Times New Roman"/>
                <a:cs typeface="Times New Roman"/>
                <a:sym typeface="Times New Roman"/>
              </a:rPr>
              <a:t>є невидимими. Але видимий контур ребер основ призми перекриває невидимий контур.</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latin typeface="Times New Roman"/>
              <a:ea typeface="Times New Roman"/>
              <a:cs typeface="Times New Roman"/>
              <a:sym typeface="Times New Roman"/>
            </a:endParaRPr>
          </a:p>
        </p:txBody>
      </p:sp>
      <p:pic>
        <p:nvPicPr>
          <p:cNvPr id="139" name="Google Shape;139;p27"/>
          <p:cNvPicPr preferRelativeResize="0"/>
          <p:nvPr/>
        </p:nvPicPr>
        <p:blipFill>
          <a:blip r:embed="rId3">
            <a:alphaModFix/>
          </a:blip>
          <a:stretch>
            <a:fillRect/>
          </a:stretch>
        </p:blipFill>
        <p:spPr>
          <a:xfrm>
            <a:off x="152400" y="152400"/>
            <a:ext cx="4641550" cy="43034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p:nvPr/>
        </p:nvSpPr>
        <p:spPr>
          <a:xfrm>
            <a:off x="4946350" y="0"/>
            <a:ext cx="4022400" cy="4903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На профільній площині проекцій видимими є  проекції бічних ребер призми 1</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4</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та 3</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6</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Тому, їх проекції наводимо суцільною основною лінією. Проекція бічного ребра призми 2</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3</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є невидимою. Тому, її наводимо штриховою тонкою лінією. Але видимий контур ребер основ призми перекриває невидимий контур.</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Проекції основ призми 1</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2</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3</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та 4</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5</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6</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задаються лініями. Тому, проекції ребер основ     1</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3</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та 4</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6</a:t>
            </a:r>
            <a:r>
              <a:rPr lang="uk" sz="1000" i="1">
                <a:solidFill>
                  <a:schemeClr val="dk1"/>
                </a:solidFill>
                <a:latin typeface="Times New Roman"/>
                <a:ea typeface="Times New Roman"/>
                <a:cs typeface="Times New Roman"/>
                <a:sym typeface="Times New Roman"/>
              </a:rPr>
              <a:t>3 </a:t>
            </a:r>
            <a:r>
              <a:rPr lang="uk" i="1">
                <a:solidFill>
                  <a:schemeClr val="dk1"/>
                </a:solidFill>
                <a:latin typeface="Times New Roman"/>
                <a:ea typeface="Times New Roman"/>
                <a:cs typeface="Times New Roman"/>
                <a:sym typeface="Times New Roman"/>
              </a:rPr>
              <a:t>сполучаємо  суцільною основною лінією. </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Проекції ребер основ 1</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2</a:t>
            </a:r>
            <a:r>
              <a:rPr lang="uk" sz="1000" i="1">
                <a:solidFill>
                  <a:schemeClr val="dk1"/>
                </a:solidFill>
                <a:latin typeface="Times New Roman"/>
                <a:ea typeface="Times New Roman"/>
                <a:cs typeface="Times New Roman"/>
                <a:sym typeface="Times New Roman"/>
              </a:rPr>
              <a:t>3  </a:t>
            </a:r>
            <a:r>
              <a:rPr lang="uk" i="1">
                <a:solidFill>
                  <a:schemeClr val="dk1"/>
                </a:solidFill>
                <a:latin typeface="Times New Roman"/>
                <a:ea typeface="Times New Roman"/>
                <a:cs typeface="Times New Roman"/>
                <a:sym typeface="Times New Roman"/>
              </a:rPr>
              <a:t>та   4</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5</a:t>
            </a:r>
            <a:r>
              <a:rPr lang="uk" sz="1000" i="1">
                <a:solidFill>
                  <a:schemeClr val="dk1"/>
                </a:solidFill>
                <a:latin typeface="Times New Roman"/>
                <a:ea typeface="Times New Roman"/>
                <a:cs typeface="Times New Roman"/>
                <a:sym typeface="Times New Roman"/>
              </a:rPr>
              <a:t>3  </a:t>
            </a:r>
            <a:r>
              <a:rPr lang="uk" i="1">
                <a:solidFill>
                  <a:schemeClr val="dk1"/>
                </a:solidFill>
                <a:latin typeface="Times New Roman"/>
                <a:ea typeface="Times New Roman"/>
                <a:cs typeface="Times New Roman"/>
                <a:sym typeface="Times New Roman"/>
              </a:rPr>
              <a:t>задаються точками. </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Проекції ребер основ 2</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3</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та 3</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6</a:t>
            </a:r>
            <a:r>
              <a:rPr lang="uk" sz="1000" i="1">
                <a:solidFill>
                  <a:schemeClr val="dk1"/>
                </a:solidFill>
                <a:latin typeface="Times New Roman"/>
                <a:ea typeface="Times New Roman"/>
                <a:cs typeface="Times New Roman"/>
                <a:sym typeface="Times New Roman"/>
              </a:rPr>
              <a:t>3 </a:t>
            </a:r>
            <a:r>
              <a:rPr lang="uk" i="1">
                <a:solidFill>
                  <a:schemeClr val="dk1"/>
                </a:solidFill>
                <a:latin typeface="Times New Roman"/>
                <a:ea typeface="Times New Roman"/>
                <a:cs typeface="Times New Roman"/>
                <a:sym typeface="Times New Roman"/>
              </a:rPr>
              <a:t>є невидимими. Тому, їх проекції наводимо штриховою тонкою лінією. Але видимий контур ребер основ призми перекриває невидимий контур.</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latin typeface="Times New Roman"/>
              <a:ea typeface="Times New Roman"/>
              <a:cs typeface="Times New Roman"/>
              <a:sym typeface="Times New Roman"/>
            </a:endParaRPr>
          </a:p>
        </p:txBody>
      </p:sp>
      <p:pic>
        <p:nvPicPr>
          <p:cNvPr id="145" name="Google Shape;145;p28"/>
          <p:cNvPicPr preferRelativeResize="0"/>
          <p:nvPr/>
        </p:nvPicPr>
        <p:blipFill>
          <a:blip r:embed="rId3">
            <a:alphaModFix/>
          </a:blip>
          <a:stretch>
            <a:fillRect/>
          </a:stretch>
        </p:blipFill>
        <p:spPr>
          <a:xfrm>
            <a:off x="152400" y="152400"/>
            <a:ext cx="4641550" cy="44072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9"/>
          <p:cNvSpPr txBox="1"/>
          <p:nvPr/>
        </p:nvSpPr>
        <p:spPr>
          <a:xfrm>
            <a:off x="4946350" y="0"/>
            <a:ext cx="4022400" cy="4903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Комплексне креслення тригранної рівносторонньої призми побудовано.</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latin typeface="Times New Roman"/>
              <a:ea typeface="Times New Roman"/>
              <a:cs typeface="Times New Roman"/>
              <a:sym typeface="Times New Roman"/>
            </a:endParaRPr>
          </a:p>
        </p:txBody>
      </p:sp>
      <p:pic>
        <p:nvPicPr>
          <p:cNvPr id="151" name="Google Shape;151;p29"/>
          <p:cNvPicPr preferRelativeResize="0"/>
          <p:nvPr/>
        </p:nvPicPr>
        <p:blipFill>
          <a:blip r:embed="rId3">
            <a:alphaModFix/>
          </a:blip>
          <a:stretch>
            <a:fillRect/>
          </a:stretch>
        </p:blipFill>
        <p:spPr>
          <a:xfrm>
            <a:off x="152400" y="152400"/>
            <a:ext cx="4641550" cy="44072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30"/>
          <p:cNvPicPr preferRelativeResize="0"/>
          <p:nvPr/>
        </p:nvPicPr>
        <p:blipFill>
          <a:blip r:embed="rId3">
            <a:alphaModFix/>
          </a:blip>
          <a:stretch>
            <a:fillRect/>
          </a:stretch>
        </p:blipFill>
        <p:spPr>
          <a:xfrm>
            <a:off x="763375" y="152400"/>
            <a:ext cx="7634352" cy="3670200"/>
          </a:xfrm>
          <a:prstGeom prst="rect">
            <a:avLst/>
          </a:prstGeom>
          <a:noFill/>
          <a:ln>
            <a:noFill/>
          </a:ln>
        </p:spPr>
      </p:pic>
      <p:sp>
        <p:nvSpPr>
          <p:cNvPr id="157" name="Google Shape;157;p30"/>
          <p:cNvSpPr txBox="1"/>
          <p:nvPr/>
        </p:nvSpPr>
        <p:spPr>
          <a:xfrm>
            <a:off x="249675" y="4139825"/>
            <a:ext cx="8687700" cy="954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Виконуємо побудову прямокутної ізометричної проекції тригранної рівностронньої призми.</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Проводимо осі прямокутної ізометрії (розташовані під кутом 120 градусів) суцільною тонкою лінією. Позначаємо центр площин проекцій точку О та осі Х , У , Z .</a:t>
            </a:r>
            <a:endParaRPr i="1" dirty="0">
              <a:solidFill>
                <a:schemeClr val="tx1"/>
              </a:solidFill>
              <a:latin typeface="Times New Roman"/>
              <a:ea typeface="Times New Roman"/>
              <a:cs typeface="Times New Roman"/>
              <a:sym typeface="Times New Roman"/>
            </a:endParaRPr>
          </a:p>
          <a:p>
            <a:pPr marL="0" lvl="0" indent="0" algn="just" rtl="0">
              <a:spcBef>
                <a:spcPts val="0"/>
              </a:spcBef>
              <a:spcAft>
                <a:spcPts val="0"/>
              </a:spcAft>
              <a:buNone/>
            </a:pPr>
            <a:endParaRPr i="1" dirty="0">
              <a:solidFill>
                <a:schemeClr val="tx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uk" i="1">
                <a:solidFill>
                  <a:schemeClr val="tx1"/>
                </a:solidFill>
                <a:latin typeface="Times New Roman"/>
                <a:ea typeface="Times New Roman"/>
                <a:cs typeface="Times New Roman"/>
                <a:sym typeface="Times New Roman"/>
              </a:rPr>
              <a:t>Спочатку виконуємо побудову проекції нижньої основи тригранної рівносторонньої призми, яка задається вершинами 1 2 3. Проектуємо вершину 1.</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Заміряємо відстань від цетру площин проекцій до фронтальної проекції точки 1</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по вісі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(становить   51,65 мм). Відкладаємо заміряну відстань на осі ОХ в прямокутній ізометричній проекції, робимо засічку.</a:t>
            </a:r>
            <a:endParaRPr i="1" dirty="0">
              <a:solidFill>
                <a:schemeClr val="tx1"/>
              </a:solidFill>
              <a:latin typeface="Times New Roman"/>
              <a:ea typeface="Times New Roman"/>
              <a:cs typeface="Times New Roman"/>
              <a:sym typeface="Times New Roman"/>
            </a:endParaRPr>
          </a:p>
        </p:txBody>
      </p:sp>
      <p:pic>
        <p:nvPicPr>
          <p:cNvPr id="163" name="Google Shape;163;p31"/>
          <p:cNvPicPr preferRelativeResize="0"/>
          <p:nvPr/>
        </p:nvPicPr>
        <p:blipFill>
          <a:blip r:embed="rId3">
            <a:alphaModFix/>
          </a:blip>
          <a:stretch>
            <a:fillRect/>
          </a:stretch>
        </p:blipFill>
        <p:spPr>
          <a:xfrm>
            <a:off x="593825" y="162400"/>
            <a:ext cx="7999394" cy="3835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Заміряємо відстань від вісі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до горизонтальної проекції точки 1</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по  (становить 17,5 мм). Відкладаємо заміряну відстань на осі ОУ в прямокутній ізометричній проекції, робимо засічку.</a:t>
            </a:r>
            <a:endParaRPr i="1" dirty="0">
              <a:solidFill>
                <a:schemeClr val="tx1"/>
              </a:solidFill>
              <a:latin typeface="Times New Roman"/>
              <a:ea typeface="Times New Roman"/>
              <a:cs typeface="Times New Roman"/>
              <a:sym typeface="Times New Roman"/>
            </a:endParaRPr>
          </a:p>
        </p:txBody>
      </p:sp>
      <p:pic>
        <p:nvPicPr>
          <p:cNvPr id="169" name="Google Shape;169;p32"/>
          <p:cNvPicPr preferRelativeResize="0"/>
          <p:nvPr/>
        </p:nvPicPr>
        <p:blipFill>
          <a:blip r:embed="rId3">
            <a:alphaModFix/>
          </a:blip>
          <a:stretch>
            <a:fillRect/>
          </a:stretch>
        </p:blipFill>
        <p:spPr>
          <a:xfrm>
            <a:off x="738975" y="162375"/>
            <a:ext cx="7666058" cy="3692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Із відкладених засічок проводимо лінії проекційного зв’язку паралельно до осей ОХ і ОУ.</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У точці перетину ліній позначаємо проекцію вершини 1.</a:t>
            </a:r>
            <a:endParaRPr i="1" dirty="0">
              <a:solidFill>
                <a:schemeClr val="tx1"/>
              </a:solidFill>
              <a:latin typeface="Times New Roman"/>
              <a:ea typeface="Times New Roman"/>
              <a:cs typeface="Times New Roman"/>
              <a:sym typeface="Times New Roman"/>
            </a:endParaRPr>
          </a:p>
        </p:txBody>
      </p:sp>
      <p:pic>
        <p:nvPicPr>
          <p:cNvPr id="175" name="Google Shape;175;p33"/>
          <p:cNvPicPr preferRelativeResize="0"/>
          <p:nvPr/>
        </p:nvPicPr>
        <p:blipFill>
          <a:blip r:embed="rId3">
            <a:alphaModFix/>
          </a:blip>
          <a:stretch>
            <a:fillRect/>
          </a:stretch>
        </p:blipFill>
        <p:spPr>
          <a:xfrm>
            <a:off x="731950" y="162375"/>
            <a:ext cx="7680099" cy="3692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4"/>
          <p:cNvPicPr preferRelativeResize="0"/>
          <p:nvPr/>
        </p:nvPicPr>
        <p:blipFill>
          <a:blip r:embed="rId3">
            <a:alphaModFix/>
          </a:blip>
          <a:stretch>
            <a:fillRect/>
          </a:stretch>
        </p:blipFill>
        <p:spPr>
          <a:xfrm>
            <a:off x="720813" y="172375"/>
            <a:ext cx="7702366" cy="3692625"/>
          </a:xfrm>
          <a:prstGeom prst="rect">
            <a:avLst/>
          </a:prstGeom>
          <a:noFill/>
          <a:ln>
            <a:noFill/>
          </a:ln>
        </p:spPr>
      </p:pic>
      <p:sp>
        <p:nvSpPr>
          <p:cNvPr id="181" name="Google Shape;181;p34"/>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Проектуємо вершину 2.</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Заміряємо відстань від цетру площин проекцій до фронтальної проекції точки 2</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по вісі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(становить    8,35 мм). Відкладаємо заміряну відстань на осі ОХ в прямокутній ізометричній проекції, робимо засічку.</a:t>
            </a:r>
            <a:endParaRPr i="1" dirty="0">
              <a:solidFill>
                <a:schemeClr val="tx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5"/>
          <p:cNvPicPr preferRelativeResize="0"/>
          <p:nvPr/>
        </p:nvPicPr>
        <p:blipFill>
          <a:blip r:embed="rId3">
            <a:alphaModFix/>
          </a:blip>
          <a:stretch>
            <a:fillRect/>
          </a:stretch>
        </p:blipFill>
        <p:spPr>
          <a:xfrm>
            <a:off x="731675" y="142400"/>
            <a:ext cx="7680661" cy="3692626"/>
          </a:xfrm>
          <a:prstGeom prst="rect">
            <a:avLst/>
          </a:prstGeom>
          <a:noFill/>
          <a:ln>
            <a:noFill/>
          </a:ln>
        </p:spPr>
      </p:pic>
      <p:sp>
        <p:nvSpPr>
          <p:cNvPr id="187" name="Google Shape;187;p35"/>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Координата  У  точки 2 така ж, як у точки 1. тому заміряти її не будемо. </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Із відкладеної засічки проводимо лінію проекційного зв’язку паралельно до вісі ОУ.</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У точці перетину ліній позначаємо проекцію вершини 2.</a:t>
            </a:r>
            <a:endParaRPr i="1" dirty="0">
              <a:solidFill>
                <a:schemeClr val="tx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6"/>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Проектуємо вершину 3.</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Заміряємо відстань від цетру площин проекцій до фронтальної проекції точки 3</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по вісі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(становить       30 мм). Відкладаємо заміряну відстань на осі ОХ в прямокутній ізометричній проекції, робимо засічку.</a:t>
            </a:r>
            <a:endParaRPr i="1" dirty="0">
              <a:solidFill>
                <a:schemeClr val="tx1"/>
              </a:solidFill>
              <a:latin typeface="Times New Roman"/>
              <a:ea typeface="Times New Roman"/>
              <a:cs typeface="Times New Roman"/>
              <a:sym typeface="Times New Roman"/>
            </a:endParaRPr>
          </a:p>
        </p:txBody>
      </p:sp>
      <p:pic>
        <p:nvPicPr>
          <p:cNvPr id="193" name="Google Shape;193;p36"/>
          <p:cNvPicPr preferRelativeResize="0"/>
          <p:nvPr/>
        </p:nvPicPr>
        <p:blipFill>
          <a:blip r:embed="rId3">
            <a:alphaModFix/>
          </a:blip>
          <a:stretch>
            <a:fillRect/>
          </a:stretch>
        </p:blipFill>
        <p:spPr>
          <a:xfrm>
            <a:off x="728150" y="152400"/>
            <a:ext cx="7687692" cy="3692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ED5B89C7-746B-41E9-BC05-7E7A7AA3B1F5}"/>
              </a:ext>
            </a:extLst>
          </p:cNvPr>
          <p:cNvGraphicFramePr>
            <a:graphicFrameLocks noGrp="1"/>
          </p:cNvGraphicFramePr>
          <p:nvPr>
            <p:extLst>
              <p:ext uri="{D42A27DB-BD31-4B8C-83A1-F6EECF244321}">
                <p14:modId xmlns:p14="http://schemas.microsoft.com/office/powerpoint/2010/main" val="3756934558"/>
              </p:ext>
            </p:extLst>
          </p:nvPr>
        </p:nvGraphicFramePr>
        <p:xfrm>
          <a:off x="471924" y="850976"/>
          <a:ext cx="8521700" cy="2070929"/>
        </p:xfrm>
        <a:graphic>
          <a:graphicData uri="http://schemas.openxmlformats.org/drawingml/2006/table">
            <a:tbl>
              <a:tblPr firstRow="1" firstCol="1" bandRow="1">
                <a:tableStyleId>{5C22544A-7EE6-4342-B048-85BDC9FD1C3A}</a:tableStyleId>
              </a:tblPr>
              <a:tblGrid>
                <a:gridCol w="7685684">
                  <a:extLst>
                    <a:ext uri="{9D8B030D-6E8A-4147-A177-3AD203B41FA5}">
                      <a16:colId xmlns:a16="http://schemas.microsoft.com/office/drawing/2014/main" val="2549163721"/>
                    </a:ext>
                  </a:extLst>
                </a:gridCol>
                <a:gridCol w="836016">
                  <a:extLst>
                    <a:ext uri="{9D8B030D-6E8A-4147-A177-3AD203B41FA5}">
                      <a16:colId xmlns:a16="http://schemas.microsoft.com/office/drawing/2014/main" val="1927188888"/>
                    </a:ext>
                  </a:extLst>
                </a:gridCol>
              </a:tblGrid>
              <a:tr h="214428">
                <a:tc>
                  <a:txBody>
                    <a:bodyPr/>
                    <a:lstStyle/>
                    <a:p>
                      <a:pPr>
                        <a:lnSpc>
                          <a:spcPct val="115000"/>
                        </a:lnSpc>
                        <a:spcAft>
                          <a:spcPts val="0"/>
                        </a:spcAft>
                      </a:pPr>
                      <a:r>
                        <a:rPr lang="ru-UA" sz="1400" b="0" dirty="0">
                          <a:solidFill>
                            <a:schemeClr val="tx1"/>
                          </a:solidFill>
                          <a:effectLst/>
                          <a:latin typeface="Times New Roman" panose="02020603050405020304" pitchFamily="18" charset="0"/>
                          <a:cs typeface="Times New Roman" panose="02020603050405020304" pitchFamily="18" charset="0"/>
                        </a:rPr>
                        <a:t>ВСТУП</a:t>
                      </a:r>
                      <a:endParaRPr lang="ru-UA"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74" marR="63674" marT="0" marB="0">
                    <a:solidFill>
                      <a:schemeClr val="bg1"/>
                    </a:solidFill>
                  </a:tcPr>
                </a:tc>
                <a:tc>
                  <a:txBody>
                    <a:bodyPr/>
                    <a:lstStyle/>
                    <a:p>
                      <a:pPr algn="ctr">
                        <a:lnSpc>
                          <a:spcPct val="115000"/>
                        </a:lnSpc>
                        <a:spcAft>
                          <a:spcPts val="0"/>
                        </a:spcAft>
                      </a:pPr>
                      <a:r>
                        <a:rPr lang="ru-UA" sz="1400" b="0" dirty="0">
                          <a:solidFill>
                            <a:schemeClr val="tx1"/>
                          </a:solidFill>
                          <a:effectLst/>
                          <a:latin typeface="Times New Roman" panose="02020603050405020304" pitchFamily="18" charset="0"/>
                          <a:cs typeface="Times New Roman" panose="02020603050405020304" pitchFamily="18" charset="0"/>
                        </a:rPr>
                        <a:t>4</a:t>
                      </a:r>
                      <a:endParaRPr lang="ru-UA"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74" marR="63674" marT="0" marB="0">
                    <a:solidFill>
                      <a:schemeClr val="bg1"/>
                    </a:solidFill>
                  </a:tcPr>
                </a:tc>
                <a:extLst>
                  <a:ext uri="{0D108BD9-81ED-4DB2-BD59-A6C34878D82A}">
                    <a16:rowId xmlns:a16="http://schemas.microsoft.com/office/drawing/2014/main" val="975801810"/>
                  </a:ext>
                </a:extLst>
              </a:tr>
              <a:tr h="214428">
                <a:tc>
                  <a:txBody>
                    <a:bodyPr/>
                    <a:lstStyle/>
                    <a:p>
                      <a:pPr>
                        <a:lnSpc>
                          <a:spcPct val="115000"/>
                        </a:lnSpc>
                        <a:spcAft>
                          <a:spcPts val="0"/>
                        </a:spcAft>
                      </a:pPr>
                      <a:r>
                        <a:rPr lang="ru-UA" sz="1400" b="0" dirty="0">
                          <a:solidFill>
                            <a:schemeClr val="tx1"/>
                          </a:solidFill>
                          <a:effectLst/>
                          <a:latin typeface="Times New Roman" panose="02020603050405020304" pitchFamily="18" charset="0"/>
                          <a:cs typeface="Times New Roman" panose="02020603050405020304" pitchFamily="18" charset="0"/>
                        </a:rPr>
                        <a:t> </a:t>
                      </a:r>
                      <a:endParaRPr lang="ru-UA"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74" marR="63674" marT="0" marB="0">
                    <a:solidFill>
                      <a:schemeClr val="bg1"/>
                    </a:solidFill>
                  </a:tcPr>
                </a:tc>
                <a:tc>
                  <a:txBody>
                    <a:bodyPr/>
                    <a:lstStyle/>
                    <a:p>
                      <a:pPr algn="ctr">
                        <a:lnSpc>
                          <a:spcPct val="115000"/>
                        </a:lnSpc>
                        <a:spcAft>
                          <a:spcPts val="0"/>
                        </a:spcAft>
                      </a:pPr>
                      <a:r>
                        <a:rPr lang="ru-UA" sz="1400" b="0" dirty="0">
                          <a:solidFill>
                            <a:schemeClr val="tx1"/>
                          </a:solidFill>
                          <a:effectLst/>
                          <a:latin typeface="Times New Roman" panose="02020603050405020304" pitchFamily="18" charset="0"/>
                          <a:cs typeface="Times New Roman" panose="02020603050405020304" pitchFamily="18" charset="0"/>
                        </a:rPr>
                        <a:t> </a:t>
                      </a:r>
                      <a:endParaRPr lang="ru-UA"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74" marR="63674" marT="0" marB="0">
                    <a:solidFill>
                      <a:schemeClr val="bg1"/>
                    </a:solidFill>
                  </a:tcPr>
                </a:tc>
                <a:extLst>
                  <a:ext uri="{0D108BD9-81ED-4DB2-BD59-A6C34878D82A}">
                    <a16:rowId xmlns:a16="http://schemas.microsoft.com/office/drawing/2014/main" val="2168100402"/>
                  </a:ext>
                </a:extLst>
              </a:tr>
              <a:tr h="442240">
                <a:tc>
                  <a:txBody>
                    <a:bodyPr/>
                    <a:lstStyle/>
                    <a:p>
                      <a:pPr marL="342900" lvl="0" indent="-342900">
                        <a:lnSpc>
                          <a:spcPct val="115000"/>
                        </a:lnSpc>
                        <a:spcAft>
                          <a:spcPts val="0"/>
                        </a:spcAft>
                        <a:buFont typeface="+mj-lt"/>
                        <a:buAutoNum type="arabicPeriod"/>
                      </a:pPr>
                      <a:r>
                        <a:rPr lang="uk-UA" sz="1400" b="0" dirty="0">
                          <a:solidFill>
                            <a:schemeClr val="tx1"/>
                          </a:solidFill>
                          <a:effectLst/>
                          <a:latin typeface="Times New Roman" panose="02020603050405020304" pitchFamily="18" charset="0"/>
                          <a:cs typeface="Times New Roman" panose="02020603050405020304" pitchFamily="18" charset="0"/>
                        </a:rPr>
                        <a:t>Побудова комплексн</a:t>
                      </a:r>
                      <a:r>
                        <a:rPr lang="ru-UA" sz="1400" b="0" dirty="0">
                          <a:solidFill>
                            <a:schemeClr val="tx1"/>
                          </a:solidFill>
                          <a:effectLst/>
                          <a:latin typeface="Times New Roman" panose="02020603050405020304" pitchFamily="18" charset="0"/>
                          <a:cs typeface="Times New Roman" panose="02020603050405020304" pitchFamily="18" charset="0"/>
                        </a:rPr>
                        <a:t>ого</a:t>
                      </a:r>
                      <a:r>
                        <a:rPr lang="uk-UA" sz="1400" b="0" dirty="0">
                          <a:solidFill>
                            <a:schemeClr val="tx1"/>
                          </a:solidFill>
                          <a:effectLst/>
                          <a:latin typeface="Times New Roman" panose="02020603050405020304" pitchFamily="18" charset="0"/>
                          <a:cs typeface="Times New Roman" panose="02020603050405020304" pitchFamily="18" charset="0"/>
                        </a:rPr>
                        <a:t> креслен</a:t>
                      </a:r>
                      <a:r>
                        <a:rPr lang="ru-UA" sz="1400" b="0" dirty="0">
                          <a:solidFill>
                            <a:schemeClr val="tx1"/>
                          </a:solidFill>
                          <a:effectLst/>
                          <a:latin typeface="Times New Roman" panose="02020603050405020304" pitchFamily="18" charset="0"/>
                          <a:cs typeface="Times New Roman" panose="02020603050405020304" pitchFamily="18" charset="0"/>
                        </a:rPr>
                        <a:t>ня</a:t>
                      </a:r>
                      <a:r>
                        <a:rPr lang="uk-UA" sz="1400" b="0" dirty="0">
                          <a:solidFill>
                            <a:schemeClr val="tx1"/>
                          </a:solidFill>
                          <a:effectLst/>
                          <a:latin typeface="Times New Roman" panose="02020603050405020304" pitchFamily="18" charset="0"/>
                          <a:cs typeface="Times New Roman" panose="02020603050405020304" pitchFamily="18" charset="0"/>
                        </a:rPr>
                        <a:t> та </a:t>
                      </a:r>
                      <a:r>
                        <a:rPr lang="ru-UA" sz="1400" b="0" dirty="0">
                          <a:solidFill>
                            <a:schemeClr val="tx1"/>
                          </a:solidFill>
                          <a:effectLst/>
                          <a:latin typeface="Times New Roman" panose="02020603050405020304" pitchFamily="18" charset="0"/>
                          <a:cs typeface="Times New Roman" panose="02020603050405020304" pitchFamily="18" charset="0"/>
                        </a:rPr>
                        <a:t>прямокутної ізометричної </a:t>
                      </a:r>
                      <a:r>
                        <a:rPr lang="uk-UA" sz="1400" b="0" dirty="0">
                          <a:solidFill>
                            <a:schemeClr val="tx1"/>
                          </a:solidFill>
                          <a:effectLst/>
                          <a:latin typeface="Times New Roman" panose="02020603050405020304" pitchFamily="18" charset="0"/>
                          <a:cs typeface="Times New Roman" panose="02020603050405020304" pitchFamily="18" charset="0"/>
                        </a:rPr>
                        <a:t>проекці</a:t>
                      </a:r>
                      <a:r>
                        <a:rPr lang="ru-UA" sz="1400" b="0" dirty="0">
                          <a:solidFill>
                            <a:schemeClr val="tx1"/>
                          </a:solidFill>
                          <a:effectLst/>
                          <a:latin typeface="Times New Roman" panose="02020603050405020304" pitchFamily="18" charset="0"/>
                          <a:cs typeface="Times New Roman" panose="02020603050405020304" pitchFamily="18" charset="0"/>
                        </a:rPr>
                        <a:t>ї тригранної рівносторонньої призми. </a:t>
                      </a:r>
                      <a:r>
                        <a:rPr lang="uk-UA" sz="1400" b="0" dirty="0">
                          <a:solidFill>
                            <a:schemeClr val="tx1"/>
                          </a:solidFill>
                          <a:effectLst/>
                          <a:latin typeface="Times New Roman" panose="02020603050405020304" pitchFamily="18" charset="0"/>
                          <a:cs typeface="Times New Roman" panose="02020603050405020304" pitchFamily="18" charset="0"/>
                        </a:rPr>
                        <a:t>Побудова проекцій точок, які належать поверхням</a:t>
                      </a:r>
                      <a:r>
                        <a:rPr lang="ru-UA" sz="1400" b="0" dirty="0">
                          <a:solidFill>
                            <a:schemeClr val="tx1"/>
                          </a:solidFill>
                          <a:effectLst/>
                          <a:latin typeface="Times New Roman" panose="02020603050405020304" pitchFamily="18" charset="0"/>
                          <a:cs typeface="Times New Roman" panose="02020603050405020304" pitchFamily="18" charset="0"/>
                        </a:rPr>
                        <a:t>.</a:t>
                      </a:r>
                      <a:endParaRPr lang="ru-UA"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74" marR="63674" marT="0" marB="0">
                    <a:solidFill>
                      <a:schemeClr val="bg1"/>
                    </a:solidFill>
                  </a:tcPr>
                </a:tc>
                <a:tc>
                  <a:txBody>
                    <a:bodyPr/>
                    <a:lstStyle/>
                    <a:p>
                      <a:pPr algn="ctr">
                        <a:lnSpc>
                          <a:spcPct val="115000"/>
                        </a:lnSpc>
                        <a:spcAft>
                          <a:spcPts val="0"/>
                        </a:spcAft>
                      </a:pPr>
                      <a:r>
                        <a:rPr lang="ru-UA" sz="1400" b="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ru-UA" sz="1400" b="0" dirty="0">
                          <a:solidFill>
                            <a:schemeClr val="tx1"/>
                          </a:solidFill>
                          <a:effectLst/>
                          <a:latin typeface="Times New Roman" panose="02020603050405020304" pitchFamily="18" charset="0"/>
                          <a:cs typeface="Times New Roman" panose="02020603050405020304" pitchFamily="18" charset="0"/>
                        </a:rPr>
                        <a:t>5</a:t>
                      </a:r>
                      <a:endParaRPr lang="ru-UA"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74" marR="63674" marT="0" marB="0">
                    <a:solidFill>
                      <a:schemeClr val="bg1"/>
                    </a:solidFill>
                  </a:tcPr>
                </a:tc>
                <a:extLst>
                  <a:ext uri="{0D108BD9-81ED-4DB2-BD59-A6C34878D82A}">
                    <a16:rowId xmlns:a16="http://schemas.microsoft.com/office/drawing/2014/main" val="2098021824"/>
                  </a:ext>
                </a:extLst>
              </a:tr>
              <a:tr h="214428">
                <a:tc>
                  <a:txBody>
                    <a:bodyPr/>
                    <a:lstStyle/>
                    <a:p>
                      <a:pPr marL="21590">
                        <a:lnSpc>
                          <a:spcPct val="115000"/>
                        </a:lnSpc>
                        <a:spcAft>
                          <a:spcPts val="0"/>
                        </a:spcAft>
                      </a:pPr>
                      <a:r>
                        <a:rPr lang="ru-UA" sz="1400" b="0" dirty="0">
                          <a:solidFill>
                            <a:schemeClr val="tx1"/>
                          </a:solidFill>
                          <a:effectLst/>
                          <a:latin typeface="Times New Roman" panose="02020603050405020304" pitchFamily="18" charset="0"/>
                          <a:cs typeface="Times New Roman" panose="02020603050405020304" pitchFamily="18" charset="0"/>
                        </a:rPr>
                        <a:t> </a:t>
                      </a:r>
                      <a:endParaRPr lang="ru-UA"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74" marR="63674" marT="0" marB="0">
                    <a:solidFill>
                      <a:schemeClr val="bg1"/>
                    </a:solidFill>
                  </a:tcPr>
                </a:tc>
                <a:tc>
                  <a:txBody>
                    <a:bodyPr/>
                    <a:lstStyle/>
                    <a:p>
                      <a:pPr algn="ctr">
                        <a:lnSpc>
                          <a:spcPct val="115000"/>
                        </a:lnSpc>
                        <a:spcAft>
                          <a:spcPts val="0"/>
                        </a:spcAft>
                      </a:pPr>
                      <a:r>
                        <a:rPr lang="ru-UA" sz="1400" b="0" dirty="0">
                          <a:solidFill>
                            <a:schemeClr val="tx1"/>
                          </a:solidFill>
                          <a:effectLst/>
                          <a:latin typeface="Times New Roman" panose="02020603050405020304" pitchFamily="18" charset="0"/>
                          <a:cs typeface="Times New Roman" panose="02020603050405020304" pitchFamily="18" charset="0"/>
                        </a:rPr>
                        <a:t> </a:t>
                      </a:r>
                      <a:endParaRPr lang="ru-UA"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74" marR="63674" marT="0" marB="0">
                    <a:solidFill>
                      <a:schemeClr val="bg1"/>
                    </a:solidFill>
                  </a:tcPr>
                </a:tc>
                <a:extLst>
                  <a:ext uri="{0D108BD9-81ED-4DB2-BD59-A6C34878D82A}">
                    <a16:rowId xmlns:a16="http://schemas.microsoft.com/office/drawing/2014/main" val="1740340108"/>
                  </a:ext>
                </a:extLst>
              </a:tr>
              <a:tr h="442240">
                <a:tc>
                  <a:txBody>
                    <a:bodyPr/>
                    <a:lstStyle/>
                    <a:p>
                      <a:pPr marL="361950" lvl="0" indent="-361950">
                        <a:lnSpc>
                          <a:spcPct val="115000"/>
                        </a:lnSpc>
                        <a:spcAft>
                          <a:spcPts val="0"/>
                        </a:spcAft>
                        <a:buFont typeface="+mj-lt"/>
                        <a:buNone/>
                      </a:pPr>
                      <a:r>
                        <a:rPr lang="ru-UA" sz="1400" b="0" dirty="0">
                          <a:solidFill>
                            <a:schemeClr val="tx1"/>
                          </a:solidFill>
                          <a:effectLst/>
                          <a:latin typeface="Times New Roman" panose="02020603050405020304" pitchFamily="18" charset="0"/>
                          <a:cs typeface="Times New Roman" panose="02020603050405020304" pitchFamily="18" charset="0"/>
                        </a:rPr>
                        <a:t>2.     Побудова комплексного креслення та прямокутної ізометричної проекції циліндра. Побудова проекцій точок, які належать поверхням.</a:t>
                      </a:r>
                      <a:endParaRPr lang="ru-UA"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74" marR="63674" marT="0" marB="0">
                    <a:solidFill>
                      <a:schemeClr val="bg1"/>
                    </a:solidFill>
                  </a:tcPr>
                </a:tc>
                <a:tc>
                  <a:txBody>
                    <a:bodyPr/>
                    <a:lstStyle/>
                    <a:p>
                      <a:pPr algn="ctr">
                        <a:lnSpc>
                          <a:spcPct val="115000"/>
                        </a:lnSpc>
                        <a:spcAft>
                          <a:spcPts val="0"/>
                        </a:spcAft>
                      </a:pPr>
                      <a:r>
                        <a:rPr lang="ru-UA" sz="1400" b="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ru-UA" sz="1400" b="0" dirty="0">
                          <a:solidFill>
                            <a:schemeClr val="tx1"/>
                          </a:solidFill>
                          <a:effectLst/>
                          <a:latin typeface="Times New Roman" panose="02020603050405020304" pitchFamily="18" charset="0"/>
                          <a:cs typeface="Times New Roman" panose="02020603050405020304" pitchFamily="18" charset="0"/>
                        </a:rPr>
                        <a:t>48</a:t>
                      </a:r>
                      <a:endParaRPr lang="ru-UA"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74" marR="63674" marT="0" marB="0">
                    <a:solidFill>
                      <a:schemeClr val="bg1"/>
                    </a:solidFill>
                  </a:tcPr>
                </a:tc>
                <a:extLst>
                  <a:ext uri="{0D108BD9-81ED-4DB2-BD59-A6C34878D82A}">
                    <a16:rowId xmlns:a16="http://schemas.microsoft.com/office/drawing/2014/main" val="3805714492"/>
                  </a:ext>
                </a:extLst>
              </a:tr>
              <a:tr h="214428">
                <a:tc>
                  <a:txBody>
                    <a:bodyPr/>
                    <a:lstStyle/>
                    <a:p>
                      <a:pPr marL="21590" algn="ctr">
                        <a:lnSpc>
                          <a:spcPct val="115000"/>
                        </a:lnSpc>
                        <a:spcAft>
                          <a:spcPts val="0"/>
                        </a:spcAft>
                      </a:pPr>
                      <a:r>
                        <a:rPr lang="uk-UA" sz="1400" b="0" dirty="0">
                          <a:solidFill>
                            <a:schemeClr val="tx1"/>
                          </a:solidFill>
                          <a:effectLst/>
                          <a:latin typeface="Times New Roman" panose="02020603050405020304" pitchFamily="18" charset="0"/>
                          <a:cs typeface="Times New Roman" panose="02020603050405020304" pitchFamily="18" charset="0"/>
                        </a:rPr>
                        <a:t> </a:t>
                      </a:r>
                      <a:endParaRPr lang="ru-UA"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74" marR="63674" marT="0" marB="0">
                    <a:solidFill>
                      <a:schemeClr val="bg1"/>
                    </a:solidFill>
                  </a:tcPr>
                </a:tc>
                <a:tc>
                  <a:txBody>
                    <a:bodyPr/>
                    <a:lstStyle/>
                    <a:p>
                      <a:pPr algn="ctr">
                        <a:lnSpc>
                          <a:spcPct val="115000"/>
                        </a:lnSpc>
                        <a:spcAft>
                          <a:spcPts val="0"/>
                        </a:spcAft>
                      </a:pPr>
                      <a:r>
                        <a:rPr lang="ru-UA" sz="1400" b="0" dirty="0">
                          <a:solidFill>
                            <a:schemeClr val="tx1"/>
                          </a:solidFill>
                          <a:effectLst/>
                          <a:latin typeface="Times New Roman" panose="02020603050405020304" pitchFamily="18" charset="0"/>
                          <a:cs typeface="Times New Roman" panose="02020603050405020304" pitchFamily="18" charset="0"/>
                        </a:rPr>
                        <a:t> </a:t>
                      </a:r>
                      <a:endParaRPr lang="ru-UA"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74" marR="63674" marT="0" marB="0">
                    <a:solidFill>
                      <a:schemeClr val="bg1"/>
                    </a:solidFill>
                  </a:tcPr>
                </a:tc>
                <a:extLst>
                  <a:ext uri="{0D108BD9-81ED-4DB2-BD59-A6C34878D82A}">
                    <a16:rowId xmlns:a16="http://schemas.microsoft.com/office/drawing/2014/main" val="704645028"/>
                  </a:ext>
                </a:extLst>
              </a:tr>
              <a:tr h="214428">
                <a:tc>
                  <a:txBody>
                    <a:bodyPr/>
                    <a:lstStyle/>
                    <a:p>
                      <a:pPr marL="21590">
                        <a:lnSpc>
                          <a:spcPct val="115000"/>
                        </a:lnSpc>
                        <a:spcAft>
                          <a:spcPts val="0"/>
                        </a:spcAft>
                      </a:pPr>
                      <a:r>
                        <a:rPr lang="ru-UA" sz="1400" b="0" dirty="0">
                          <a:solidFill>
                            <a:schemeClr val="tx1"/>
                          </a:solidFill>
                          <a:effectLst/>
                          <a:latin typeface="Times New Roman" panose="02020603050405020304" pitchFamily="18" charset="0"/>
                          <a:cs typeface="Times New Roman" panose="02020603050405020304" pitchFamily="18" charset="0"/>
                        </a:rPr>
                        <a:t>СПИСОК ВИКОРИСТАНИХ ДЖЕРЕЛ</a:t>
                      </a:r>
                      <a:endParaRPr lang="ru-UA"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74" marR="63674" marT="0" marB="0">
                    <a:solidFill>
                      <a:schemeClr val="bg1"/>
                    </a:solidFill>
                  </a:tcPr>
                </a:tc>
                <a:tc>
                  <a:txBody>
                    <a:bodyPr/>
                    <a:lstStyle/>
                    <a:p>
                      <a:pPr algn="ctr">
                        <a:lnSpc>
                          <a:spcPct val="115000"/>
                        </a:lnSpc>
                        <a:spcAft>
                          <a:spcPts val="0"/>
                        </a:spcAft>
                      </a:pPr>
                      <a:r>
                        <a:rPr lang="ru-UA" sz="1400" b="0" dirty="0">
                          <a:solidFill>
                            <a:schemeClr val="tx1"/>
                          </a:solidFill>
                          <a:effectLst/>
                          <a:latin typeface="Times New Roman" panose="02020603050405020304" pitchFamily="18" charset="0"/>
                          <a:cs typeface="Times New Roman" panose="02020603050405020304" pitchFamily="18" charset="0"/>
                        </a:rPr>
                        <a:t>91</a:t>
                      </a:r>
                      <a:endParaRPr lang="ru-UA"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74" marR="63674" marT="0" marB="0">
                    <a:solidFill>
                      <a:schemeClr val="bg1"/>
                    </a:solidFill>
                  </a:tcPr>
                </a:tc>
                <a:extLst>
                  <a:ext uri="{0D108BD9-81ED-4DB2-BD59-A6C34878D82A}">
                    <a16:rowId xmlns:a16="http://schemas.microsoft.com/office/drawing/2014/main" val="4202965080"/>
                  </a:ext>
                </a:extLst>
              </a:tr>
            </a:tbl>
          </a:graphicData>
        </a:graphic>
      </p:graphicFrame>
      <p:sp>
        <p:nvSpPr>
          <p:cNvPr id="3" name="Rectangle 1">
            <a:extLst>
              <a:ext uri="{FF2B5EF4-FFF2-40B4-BE49-F238E27FC236}">
                <a16:creationId xmlns:a16="http://schemas.microsoft.com/office/drawing/2014/main" id="{F6DB9359-E864-4F28-8459-FA6891986530}"/>
              </a:ext>
            </a:extLst>
          </p:cNvPr>
          <p:cNvSpPr>
            <a:spLocks noChangeArrowheads="1"/>
          </p:cNvSpPr>
          <p:nvPr/>
        </p:nvSpPr>
        <p:spPr bwMode="auto">
          <a:xfrm>
            <a:off x="3682330" y="281590"/>
            <a:ext cx="12963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UA" altLang="ru-UA"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ЗМІСТ</a:t>
            </a:r>
            <a:endParaRPr kumimoji="0" lang="ru-UA" altLang="ru-UA"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UA" altLang="ru-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7316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Заміряємо відстань від вісі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до горизонтальної проекції точки 3</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по  (становить 55 мм). Відкладаємо заміряну відстань на осі ОУ в прямокутній ізометричній проекції, робимо засічку.</a:t>
            </a:r>
            <a:endParaRPr i="1" dirty="0">
              <a:solidFill>
                <a:schemeClr val="tx1"/>
              </a:solidFill>
              <a:latin typeface="Times New Roman"/>
              <a:ea typeface="Times New Roman"/>
              <a:cs typeface="Times New Roman"/>
              <a:sym typeface="Times New Roman"/>
            </a:endParaRPr>
          </a:p>
        </p:txBody>
      </p:sp>
      <p:pic>
        <p:nvPicPr>
          <p:cNvPr id="199" name="Google Shape;199;p37"/>
          <p:cNvPicPr preferRelativeResize="0"/>
          <p:nvPr/>
        </p:nvPicPr>
        <p:blipFill>
          <a:blip r:embed="rId3">
            <a:alphaModFix/>
          </a:blip>
          <a:stretch>
            <a:fillRect/>
          </a:stretch>
        </p:blipFill>
        <p:spPr>
          <a:xfrm>
            <a:off x="713450" y="152400"/>
            <a:ext cx="7717091" cy="36926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Із відкладених засічок проводимо лінії проекційного зв’язку паралельно до осей ОХ і ОУ.</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У точці перетину ліній позначаємо проекцію вершини 3.</a:t>
            </a:r>
            <a:endParaRPr i="1" dirty="0">
              <a:solidFill>
                <a:schemeClr val="tx1"/>
              </a:solidFill>
              <a:latin typeface="Times New Roman"/>
              <a:ea typeface="Times New Roman"/>
              <a:cs typeface="Times New Roman"/>
              <a:sym typeface="Times New Roman"/>
            </a:endParaRPr>
          </a:p>
        </p:txBody>
      </p:sp>
      <p:pic>
        <p:nvPicPr>
          <p:cNvPr id="205" name="Google Shape;205;p38"/>
          <p:cNvPicPr preferRelativeResize="0"/>
          <p:nvPr/>
        </p:nvPicPr>
        <p:blipFill>
          <a:blip r:embed="rId3">
            <a:alphaModFix/>
          </a:blip>
          <a:stretch>
            <a:fillRect/>
          </a:stretch>
        </p:blipFill>
        <p:spPr>
          <a:xfrm>
            <a:off x="735300" y="162400"/>
            <a:ext cx="7716460" cy="36926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9"/>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Проекції вершин 1 2 3  нижньої основи тригранної рівносторонньої призми сполучаємо суцільними тонкими лініями.</a:t>
            </a:r>
            <a:endParaRPr i="1" dirty="0">
              <a:solidFill>
                <a:schemeClr val="tx1"/>
              </a:solidFill>
              <a:latin typeface="Times New Roman"/>
              <a:ea typeface="Times New Roman"/>
              <a:cs typeface="Times New Roman"/>
              <a:sym typeface="Times New Roman"/>
            </a:endParaRPr>
          </a:p>
        </p:txBody>
      </p:sp>
      <p:pic>
        <p:nvPicPr>
          <p:cNvPr id="211" name="Google Shape;211;p39"/>
          <p:cNvPicPr preferRelativeResize="0"/>
          <p:nvPr/>
        </p:nvPicPr>
        <p:blipFill>
          <a:blip r:embed="rId3">
            <a:alphaModFix/>
          </a:blip>
          <a:stretch>
            <a:fillRect/>
          </a:stretch>
        </p:blipFill>
        <p:spPr>
          <a:xfrm>
            <a:off x="717288" y="142425"/>
            <a:ext cx="7709413" cy="3692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Виконуємо побудову проекції верхньої основи тригранної рівносторонньої призми, яка задається вершинами     4 5 6. Верхня основа призми паралельна до нижньої основи, і розташована на відстані 60 мм.</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 проекцій вершин 1 2 3 нижньої основи проводимо лінії проекційного зв’язку паралельно вісі ОZ та позначаємо проекції вершин 4 5 6 верхньої основи.</a:t>
            </a:r>
            <a:endParaRPr i="1" dirty="0">
              <a:solidFill>
                <a:schemeClr val="tx1"/>
              </a:solidFill>
              <a:latin typeface="Times New Roman"/>
              <a:ea typeface="Times New Roman"/>
              <a:cs typeface="Times New Roman"/>
              <a:sym typeface="Times New Roman"/>
            </a:endParaRPr>
          </a:p>
        </p:txBody>
      </p:sp>
      <p:pic>
        <p:nvPicPr>
          <p:cNvPr id="217" name="Google Shape;217;p40"/>
          <p:cNvPicPr preferRelativeResize="0"/>
          <p:nvPr/>
        </p:nvPicPr>
        <p:blipFill>
          <a:blip r:embed="rId3">
            <a:alphaModFix/>
          </a:blip>
          <a:stretch>
            <a:fillRect/>
          </a:stretch>
        </p:blipFill>
        <p:spPr>
          <a:xfrm>
            <a:off x="716988" y="152400"/>
            <a:ext cx="7710033" cy="36926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1"/>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Проекції вершин 4 5 6  верхньої основи тригранної рівносторонньої призми сполучаємо суцільними тонкими лініями.</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223" name="Google Shape;223;p41"/>
          <p:cNvPicPr preferRelativeResize="0"/>
          <p:nvPr/>
        </p:nvPicPr>
        <p:blipFill>
          <a:blip r:embed="rId3">
            <a:alphaModFix/>
          </a:blip>
          <a:stretch>
            <a:fillRect/>
          </a:stretch>
        </p:blipFill>
        <p:spPr>
          <a:xfrm>
            <a:off x="728150" y="142400"/>
            <a:ext cx="7687692" cy="36926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2"/>
          <p:cNvSpPr txBox="1"/>
          <p:nvPr/>
        </p:nvSpPr>
        <p:spPr>
          <a:xfrm>
            <a:off x="269650" y="3845025"/>
            <a:ext cx="8687700" cy="1298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Суцільними основними лініями наводимо видимий контур тригранної рівносторонньої призми, триховими тонкими лініями - невидимий контур.</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Проекції ребер нижньої основи 1 2 та 2 3, а також бічного ребра 2 5 - невидимі, усі інші проекції ребер (основ та бічні) - видимі.</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Прямокутна ізометрична проекція тригранної рівносторонньої призми побудована.</a:t>
            </a:r>
            <a:endParaRPr i="1" dirty="0">
              <a:solidFill>
                <a:schemeClr val="tx1"/>
              </a:solidFill>
              <a:latin typeface="Times New Roman"/>
              <a:ea typeface="Times New Roman"/>
              <a:cs typeface="Times New Roman"/>
              <a:sym typeface="Times New Roman"/>
            </a:endParaRPr>
          </a:p>
        </p:txBody>
      </p:sp>
      <p:pic>
        <p:nvPicPr>
          <p:cNvPr id="229" name="Google Shape;229;p42"/>
          <p:cNvPicPr preferRelativeResize="0"/>
          <p:nvPr/>
        </p:nvPicPr>
        <p:blipFill>
          <a:blip r:embed="rId3">
            <a:alphaModFix/>
          </a:blip>
          <a:stretch>
            <a:fillRect/>
          </a:stretch>
        </p:blipFill>
        <p:spPr>
          <a:xfrm>
            <a:off x="706063" y="152400"/>
            <a:ext cx="7731877" cy="36926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3"/>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На фронтальній проекції бічної грані 1</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4</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6</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3</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задаємо проекцію точки А</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Маючи лише одну проекцію точки, потрібно задати другу проекцію. Після цього, за двома проекціями точки побудувати третю.</a:t>
            </a:r>
            <a:endParaRPr i="1" dirty="0">
              <a:solidFill>
                <a:schemeClr val="tx1"/>
              </a:solidFill>
              <a:latin typeface="Times New Roman"/>
              <a:ea typeface="Times New Roman"/>
              <a:cs typeface="Times New Roman"/>
              <a:sym typeface="Times New Roman"/>
            </a:endParaRPr>
          </a:p>
        </p:txBody>
      </p:sp>
      <p:pic>
        <p:nvPicPr>
          <p:cNvPr id="235" name="Google Shape;235;p43"/>
          <p:cNvPicPr preferRelativeResize="0"/>
          <p:nvPr/>
        </p:nvPicPr>
        <p:blipFill>
          <a:blip r:embed="rId3">
            <a:alphaModFix/>
          </a:blip>
          <a:stretch>
            <a:fillRect/>
          </a:stretch>
        </p:blipFill>
        <p:spPr>
          <a:xfrm>
            <a:off x="717288" y="152400"/>
            <a:ext cx="7709413" cy="36926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4"/>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 фронтальної проекції точки А</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проводимо лінію проекійного на горизонтальну площину проекцій паралельно до осей z</a:t>
            </a:r>
            <a:r>
              <a:rPr lang="uk" sz="1000" i="1">
                <a:solidFill>
                  <a:schemeClr val="tx1"/>
                </a:solidFill>
                <a:latin typeface="Times New Roman"/>
                <a:ea typeface="Times New Roman"/>
                <a:cs typeface="Times New Roman"/>
                <a:sym typeface="Times New Roman"/>
              </a:rPr>
              <a:t>2,3</a:t>
            </a:r>
            <a:r>
              <a:rPr lang="uk" i="1">
                <a:solidFill>
                  <a:schemeClr val="tx1"/>
                </a:solidFill>
                <a:latin typeface="Times New Roman"/>
                <a:ea typeface="Times New Roman"/>
                <a:cs typeface="Times New Roman"/>
                <a:sym typeface="Times New Roman"/>
              </a:rPr>
              <a:t> та у</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до перетину із горизонтальною проекцією бічної грані призми 1</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4</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6</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3</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a:t>
            </a:r>
            <a:endParaRPr sz="1800"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Позначаємо горизонтальну проекцію точки А</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a:t>
            </a:r>
            <a:endParaRPr i="1" dirty="0">
              <a:solidFill>
                <a:schemeClr val="tx1"/>
              </a:solidFill>
              <a:latin typeface="Times New Roman"/>
              <a:ea typeface="Times New Roman"/>
              <a:cs typeface="Times New Roman"/>
              <a:sym typeface="Times New Roman"/>
            </a:endParaRPr>
          </a:p>
        </p:txBody>
      </p:sp>
      <p:pic>
        <p:nvPicPr>
          <p:cNvPr id="241" name="Google Shape;241;p44"/>
          <p:cNvPicPr preferRelativeResize="0"/>
          <p:nvPr/>
        </p:nvPicPr>
        <p:blipFill>
          <a:blip r:embed="rId3">
            <a:alphaModFix/>
          </a:blip>
          <a:stretch>
            <a:fillRect/>
          </a:stretch>
        </p:blipFill>
        <p:spPr>
          <a:xfrm>
            <a:off x="734663" y="162375"/>
            <a:ext cx="7717729" cy="36926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 горизонтальної проекції точки А</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проводимо лінію проекійного зв’язку паралельно до вісі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на у</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З вісі у</a:t>
            </a:r>
            <a:r>
              <a:rPr lang="uk" sz="1000" i="1">
                <a:solidFill>
                  <a:schemeClr val="tx1"/>
                </a:solidFill>
                <a:latin typeface="Times New Roman"/>
                <a:ea typeface="Times New Roman"/>
                <a:cs typeface="Times New Roman"/>
                <a:sym typeface="Times New Roman"/>
              </a:rPr>
              <a:t>1 </a:t>
            </a:r>
            <a:r>
              <a:rPr lang="uk" i="1">
                <a:solidFill>
                  <a:schemeClr val="tx1"/>
                </a:solidFill>
                <a:latin typeface="Times New Roman"/>
                <a:ea typeface="Times New Roman"/>
                <a:cs typeface="Times New Roman"/>
                <a:sym typeface="Times New Roman"/>
              </a:rPr>
              <a:t>переносимо її на вісь у</a:t>
            </a:r>
            <a:r>
              <a:rPr lang="uk" sz="1000" i="1">
                <a:solidFill>
                  <a:schemeClr val="tx1"/>
                </a:solidFill>
                <a:latin typeface="Times New Roman"/>
                <a:ea typeface="Times New Roman"/>
                <a:cs typeface="Times New Roman"/>
                <a:sym typeface="Times New Roman"/>
              </a:rPr>
              <a:t>3 </a:t>
            </a:r>
            <a:r>
              <a:rPr lang="uk" i="1">
                <a:solidFill>
                  <a:schemeClr val="tx1"/>
                </a:solidFill>
                <a:latin typeface="Times New Roman"/>
                <a:ea typeface="Times New Roman"/>
                <a:cs typeface="Times New Roman"/>
                <a:sym typeface="Times New Roman"/>
              </a:rPr>
              <a:t>та продовжуємо далі паралельно до вісі z</a:t>
            </a:r>
            <a:r>
              <a:rPr lang="uk" sz="1000" i="1">
                <a:solidFill>
                  <a:schemeClr val="tx1"/>
                </a:solidFill>
                <a:latin typeface="Times New Roman"/>
                <a:ea typeface="Times New Roman"/>
                <a:cs typeface="Times New Roman"/>
                <a:sym typeface="Times New Roman"/>
              </a:rPr>
              <a:t>1,3</a:t>
            </a:r>
            <a:r>
              <a:rPr lang="uk" i="1">
                <a:solidFill>
                  <a:schemeClr val="tx1"/>
                </a:solidFill>
                <a:latin typeface="Times New Roman"/>
                <a:ea typeface="Times New Roman"/>
                <a:cs typeface="Times New Roman"/>
                <a:sym typeface="Times New Roman"/>
              </a:rPr>
              <a:t>.</a:t>
            </a:r>
            <a:endParaRPr sz="2600"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 фронтальної проекції точки А</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проводимо лінію проекійного на профільну площину проекцій паралельно до осей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та у</a:t>
            </a:r>
            <a:r>
              <a:rPr lang="uk" sz="1000" i="1">
                <a:solidFill>
                  <a:schemeClr val="tx1"/>
                </a:solidFill>
                <a:latin typeface="Times New Roman"/>
                <a:ea typeface="Times New Roman"/>
                <a:cs typeface="Times New Roman"/>
                <a:sym typeface="Times New Roman"/>
              </a:rPr>
              <a:t>3</a:t>
            </a:r>
            <a:r>
              <a:rPr lang="uk" i="1">
                <a:solidFill>
                  <a:schemeClr val="tx1"/>
                </a:solidFill>
                <a:latin typeface="Times New Roman"/>
                <a:ea typeface="Times New Roman"/>
                <a:cs typeface="Times New Roman"/>
                <a:sym typeface="Times New Roman"/>
              </a:rPr>
              <a:t>, до взаємного перетину ліній. Позначаємо профільну проекцію точки А</a:t>
            </a:r>
            <a:r>
              <a:rPr lang="uk" sz="1000" i="1">
                <a:solidFill>
                  <a:schemeClr val="tx1"/>
                </a:solidFill>
                <a:latin typeface="Times New Roman"/>
                <a:ea typeface="Times New Roman"/>
                <a:cs typeface="Times New Roman"/>
                <a:sym typeface="Times New Roman"/>
              </a:rPr>
              <a:t>3</a:t>
            </a:r>
            <a:r>
              <a:rPr lang="uk" i="1">
                <a:solidFill>
                  <a:schemeClr val="tx1"/>
                </a:solidFill>
                <a:latin typeface="Times New Roman"/>
                <a:ea typeface="Times New Roman"/>
                <a:cs typeface="Times New Roman"/>
                <a:sym typeface="Times New Roman"/>
              </a:rPr>
              <a:t>.</a:t>
            </a:r>
            <a:endParaRPr i="1" dirty="0">
              <a:solidFill>
                <a:schemeClr val="tx1"/>
              </a:solidFill>
              <a:latin typeface="Times New Roman"/>
              <a:ea typeface="Times New Roman"/>
              <a:cs typeface="Times New Roman"/>
              <a:sym typeface="Times New Roman"/>
            </a:endParaRPr>
          </a:p>
        </p:txBody>
      </p:sp>
      <p:pic>
        <p:nvPicPr>
          <p:cNvPr id="247" name="Google Shape;247;p45"/>
          <p:cNvPicPr preferRelativeResize="0"/>
          <p:nvPr/>
        </p:nvPicPr>
        <p:blipFill>
          <a:blip r:embed="rId3">
            <a:alphaModFix/>
          </a:blip>
          <a:stretch>
            <a:fillRect/>
          </a:stretch>
        </p:blipFill>
        <p:spPr>
          <a:xfrm>
            <a:off x="713450" y="162375"/>
            <a:ext cx="7717091" cy="36926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6"/>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Заміряємо відстань від вісі z</a:t>
            </a:r>
            <a:r>
              <a:rPr lang="uk" sz="1000" i="1">
                <a:solidFill>
                  <a:schemeClr val="tx1"/>
                </a:solidFill>
                <a:latin typeface="Times New Roman"/>
                <a:ea typeface="Times New Roman"/>
                <a:cs typeface="Times New Roman"/>
                <a:sym typeface="Times New Roman"/>
              </a:rPr>
              <a:t>2,3</a:t>
            </a:r>
            <a:r>
              <a:rPr lang="uk" i="1">
                <a:solidFill>
                  <a:schemeClr val="tx1"/>
                </a:solidFill>
                <a:latin typeface="Times New Roman"/>
                <a:ea typeface="Times New Roman"/>
                <a:cs typeface="Times New Roman"/>
                <a:sym typeface="Times New Roman"/>
              </a:rPr>
              <a:t> до фронтальної проекції точки А</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(становить 40,83 мм). </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Відкладаємо заміряну відстань на осі ОХ в прямокутній ізометричній проекції, робимо засічку.</a:t>
            </a:r>
            <a:endParaRPr i="1" dirty="0">
              <a:solidFill>
                <a:schemeClr val="tx1"/>
              </a:solidFill>
              <a:latin typeface="Times New Roman"/>
              <a:ea typeface="Times New Roman"/>
              <a:cs typeface="Times New Roman"/>
              <a:sym typeface="Times New Roman"/>
            </a:endParaRPr>
          </a:p>
        </p:txBody>
      </p:sp>
      <p:pic>
        <p:nvPicPr>
          <p:cNvPr id="253" name="Google Shape;253;p46"/>
          <p:cNvPicPr preferRelativeResize="0"/>
          <p:nvPr/>
        </p:nvPicPr>
        <p:blipFill>
          <a:blip r:embed="rId3">
            <a:alphaModFix/>
          </a:blip>
          <a:stretch>
            <a:fillRect/>
          </a:stretch>
        </p:blipFill>
        <p:spPr>
          <a:xfrm>
            <a:off x="720813" y="152400"/>
            <a:ext cx="7702366" cy="369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29A19D-0342-4510-AF31-85500544088D}"/>
              </a:ext>
            </a:extLst>
          </p:cNvPr>
          <p:cNvSpPr>
            <a:spLocks noGrp="1"/>
          </p:cNvSpPr>
          <p:nvPr>
            <p:ph type="title"/>
          </p:nvPr>
        </p:nvSpPr>
        <p:spPr>
          <a:xfrm>
            <a:off x="311700" y="1004835"/>
            <a:ext cx="8520600" cy="3356149"/>
          </a:xfrm>
        </p:spPr>
        <p:txBody>
          <a:bodyPr/>
          <a:lstStyle/>
          <a:p>
            <a:pPr indent="361950" algn="just"/>
            <a:br>
              <a:rPr lang="ru-UA" sz="1400" dirty="0">
                <a:latin typeface="Times New Roman" panose="02020603050405020304" pitchFamily="18" charset="0"/>
                <a:cs typeface="Times New Roman" panose="02020603050405020304" pitchFamily="18" charset="0"/>
              </a:rPr>
            </a:br>
            <a:br>
              <a:rPr lang="ru-UA" sz="1400" dirty="0">
                <a:latin typeface="Times New Roman" panose="02020603050405020304" pitchFamily="18" charset="0"/>
                <a:cs typeface="Times New Roman" panose="02020603050405020304" pitchFamily="18" charset="0"/>
              </a:rPr>
            </a:br>
            <a:r>
              <a:rPr lang="ru-UA" sz="1400" dirty="0">
                <a:latin typeface="Times New Roman" panose="02020603050405020304" pitchFamily="18" charset="0"/>
                <a:cs typeface="Times New Roman" panose="02020603050405020304" pitchFamily="18" charset="0"/>
              </a:rPr>
              <a:t>        . </a:t>
            </a:r>
            <a:br>
              <a:rPr lang="ru-UA" sz="1400" dirty="0">
                <a:latin typeface="Times New Roman" panose="02020603050405020304" pitchFamily="18" charset="0"/>
                <a:cs typeface="Times New Roman" panose="02020603050405020304" pitchFamily="18" charset="0"/>
              </a:rPr>
            </a:br>
            <a:endParaRPr lang="ru-UA" sz="1400"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8406C763-812A-4C9A-AF80-B546F88C664C}"/>
              </a:ext>
            </a:extLst>
          </p:cNvPr>
          <p:cNvSpPr/>
          <p:nvPr/>
        </p:nvSpPr>
        <p:spPr>
          <a:xfrm>
            <a:off x="311700" y="290147"/>
            <a:ext cx="8520600" cy="3754874"/>
          </a:xfrm>
          <a:prstGeom prst="rect">
            <a:avLst/>
          </a:prstGeom>
        </p:spPr>
        <p:txBody>
          <a:bodyPr wrap="square">
            <a:spAutoFit/>
          </a:bodyPr>
          <a:lstStyle/>
          <a:p>
            <a:pPr algn="ctr"/>
            <a:r>
              <a:rPr lang="ru-UA" b="1" dirty="0">
                <a:latin typeface="Times New Roman" panose="02020603050405020304" pitchFamily="18" charset="0"/>
                <a:cs typeface="Times New Roman" panose="02020603050405020304" pitchFamily="18" charset="0"/>
              </a:rPr>
              <a:t>ВСТУП</a:t>
            </a:r>
            <a:endParaRPr lang="ru-UA" dirty="0"/>
          </a:p>
          <a:p>
            <a:pPr indent="361950" algn="just"/>
            <a:endParaRPr lang="ru-UA" dirty="0">
              <a:latin typeface="Times New Roman" panose="02020603050405020304" pitchFamily="18" charset="0"/>
              <a:cs typeface="Times New Roman" panose="02020603050405020304" pitchFamily="18" charset="0"/>
            </a:endParaRPr>
          </a:p>
          <a:p>
            <a:pPr indent="361950" algn="just"/>
            <a:r>
              <a:rPr lang="ru-RU" dirty="0">
                <a:latin typeface="Times New Roman" panose="02020603050405020304" pitchFamily="18" charset="0"/>
                <a:cs typeface="Times New Roman" panose="02020603050405020304" pitchFamily="18" charset="0"/>
              </a:rPr>
              <a:t>Методи  побудови і читання  рисунків грунтуються на теорії  курсу  нарисної  геометрії. Зображення предметів</a:t>
            </a:r>
            <a:r>
              <a:rPr lang="ru-UA"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виконують</a:t>
            </a:r>
            <a:r>
              <a:rPr lang="ru-UA"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за</a:t>
            </a:r>
            <a:r>
              <a:rPr lang="ru-UA"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методом прямокутного проектування.</a:t>
            </a:r>
            <a:r>
              <a:rPr lang="ru-UA" dirty="0">
                <a:latin typeface="Times New Roman" panose="02020603050405020304" pitchFamily="18" charset="0"/>
                <a:cs typeface="Times New Roman" panose="02020603050405020304" pitchFamily="18" charset="0"/>
              </a:rPr>
              <a:t> </a:t>
            </a:r>
          </a:p>
          <a:p>
            <a:pPr indent="361950" algn="just"/>
            <a:r>
              <a:rPr lang="ru-UA" dirty="0">
                <a:latin typeface="Times New Roman" panose="02020603050405020304" pitchFamily="18" charset="0"/>
                <a:cs typeface="Times New Roman" panose="02020603050405020304" pitchFamily="18" charset="0"/>
              </a:rPr>
              <a:t>Форма деталей, що зустрічаються в техніці, являє собою поєднання різних геометричних тіл або ї</a:t>
            </a:r>
            <a:r>
              <a:rPr lang="ru-RU" dirty="0">
                <a:latin typeface="Times New Roman" panose="02020603050405020304" pitchFamily="18" charset="0"/>
                <a:cs typeface="Times New Roman" panose="02020603050405020304" pitchFamily="18" charset="0"/>
              </a:rPr>
              <a:t>х</a:t>
            </a:r>
            <a:r>
              <a:rPr lang="ru-UA" dirty="0">
                <a:latin typeface="Times New Roman" panose="02020603050405020304" pitchFamily="18" charset="0"/>
                <a:cs typeface="Times New Roman" panose="02020603050405020304" pitchFamily="18" charset="0"/>
              </a:rPr>
              <a:t> частин.</a:t>
            </a:r>
          </a:p>
          <a:p>
            <a:pPr indent="361950" algn="just"/>
            <a:r>
              <a:rPr lang="ru-UA" dirty="0">
                <a:latin typeface="Times New Roman" panose="02020603050405020304" pitchFamily="18" charset="0"/>
                <a:cs typeface="Times New Roman" panose="02020603050405020304" pitchFamily="18" charset="0"/>
              </a:rPr>
              <a:t>До основних геометричних тіл відносяться паралелепіпед, різні призми і піраміди, циліндр, конус і кулю. Кожне з цих тіл має свої обмежують поверхні. За характером обмежуючих поверхонь геометричні тіла діляться на дві основні групи: багатогранники і тіла обертання.</a:t>
            </a:r>
          </a:p>
          <a:p>
            <a:pPr indent="361950" algn="just"/>
            <a:r>
              <a:rPr lang="ru-UA" dirty="0">
                <a:latin typeface="Times New Roman" panose="02020603050405020304" pitchFamily="18" charset="0"/>
                <a:cs typeface="Times New Roman" panose="02020603050405020304" pitchFamily="18" charset="0"/>
              </a:rPr>
              <a:t>Многогранниками називаються тіла, обмежені плоскими поверхнями: паралелепіпед, різні призми і піраміди.</a:t>
            </a:r>
          </a:p>
          <a:p>
            <a:pPr indent="361950" algn="just"/>
            <a:r>
              <a:rPr lang="ru-UA" dirty="0">
                <a:latin typeface="Times New Roman" panose="02020603050405020304" pitchFamily="18" charset="0"/>
                <a:cs typeface="Times New Roman" panose="02020603050405020304" pitchFamily="18" charset="0"/>
              </a:rPr>
              <a:t>Тіла обертання обмежені плоскими і кривими поверхнями, отриманими обертанням утворює лінії навколо осі: циліндр, конус, куля і деякі інші.</a:t>
            </a:r>
          </a:p>
          <a:p>
            <a:pPr indent="361950" algn="just"/>
            <a:r>
              <a:rPr lang="ru-UA" dirty="0">
                <a:latin typeface="Times New Roman" panose="02020603050405020304" pitchFamily="18" charset="0"/>
                <a:cs typeface="Times New Roman" panose="02020603050405020304" pitchFamily="18" charset="0"/>
              </a:rPr>
              <a:t>Для виконання креслень деталей потрібно вміти правильно зображати геометричні тіла.</a:t>
            </a:r>
          </a:p>
          <a:p>
            <a:pPr indent="361950" algn="just"/>
            <a:r>
              <a:rPr lang="ru-RU" dirty="0">
                <a:latin typeface="Times New Roman" panose="02020603050405020304" pitchFamily="18" charset="0"/>
                <a:cs typeface="Times New Roman" panose="02020603050405020304" pitchFamily="18" charset="0"/>
              </a:rPr>
              <a:t>В  електронному посібнику  розглянуто </a:t>
            </a:r>
            <a:r>
              <a:rPr lang="ru-UA" dirty="0">
                <a:latin typeface="Times New Roman" panose="02020603050405020304" pitchFamily="18" charset="0"/>
                <a:cs typeface="Times New Roman" panose="02020603050405020304" pitchFamily="18" charset="0"/>
              </a:rPr>
              <a:t>алгоритм побудови для </a:t>
            </a:r>
            <a:r>
              <a:rPr lang="ru-RU" dirty="0">
                <a:latin typeface="Times New Roman" panose="02020603050405020304" pitchFamily="18" charset="0"/>
                <a:cs typeface="Times New Roman" panose="02020603050405020304" pitchFamily="18" charset="0"/>
              </a:rPr>
              <a:t>практичн</a:t>
            </a:r>
            <a:r>
              <a:rPr lang="ru-UA" dirty="0">
                <a:latin typeface="Times New Roman" panose="02020603050405020304" pitchFamily="18" charset="0"/>
                <a:cs typeface="Times New Roman" panose="02020603050405020304" pitchFamily="18" charset="0"/>
              </a:rPr>
              <a:t>ого</a:t>
            </a:r>
            <a:r>
              <a:rPr lang="ru-RU" dirty="0">
                <a:latin typeface="Times New Roman" panose="02020603050405020304" pitchFamily="18" charset="0"/>
                <a:cs typeface="Times New Roman" panose="02020603050405020304" pitchFamily="18" charset="0"/>
              </a:rPr>
              <a:t> застосування  методів  нарисної геометрії </a:t>
            </a:r>
            <a:r>
              <a:rPr lang="ru-UA" dirty="0">
                <a:latin typeface="Times New Roman" panose="02020603050405020304" pitchFamily="18" charset="0"/>
                <a:cs typeface="Times New Roman" panose="02020603050405020304" pitchFamily="18" charset="0"/>
              </a:rPr>
              <a:t>під час</a:t>
            </a:r>
            <a:r>
              <a:rPr lang="ru-RU" dirty="0">
                <a:latin typeface="Times New Roman" panose="02020603050405020304" pitchFamily="18" charset="0"/>
                <a:cs typeface="Times New Roman" panose="02020603050405020304" pitchFamily="18" charset="0"/>
              </a:rPr>
              <a:t> ро</a:t>
            </a:r>
            <a:r>
              <a:rPr lang="uk-UA" dirty="0">
                <a:latin typeface="Times New Roman" panose="02020603050405020304" pitchFamily="18" charset="0"/>
                <a:cs typeface="Times New Roman" panose="02020603050405020304" pitchFamily="18" charset="0"/>
              </a:rPr>
              <a:t>зв</a:t>
            </a:r>
            <a:r>
              <a:rPr lang="ru-RU"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язування задач технічного характеру</a:t>
            </a:r>
            <a:r>
              <a:rPr lang="ru-UA" dirty="0">
                <a:latin typeface="Times New Roman" panose="02020603050405020304" pitchFamily="18" charset="0"/>
                <a:cs typeface="Times New Roman" panose="02020603050405020304" pitchFamily="18" charset="0"/>
              </a:rPr>
              <a:t>.</a:t>
            </a:r>
          </a:p>
          <a:p>
            <a:pPr indent="361950" algn="just"/>
            <a:endParaRPr lang="ru-UA" dirty="0"/>
          </a:p>
        </p:txBody>
      </p:sp>
    </p:spTree>
    <p:extLst>
      <p:ext uri="{BB962C8B-B14F-4D97-AF65-F5344CB8AC3E}">
        <p14:creationId xmlns:p14="http://schemas.microsoft.com/office/powerpoint/2010/main" val="4014964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7"/>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Заміряємо відстань від вісі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до горизонтальної проекції точки А</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(становить 36,24 мм). </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Із засічки, що на осі ОХ проводимо лінію паралельно вісі ОУ.</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Відкладаємо заміряну відстань на проведеній лінії в прямокутній ізометричній проекції, робимо засічку (на ребрі 1 3  нижньої основи призми).</a:t>
            </a:r>
            <a:endParaRPr i="1" dirty="0">
              <a:solidFill>
                <a:schemeClr val="tx1"/>
              </a:solidFill>
              <a:latin typeface="Times New Roman"/>
              <a:ea typeface="Times New Roman"/>
              <a:cs typeface="Times New Roman"/>
              <a:sym typeface="Times New Roman"/>
            </a:endParaRPr>
          </a:p>
        </p:txBody>
      </p:sp>
      <p:pic>
        <p:nvPicPr>
          <p:cNvPr id="259" name="Google Shape;259;p47"/>
          <p:cNvPicPr preferRelativeResize="0"/>
          <p:nvPr/>
        </p:nvPicPr>
        <p:blipFill>
          <a:blip r:embed="rId3">
            <a:alphaModFix/>
          </a:blip>
          <a:stretch>
            <a:fillRect/>
          </a:stretch>
        </p:blipFill>
        <p:spPr>
          <a:xfrm>
            <a:off x="717288" y="142400"/>
            <a:ext cx="7709413" cy="36926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8"/>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Заміряємо відстань від вісі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до фронтальної проекції точки А</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(становить 30 мм). </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Із засічки, що на проекції ребра основи 1 3  проводимо лінію паралельно вісі ОZ.</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Відкладаємо заміряну відстань на проведеній лінії в прямокутній ізометричній проекції.</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Позначаємо проекцію точки А.</a:t>
            </a:r>
            <a:endParaRPr i="1" dirty="0">
              <a:solidFill>
                <a:schemeClr val="tx1"/>
              </a:solidFill>
              <a:latin typeface="Times New Roman"/>
              <a:ea typeface="Times New Roman"/>
              <a:cs typeface="Times New Roman"/>
              <a:sym typeface="Times New Roman"/>
            </a:endParaRPr>
          </a:p>
        </p:txBody>
      </p:sp>
      <p:pic>
        <p:nvPicPr>
          <p:cNvPr id="265" name="Google Shape;265;p48"/>
          <p:cNvPicPr preferRelativeResize="0"/>
          <p:nvPr/>
        </p:nvPicPr>
        <p:blipFill>
          <a:blip r:embed="rId3">
            <a:alphaModFix/>
          </a:blip>
          <a:stretch>
            <a:fillRect/>
          </a:stretch>
        </p:blipFill>
        <p:spPr>
          <a:xfrm>
            <a:off x="705725" y="152400"/>
            <a:ext cx="7732542" cy="36926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49"/>
          <p:cNvPicPr preferRelativeResize="0"/>
          <p:nvPr/>
        </p:nvPicPr>
        <p:blipFill>
          <a:blip r:embed="rId3">
            <a:alphaModFix/>
          </a:blip>
          <a:stretch>
            <a:fillRect/>
          </a:stretch>
        </p:blipFill>
        <p:spPr>
          <a:xfrm>
            <a:off x="724338" y="142425"/>
            <a:ext cx="7695319" cy="36926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0"/>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На фронтальній проекції бічного ребра 2</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5</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задаємо проекцію точки В</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Маючи лише одну проекцію точки, потрібно задати другу проекцію. Після цього за двома проекціями точки побудувати третю.</a:t>
            </a:r>
            <a:endParaRPr i="1" dirty="0">
              <a:solidFill>
                <a:schemeClr val="tx1"/>
              </a:solidFill>
              <a:latin typeface="Times New Roman"/>
              <a:ea typeface="Times New Roman"/>
              <a:cs typeface="Times New Roman"/>
              <a:sym typeface="Times New Roman"/>
            </a:endParaRPr>
          </a:p>
        </p:txBody>
      </p:sp>
      <p:pic>
        <p:nvPicPr>
          <p:cNvPr id="276" name="Google Shape;276;p50"/>
          <p:cNvPicPr preferRelativeResize="0"/>
          <p:nvPr/>
        </p:nvPicPr>
        <p:blipFill>
          <a:blip r:embed="rId3">
            <a:alphaModFix/>
          </a:blip>
          <a:stretch>
            <a:fillRect/>
          </a:stretch>
        </p:blipFill>
        <p:spPr>
          <a:xfrm>
            <a:off x="724338" y="142400"/>
            <a:ext cx="7695319" cy="36926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1"/>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 фронтальної проекції точки В</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проводимо лінію проекійного на горизонтальну площину проекцій паралельно до осей z</a:t>
            </a:r>
            <a:r>
              <a:rPr lang="uk" sz="1000" i="1">
                <a:solidFill>
                  <a:schemeClr val="tx1"/>
                </a:solidFill>
                <a:latin typeface="Times New Roman"/>
                <a:ea typeface="Times New Roman"/>
                <a:cs typeface="Times New Roman"/>
                <a:sym typeface="Times New Roman"/>
              </a:rPr>
              <a:t>2,3</a:t>
            </a:r>
            <a:r>
              <a:rPr lang="uk" i="1">
                <a:solidFill>
                  <a:schemeClr val="tx1"/>
                </a:solidFill>
                <a:latin typeface="Times New Roman"/>
                <a:ea typeface="Times New Roman"/>
                <a:cs typeface="Times New Roman"/>
                <a:sym typeface="Times New Roman"/>
              </a:rPr>
              <a:t> та у</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до перетину із горизонтальною проекцією бічного ребра призми 2</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5</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a:t>
            </a:r>
            <a:endParaRPr sz="1800"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Позначаємо горизонтальну проекцію точки В</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a:t>
            </a:r>
            <a:endParaRPr i="1" dirty="0">
              <a:solidFill>
                <a:schemeClr val="tx1"/>
              </a:solidFill>
              <a:latin typeface="Times New Roman"/>
              <a:ea typeface="Times New Roman"/>
              <a:cs typeface="Times New Roman"/>
              <a:sym typeface="Times New Roman"/>
            </a:endParaRPr>
          </a:p>
        </p:txBody>
      </p:sp>
      <p:pic>
        <p:nvPicPr>
          <p:cNvPr id="282" name="Google Shape;282;p51"/>
          <p:cNvPicPr preferRelativeResize="0"/>
          <p:nvPr/>
        </p:nvPicPr>
        <p:blipFill>
          <a:blip r:embed="rId3">
            <a:alphaModFix/>
          </a:blip>
          <a:stretch>
            <a:fillRect/>
          </a:stretch>
        </p:blipFill>
        <p:spPr>
          <a:xfrm>
            <a:off x="720813" y="152400"/>
            <a:ext cx="7702366" cy="36926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2"/>
          <p:cNvSpPr txBox="1"/>
          <p:nvPr/>
        </p:nvSpPr>
        <p:spPr>
          <a:xfrm>
            <a:off x="228144" y="3997500"/>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dirty="0">
                <a:solidFill>
                  <a:schemeClr val="tx1"/>
                </a:solidFill>
                <a:latin typeface="Times New Roman"/>
                <a:ea typeface="Times New Roman"/>
                <a:cs typeface="Times New Roman"/>
                <a:sym typeface="Times New Roman"/>
              </a:rPr>
              <a:t>З фронтальної проекції точки В</a:t>
            </a:r>
            <a:r>
              <a:rPr lang="uk" sz="1000" i="1" dirty="0">
                <a:solidFill>
                  <a:schemeClr val="tx1"/>
                </a:solidFill>
                <a:latin typeface="Times New Roman"/>
                <a:ea typeface="Times New Roman"/>
                <a:cs typeface="Times New Roman"/>
                <a:sym typeface="Times New Roman"/>
              </a:rPr>
              <a:t>2</a:t>
            </a:r>
            <a:r>
              <a:rPr lang="uk" i="1" dirty="0">
                <a:solidFill>
                  <a:schemeClr val="tx1"/>
                </a:solidFill>
                <a:latin typeface="Times New Roman"/>
                <a:ea typeface="Times New Roman"/>
                <a:cs typeface="Times New Roman"/>
                <a:sym typeface="Times New Roman"/>
              </a:rPr>
              <a:t> проводимо лінію проекійного на профільну площину проекцій паралельно до осей х</a:t>
            </a:r>
            <a:r>
              <a:rPr lang="uk" sz="1000" i="1" dirty="0">
                <a:solidFill>
                  <a:schemeClr val="tx1"/>
                </a:solidFill>
                <a:latin typeface="Times New Roman"/>
                <a:ea typeface="Times New Roman"/>
                <a:cs typeface="Times New Roman"/>
                <a:sym typeface="Times New Roman"/>
              </a:rPr>
              <a:t>1,2</a:t>
            </a:r>
            <a:r>
              <a:rPr lang="uk" i="1" dirty="0">
                <a:solidFill>
                  <a:schemeClr val="tx1"/>
                </a:solidFill>
                <a:latin typeface="Times New Roman"/>
                <a:ea typeface="Times New Roman"/>
                <a:cs typeface="Times New Roman"/>
                <a:sym typeface="Times New Roman"/>
              </a:rPr>
              <a:t> та у</a:t>
            </a:r>
            <a:r>
              <a:rPr lang="uk" sz="1000" i="1" dirty="0">
                <a:solidFill>
                  <a:schemeClr val="tx1"/>
                </a:solidFill>
                <a:latin typeface="Times New Roman"/>
                <a:ea typeface="Times New Roman"/>
                <a:cs typeface="Times New Roman"/>
                <a:sym typeface="Times New Roman"/>
              </a:rPr>
              <a:t>3</a:t>
            </a:r>
            <a:r>
              <a:rPr lang="uk" i="1" dirty="0">
                <a:solidFill>
                  <a:schemeClr val="tx1"/>
                </a:solidFill>
                <a:latin typeface="Times New Roman"/>
                <a:ea typeface="Times New Roman"/>
                <a:cs typeface="Times New Roman"/>
                <a:sym typeface="Times New Roman"/>
              </a:rPr>
              <a:t>, до перетину із профільною проекцією бічного ребра призми 2</a:t>
            </a:r>
            <a:r>
              <a:rPr lang="uk" sz="1000" i="1" dirty="0">
                <a:solidFill>
                  <a:schemeClr val="tx1"/>
                </a:solidFill>
                <a:latin typeface="Times New Roman"/>
                <a:ea typeface="Times New Roman"/>
                <a:cs typeface="Times New Roman"/>
                <a:sym typeface="Times New Roman"/>
              </a:rPr>
              <a:t>3</a:t>
            </a:r>
            <a:r>
              <a:rPr lang="uk" i="1" dirty="0">
                <a:solidFill>
                  <a:schemeClr val="tx1"/>
                </a:solidFill>
                <a:latin typeface="Times New Roman"/>
                <a:ea typeface="Times New Roman"/>
                <a:cs typeface="Times New Roman"/>
                <a:sym typeface="Times New Roman"/>
              </a:rPr>
              <a:t> 5</a:t>
            </a:r>
            <a:r>
              <a:rPr lang="uk" sz="1000" i="1" dirty="0">
                <a:solidFill>
                  <a:schemeClr val="tx1"/>
                </a:solidFill>
                <a:latin typeface="Times New Roman"/>
                <a:ea typeface="Times New Roman"/>
                <a:cs typeface="Times New Roman"/>
                <a:sym typeface="Times New Roman"/>
              </a:rPr>
              <a:t>3</a:t>
            </a:r>
            <a:r>
              <a:rPr lang="uk" i="1" dirty="0">
                <a:solidFill>
                  <a:schemeClr val="tx1"/>
                </a:solidFill>
                <a:latin typeface="Times New Roman"/>
                <a:ea typeface="Times New Roman"/>
                <a:cs typeface="Times New Roman"/>
                <a:sym typeface="Times New Roman"/>
              </a:rPr>
              <a:t>.</a:t>
            </a:r>
            <a:endParaRPr sz="1800"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dirty="0">
                <a:solidFill>
                  <a:schemeClr val="tx1"/>
                </a:solidFill>
                <a:latin typeface="Times New Roman"/>
                <a:ea typeface="Times New Roman"/>
                <a:cs typeface="Times New Roman"/>
                <a:sym typeface="Times New Roman"/>
              </a:rPr>
              <a:t>Позначаємо профільну проекцію точки (В</a:t>
            </a:r>
            <a:r>
              <a:rPr lang="uk" sz="1000" i="1" dirty="0">
                <a:solidFill>
                  <a:schemeClr val="tx1"/>
                </a:solidFill>
                <a:latin typeface="Times New Roman"/>
                <a:ea typeface="Times New Roman"/>
                <a:cs typeface="Times New Roman"/>
                <a:sym typeface="Times New Roman"/>
              </a:rPr>
              <a:t>3</a:t>
            </a:r>
            <a:r>
              <a:rPr lang="uk" i="1" dirty="0">
                <a:solidFill>
                  <a:schemeClr val="tx1"/>
                </a:solidFill>
                <a:latin typeface="Times New Roman"/>
                <a:ea typeface="Times New Roman"/>
                <a:cs typeface="Times New Roman"/>
                <a:sym typeface="Times New Roman"/>
              </a:rPr>
              <a:t>). Проекцію точки беремо в дужки, оскільки проекція ребра 2</a:t>
            </a:r>
            <a:r>
              <a:rPr lang="uk" sz="1000" i="1" dirty="0">
                <a:solidFill>
                  <a:schemeClr val="tx1"/>
                </a:solidFill>
                <a:latin typeface="Times New Roman"/>
                <a:ea typeface="Times New Roman"/>
                <a:cs typeface="Times New Roman"/>
                <a:sym typeface="Times New Roman"/>
              </a:rPr>
              <a:t>3</a:t>
            </a:r>
            <a:r>
              <a:rPr lang="uk" i="1" dirty="0">
                <a:solidFill>
                  <a:schemeClr val="tx1"/>
                </a:solidFill>
                <a:latin typeface="Times New Roman"/>
                <a:ea typeface="Times New Roman"/>
                <a:cs typeface="Times New Roman"/>
                <a:sym typeface="Times New Roman"/>
              </a:rPr>
              <a:t> 5</a:t>
            </a:r>
            <a:r>
              <a:rPr lang="uk" sz="1000" i="1" dirty="0">
                <a:solidFill>
                  <a:schemeClr val="tx1"/>
                </a:solidFill>
                <a:latin typeface="Times New Roman"/>
                <a:ea typeface="Times New Roman"/>
                <a:cs typeface="Times New Roman"/>
                <a:sym typeface="Times New Roman"/>
              </a:rPr>
              <a:t>3 </a:t>
            </a:r>
            <a:r>
              <a:rPr lang="uk" i="1" dirty="0">
                <a:solidFill>
                  <a:schemeClr val="tx1"/>
                </a:solidFill>
                <a:latin typeface="Times New Roman"/>
                <a:ea typeface="Times New Roman"/>
                <a:cs typeface="Times New Roman"/>
                <a:sym typeface="Times New Roman"/>
              </a:rPr>
              <a:t>невидима.</a:t>
            </a:r>
            <a:endParaRPr sz="1800" i="1" dirty="0">
              <a:solidFill>
                <a:schemeClr val="tx1"/>
              </a:solidFill>
              <a:latin typeface="Times New Roman"/>
              <a:ea typeface="Times New Roman"/>
              <a:cs typeface="Times New Roman"/>
              <a:sym typeface="Times New Roman"/>
            </a:endParaRPr>
          </a:p>
        </p:txBody>
      </p:sp>
      <p:pic>
        <p:nvPicPr>
          <p:cNvPr id="288" name="Google Shape;288;p52"/>
          <p:cNvPicPr preferRelativeResize="0"/>
          <p:nvPr/>
        </p:nvPicPr>
        <p:blipFill>
          <a:blip r:embed="rId3">
            <a:alphaModFix/>
          </a:blip>
          <a:stretch>
            <a:fillRect/>
          </a:stretch>
        </p:blipFill>
        <p:spPr>
          <a:xfrm>
            <a:off x="717288" y="162375"/>
            <a:ext cx="7709413" cy="36926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3"/>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Заміряємо відстань від вісі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до фронтальної проекції точки В</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(становить 44,05 мм). </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Відкладаємо заміряну відстань на проекції бічного ребра 2 5  призми в прямокутній ізометричній проекції.</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Позначаємо проекцію точки (В). Проекцію точки беремо в дужки, оскільки проекція ребра 2 5</a:t>
            </a:r>
            <a:r>
              <a:rPr lang="uk" sz="1000" i="1">
                <a:solidFill>
                  <a:schemeClr val="tx1"/>
                </a:solidFill>
                <a:latin typeface="Times New Roman"/>
                <a:ea typeface="Times New Roman"/>
                <a:cs typeface="Times New Roman"/>
                <a:sym typeface="Times New Roman"/>
              </a:rPr>
              <a:t> </a:t>
            </a:r>
            <a:r>
              <a:rPr lang="uk" i="1">
                <a:solidFill>
                  <a:schemeClr val="tx1"/>
                </a:solidFill>
                <a:latin typeface="Times New Roman"/>
                <a:ea typeface="Times New Roman"/>
                <a:cs typeface="Times New Roman"/>
                <a:sym typeface="Times New Roman"/>
              </a:rPr>
              <a:t>невидима.</a:t>
            </a:r>
            <a:endParaRPr i="1" dirty="0">
              <a:solidFill>
                <a:schemeClr val="tx1"/>
              </a:solidFill>
              <a:latin typeface="Times New Roman"/>
              <a:ea typeface="Times New Roman"/>
              <a:cs typeface="Times New Roman"/>
              <a:sym typeface="Times New Roman"/>
            </a:endParaRPr>
          </a:p>
        </p:txBody>
      </p:sp>
      <p:pic>
        <p:nvPicPr>
          <p:cNvPr id="294" name="Google Shape;294;p53"/>
          <p:cNvPicPr preferRelativeResize="0"/>
          <p:nvPr/>
        </p:nvPicPr>
        <p:blipFill>
          <a:blip r:embed="rId3">
            <a:alphaModFix/>
          </a:blip>
          <a:stretch>
            <a:fillRect/>
          </a:stretch>
        </p:blipFill>
        <p:spPr>
          <a:xfrm>
            <a:off x="724638" y="152400"/>
            <a:ext cx="7694726" cy="369262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4"/>
          <p:cNvSpPr txBox="1"/>
          <p:nvPr/>
        </p:nvSpPr>
        <p:spPr>
          <a:xfrm>
            <a:off x="249675" y="3997425"/>
            <a:ext cx="8687700" cy="114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Побудову комплексного креслення та прямокутної ізометричної проекції тригранної рівносторонньої призми, а також проекцій точок на її поверхнях завершено.</a:t>
            </a:r>
            <a:endParaRPr i="1" dirty="0">
              <a:solidFill>
                <a:schemeClr val="tx1"/>
              </a:solidFill>
              <a:latin typeface="Times New Roman"/>
              <a:ea typeface="Times New Roman"/>
              <a:cs typeface="Times New Roman"/>
              <a:sym typeface="Times New Roman"/>
            </a:endParaRPr>
          </a:p>
        </p:txBody>
      </p:sp>
      <p:pic>
        <p:nvPicPr>
          <p:cNvPr id="300" name="Google Shape;300;p54"/>
          <p:cNvPicPr preferRelativeResize="0"/>
          <p:nvPr/>
        </p:nvPicPr>
        <p:blipFill>
          <a:blip r:embed="rId3">
            <a:alphaModFix/>
          </a:blip>
          <a:stretch>
            <a:fillRect/>
          </a:stretch>
        </p:blipFill>
        <p:spPr>
          <a:xfrm>
            <a:off x="717288" y="162375"/>
            <a:ext cx="7709413" cy="36926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5F23DD3-C6B8-45EB-A5A8-5BDA83139B43}"/>
              </a:ext>
            </a:extLst>
          </p:cNvPr>
          <p:cNvSpPr>
            <a:spLocks noGrp="1"/>
          </p:cNvSpPr>
          <p:nvPr>
            <p:ph type="subTitle" idx="1"/>
          </p:nvPr>
        </p:nvSpPr>
        <p:spPr>
          <a:xfrm>
            <a:off x="371890" y="1387162"/>
            <a:ext cx="8400220" cy="1647440"/>
          </a:xfrm>
        </p:spPr>
        <p:txBody>
          <a:bodyPr/>
          <a:lstStyle/>
          <a:p>
            <a:pPr marL="622300" indent="-508000" algn="just"/>
            <a:r>
              <a:rPr lang="ru-UA" sz="2400" b="1" dirty="0">
                <a:solidFill>
                  <a:schemeClr val="tx1"/>
                </a:solidFill>
                <a:latin typeface="Times New Roman" panose="02020603050405020304" pitchFamily="18" charset="0"/>
                <a:cs typeface="Times New Roman" panose="02020603050405020304" pitchFamily="18" charset="0"/>
              </a:rPr>
              <a:t>2. </a:t>
            </a:r>
            <a:r>
              <a:rPr lang="uk-UA" sz="2400" b="1" dirty="0">
                <a:solidFill>
                  <a:schemeClr val="tx1"/>
                </a:solidFill>
                <a:latin typeface="Times New Roman" panose="02020603050405020304" pitchFamily="18" charset="0"/>
                <a:cs typeface="Times New Roman" panose="02020603050405020304" pitchFamily="18" charset="0"/>
              </a:rPr>
              <a:t>Побудова комплексн</a:t>
            </a:r>
            <a:r>
              <a:rPr lang="ru-UA" sz="2400" b="1" dirty="0">
                <a:solidFill>
                  <a:schemeClr val="tx1"/>
                </a:solidFill>
                <a:latin typeface="Times New Roman" panose="02020603050405020304" pitchFamily="18" charset="0"/>
                <a:cs typeface="Times New Roman" panose="02020603050405020304" pitchFamily="18" charset="0"/>
              </a:rPr>
              <a:t>ого</a:t>
            </a:r>
            <a:r>
              <a:rPr lang="uk-UA" sz="2400" b="1" dirty="0">
                <a:solidFill>
                  <a:schemeClr val="tx1"/>
                </a:solidFill>
                <a:latin typeface="Times New Roman" panose="02020603050405020304" pitchFamily="18" charset="0"/>
                <a:cs typeface="Times New Roman" panose="02020603050405020304" pitchFamily="18" charset="0"/>
              </a:rPr>
              <a:t> креслен</a:t>
            </a:r>
            <a:r>
              <a:rPr lang="ru-UA" sz="2400" b="1" dirty="0">
                <a:solidFill>
                  <a:schemeClr val="tx1"/>
                </a:solidFill>
                <a:latin typeface="Times New Roman" panose="02020603050405020304" pitchFamily="18" charset="0"/>
                <a:cs typeface="Times New Roman" panose="02020603050405020304" pitchFamily="18" charset="0"/>
              </a:rPr>
              <a:t>ня </a:t>
            </a:r>
            <a:r>
              <a:rPr lang="uk-UA" sz="2400" b="1" dirty="0">
                <a:solidFill>
                  <a:schemeClr val="tx1"/>
                </a:solidFill>
                <a:latin typeface="Times New Roman" panose="02020603050405020304" pitchFamily="18" charset="0"/>
                <a:cs typeface="Times New Roman" panose="02020603050405020304" pitchFamily="18" charset="0"/>
              </a:rPr>
              <a:t>та </a:t>
            </a:r>
            <a:r>
              <a:rPr lang="ru-UA" sz="2400" b="1" dirty="0">
                <a:solidFill>
                  <a:schemeClr val="tx1"/>
                </a:solidFill>
                <a:latin typeface="Times New Roman" panose="02020603050405020304" pitchFamily="18" charset="0"/>
                <a:cs typeface="Times New Roman" panose="02020603050405020304" pitchFamily="18" charset="0"/>
              </a:rPr>
              <a:t>прямокутної ізометричної </a:t>
            </a:r>
            <a:r>
              <a:rPr lang="uk-UA" sz="2400" b="1" dirty="0">
                <a:solidFill>
                  <a:schemeClr val="tx1"/>
                </a:solidFill>
                <a:latin typeface="Times New Roman" panose="02020603050405020304" pitchFamily="18" charset="0"/>
                <a:cs typeface="Times New Roman" panose="02020603050405020304" pitchFamily="18" charset="0"/>
              </a:rPr>
              <a:t>проекці</a:t>
            </a:r>
            <a:r>
              <a:rPr lang="ru-UA" sz="2400" b="1" dirty="0">
                <a:solidFill>
                  <a:schemeClr val="tx1"/>
                </a:solidFill>
                <a:latin typeface="Times New Roman" panose="02020603050405020304" pitchFamily="18" charset="0"/>
                <a:cs typeface="Times New Roman" panose="02020603050405020304" pitchFamily="18" charset="0"/>
              </a:rPr>
              <a:t>ї </a:t>
            </a:r>
            <a:r>
              <a:rPr lang="ru-RU" sz="2400" b="1" dirty="0">
                <a:solidFill>
                  <a:schemeClr val="tx1"/>
                </a:solidFill>
                <a:latin typeface="Times New Roman" panose="02020603050405020304" pitchFamily="18" charset="0"/>
                <a:cs typeface="Times New Roman" panose="02020603050405020304" pitchFamily="18" charset="0"/>
              </a:rPr>
              <a:t>ц</a:t>
            </a:r>
            <a:r>
              <a:rPr lang="ru-UA" sz="2400" b="1" dirty="0">
                <a:solidFill>
                  <a:schemeClr val="tx1"/>
                </a:solidFill>
                <a:latin typeface="Times New Roman" panose="02020603050405020304" pitchFamily="18" charset="0"/>
                <a:cs typeface="Times New Roman" panose="02020603050405020304" pitchFamily="18" charset="0"/>
              </a:rPr>
              <a:t>и</a:t>
            </a:r>
            <a:r>
              <a:rPr lang="ru-RU" sz="2400" b="1" dirty="0">
                <a:solidFill>
                  <a:schemeClr val="tx1"/>
                </a:solidFill>
                <a:latin typeface="Times New Roman" panose="02020603050405020304" pitchFamily="18" charset="0"/>
                <a:cs typeface="Times New Roman" panose="02020603050405020304" pitchFamily="18" charset="0"/>
              </a:rPr>
              <a:t>л</a:t>
            </a:r>
            <a:r>
              <a:rPr lang="ru-UA" sz="2400" b="1" dirty="0">
                <a:solidFill>
                  <a:schemeClr val="tx1"/>
                </a:solidFill>
                <a:latin typeface="Times New Roman" panose="02020603050405020304" pitchFamily="18" charset="0"/>
                <a:cs typeface="Times New Roman" panose="02020603050405020304" pitchFamily="18" charset="0"/>
              </a:rPr>
              <a:t>і</a:t>
            </a:r>
            <a:r>
              <a:rPr lang="ru-RU" sz="2400" b="1" dirty="0">
                <a:solidFill>
                  <a:schemeClr val="tx1"/>
                </a:solidFill>
                <a:latin typeface="Times New Roman" panose="02020603050405020304" pitchFamily="18" charset="0"/>
                <a:cs typeface="Times New Roman" panose="02020603050405020304" pitchFamily="18" charset="0"/>
              </a:rPr>
              <a:t>н</a:t>
            </a:r>
            <a:r>
              <a:rPr lang="ru-UA" sz="2400" b="1" dirty="0">
                <a:solidFill>
                  <a:schemeClr val="tx1"/>
                </a:solidFill>
                <a:latin typeface="Times New Roman" panose="02020603050405020304" pitchFamily="18" charset="0"/>
                <a:cs typeface="Times New Roman" panose="02020603050405020304" pitchFamily="18" charset="0"/>
              </a:rPr>
              <a:t>д</a:t>
            </a:r>
            <a:r>
              <a:rPr lang="ru-RU" sz="2400" b="1" dirty="0">
                <a:solidFill>
                  <a:schemeClr val="tx1"/>
                </a:solidFill>
                <a:latin typeface="Times New Roman" panose="02020603050405020304" pitchFamily="18" charset="0"/>
                <a:cs typeface="Times New Roman" panose="02020603050405020304" pitchFamily="18" charset="0"/>
              </a:rPr>
              <a:t>р</a:t>
            </a:r>
            <a:r>
              <a:rPr lang="ru-UA" sz="2400" b="1" dirty="0">
                <a:solidFill>
                  <a:schemeClr val="tx1"/>
                </a:solidFill>
                <a:latin typeface="Times New Roman" panose="02020603050405020304" pitchFamily="18" charset="0"/>
                <a:cs typeface="Times New Roman" panose="02020603050405020304" pitchFamily="18" charset="0"/>
              </a:rPr>
              <a:t>а. </a:t>
            </a:r>
            <a:r>
              <a:rPr lang="uk-UA" sz="2400" b="1" dirty="0">
                <a:solidFill>
                  <a:schemeClr val="tx1"/>
                </a:solidFill>
                <a:latin typeface="Times New Roman" panose="02020603050405020304" pitchFamily="18" charset="0"/>
                <a:cs typeface="Times New Roman" panose="02020603050405020304" pitchFamily="18" charset="0"/>
              </a:rPr>
              <a:t>Побудова проекцій точок, які належать поверхням</a:t>
            </a:r>
            <a:r>
              <a:rPr lang="ru-UA" sz="2400" b="1"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169775" y="147500"/>
            <a:ext cx="8808900" cy="1360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uk" sz="1400" b="1" i="1" dirty="0">
                <a:solidFill>
                  <a:srgbClr val="000000"/>
                </a:solidFill>
                <a:latin typeface="Times New Roman"/>
                <a:ea typeface="Times New Roman"/>
                <a:cs typeface="Times New Roman"/>
                <a:sym typeface="Times New Roman"/>
              </a:rPr>
              <a:t>Завдання: </a:t>
            </a:r>
            <a:endParaRPr sz="1400" b="1" i="1" dirty="0">
              <a:solidFill>
                <a:srgbClr val="000000"/>
              </a:solidFill>
              <a:latin typeface="Times New Roman"/>
              <a:ea typeface="Times New Roman"/>
              <a:cs typeface="Times New Roman"/>
              <a:sym typeface="Times New Roman"/>
            </a:endParaRPr>
          </a:p>
          <a:p>
            <a:pPr marL="0" lvl="0" indent="0" algn="just" rtl="0">
              <a:spcBef>
                <a:spcPts val="0"/>
              </a:spcBef>
              <a:spcAft>
                <a:spcPts val="0"/>
              </a:spcAft>
              <a:buNone/>
            </a:pPr>
            <a:endParaRPr sz="1400" i="1" dirty="0">
              <a:solidFill>
                <a:srgbClr val="000000"/>
              </a:solidFill>
              <a:latin typeface="Times New Roman"/>
              <a:ea typeface="Times New Roman"/>
              <a:cs typeface="Times New Roman"/>
              <a:sym typeface="Times New Roman"/>
            </a:endParaRPr>
          </a:p>
          <a:p>
            <a:pPr marL="0" lvl="0" indent="0" algn="just" rtl="0">
              <a:spcBef>
                <a:spcPts val="0"/>
              </a:spcBef>
              <a:spcAft>
                <a:spcPts val="0"/>
              </a:spcAft>
              <a:buNone/>
            </a:pPr>
            <a:r>
              <a:rPr lang="uk" sz="1400" i="1" dirty="0">
                <a:solidFill>
                  <a:srgbClr val="000000"/>
                </a:solidFill>
                <a:latin typeface="Times New Roman"/>
                <a:ea typeface="Times New Roman"/>
                <a:cs typeface="Times New Roman"/>
                <a:sym typeface="Times New Roman"/>
              </a:rPr>
              <a:t>Побудувати комплексне креслення та аксонометричну (прямокутну ізометричну) проекцію циліндра, який розташовано основою на П</a:t>
            </a:r>
            <a:r>
              <a:rPr lang="uk" sz="1000" i="1" dirty="0">
                <a:solidFill>
                  <a:srgbClr val="000000"/>
                </a:solidFill>
                <a:latin typeface="Times New Roman"/>
                <a:ea typeface="Times New Roman"/>
                <a:cs typeface="Times New Roman"/>
                <a:sym typeface="Times New Roman"/>
              </a:rPr>
              <a:t>1</a:t>
            </a:r>
            <a:r>
              <a:rPr lang="uk" sz="1400" i="1" dirty="0">
                <a:solidFill>
                  <a:srgbClr val="000000"/>
                </a:solidFill>
                <a:latin typeface="Times New Roman"/>
                <a:ea typeface="Times New Roman"/>
                <a:cs typeface="Times New Roman"/>
                <a:sym typeface="Times New Roman"/>
              </a:rPr>
              <a:t>. </a:t>
            </a:r>
            <a:r>
              <a:rPr lang="ru-UA" sz="1400" i="1" dirty="0">
                <a:solidFill>
                  <a:srgbClr val="000000"/>
                </a:solidFill>
                <a:latin typeface="Times New Roman"/>
                <a:ea typeface="Times New Roman"/>
                <a:cs typeface="Times New Roman"/>
                <a:sym typeface="Times New Roman"/>
              </a:rPr>
              <a:t>Побудувати проекції точок, які розташовані на поверхн</a:t>
            </a:r>
            <a:r>
              <a:rPr lang="ru-RU" sz="1400" i="1" dirty="0">
                <a:solidFill>
                  <a:srgbClr val="000000"/>
                </a:solidFill>
                <a:latin typeface="Times New Roman"/>
                <a:ea typeface="Times New Roman"/>
                <a:cs typeface="Times New Roman"/>
                <a:sym typeface="Times New Roman"/>
              </a:rPr>
              <a:t>я</a:t>
            </a:r>
            <a:r>
              <a:rPr lang="ru-UA" sz="1400" i="1" dirty="0">
                <a:solidFill>
                  <a:srgbClr val="000000"/>
                </a:solidFill>
                <a:latin typeface="Times New Roman"/>
                <a:ea typeface="Times New Roman"/>
                <a:cs typeface="Times New Roman"/>
                <a:sym typeface="Times New Roman"/>
              </a:rPr>
              <a:t>х. </a:t>
            </a:r>
            <a:r>
              <a:rPr lang="uk" sz="1400" i="1" dirty="0">
                <a:solidFill>
                  <a:srgbClr val="000000"/>
                </a:solidFill>
                <a:latin typeface="Times New Roman"/>
                <a:ea typeface="Times New Roman"/>
                <a:cs typeface="Times New Roman"/>
                <a:sym typeface="Times New Roman"/>
              </a:rPr>
              <a:t>Висота циліндра дорівнює 60 мм. Діаметр основ</a:t>
            </a:r>
            <a:r>
              <a:rPr lang="ru-UA" sz="1400" i="1" dirty="0">
                <a:solidFill>
                  <a:srgbClr val="000000"/>
                </a:solidFill>
                <a:latin typeface="Times New Roman"/>
                <a:ea typeface="Times New Roman"/>
                <a:cs typeface="Times New Roman"/>
                <a:sym typeface="Times New Roman"/>
              </a:rPr>
              <a:t>и</a:t>
            </a:r>
            <a:r>
              <a:rPr lang="uk" sz="1400" i="1" dirty="0">
                <a:solidFill>
                  <a:srgbClr val="000000"/>
                </a:solidFill>
                <a:latin typeface="Times New Roman"/>
                <a:ea typeface="Times New Roman"/>
                <a:cs typeface="Times New Roman"/>
                <a:sym typeface="Times New Roman"/>
              </a:rPr>
              <a:t> дорівнює 50 мм.</a:t>
            </a:r>
            <a:endParaRPr sz="1400" i="1" dirty="0">
              <a:solidFill>
                <a:srgbClr val="000000"/>
              </a:solidFill>
              <a:latin typeface="Times New Roman"/>
              <a:ea typeface="Times New Roman"/>
              <a:cs typeface="Times New Roman"/>
              <a:sym typeface="Times New Roman"/>
            </a:endParaRPr>
          </a:p>
        </p:txBody>
      </p:sp>
      <p:pic>
        <p:nvPicPr>
          <p:cNvPr id="55" name="Google Shape;55;p13"/>
          <p:cNvPicPr preferRelativeResize="0"/>
          <p:nvPr/>
        </p:nvPicPr>
        <p:blipFill>
          <a:blip r:embed="rId3">
            <a:alphaModFix/>
          </a:blip>
          <a:stretch>
            <a:fillRect/>
          </a:stretch>
        </p:blipFill>
        <p:spPr>
          <a:xfrm>
            <a:off x="953200" y="1380850"/>
            <a:ext cx="7237594" cy="3606425"/>
          </a:xfrm>
          <a:prstGeom prst="rect">
            <a:avLst/>
          </a:prstGeom>
          <a:noFill/>
          <a:ln>
            <a:noFill/>
          </a:ln>
        </p:spPr>
      </p:pic>
    </p:spTree>
    <p:extLst>
      <p:ext uri="{BB962C8B-B14F-4D97-AF65-F5344CB8AC3E}">
        <p14:creationId xmlns:p14="http://schemas.microsoft.com/office/powerpoint/2010/main" val="110029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5F23DD3-C6B8-45EB-A5A8-5BDA83139B43}"/>
              </a:ext>
            </a:extLst>
          </p:cNvPr>
          <p:cNvSpPr>
            <a:spLocks noGrp="1"/>
          </p:cNvSpPr>
          <p:nvPr>
            <p:ph type="subTitle" idx="1"/>
          </p:nvPr>
        </p:nvSpPr>
        <p:spPr>
          <a:xfrm>
            <a:off x="371890" y="1387162"/>
            <a:ext cx="8400220" cy="1647440"/>
          </a:xfrm>
        </p:spPr>
        <p:txBody>
          <a:bodyPr/>
          <a:lstStyle/>
          <a:p>
            <a:pPr marL="622300" indent="-508000" algn="just"/>
            <a:r>
              <a:rPr lang="ru-UA" sz="2400" b="1" dirty="0">
                <a:solidFill>
                  <a:schemeClr val="tx1"/>
                </a:solidFill>
                <a:latin typeface="Times New Roman" panose="02020603050405020304" pitchFamily="18" charset="0"/>
                <a:cs typeface="Times New Roman" panose="02020603050405020304" pitchFamily="18" charset="0"/>
              </a:rPr>
              <a:t>1. </a:t>
            </a:r>
            <a:r>
              <a:rPr lang="uk-UA" sz="2400" b="1" dirty="0">
                <a:solidFill>
                  <a:schemeClr val="tx1"/>
                </a:solidFill>
                <a:latin typeface="Times New Roman" panose="02020603050405020304" pitchFamily="18" charset="0"/>
                <a:cs typeface="Times New Roman" panose="02020603050405020304" pitchFamily="18" charset="0"/>
              </a:rPr>
              <a:t>Побудова комплексн</a:t>
            </a:r>
            <a:r>
              <a:rPr lang="ru-UA" sz="2400" b="1" dirty="0">
                <a:solidFill>
                  <a:schemeClr val="tx1"/>
                </a:solidFill>
                <a:latin typeface="Times New Roman" panose="02020603050405020304" pitchFamily="18" charset="0"/>
                <a:cs typeface="Times New Roman" panose="02020603050405020304" pitchFamily="18" charset="0"/>
              </a:rPr>
              <a:t>ого</a:t>
            </a:r>
            <a:r>
              <a:rPr lang="uk-UA" sz="2400" b="1" dirty="0">
                <a:solidFill>
                  <a:schemeClr val="tx1"/>
                </a:solidFill>
                <a:latin typeface="Times New Roman" panose="02020603050405020304" pitchFamily="18" charset="0"/>
                <a:cs typeface="Times New Roman" panose="02020603050405020304" pitchFamily="18" charset="0"/>
              </a:rPr>
              <a:t> креслен</a:t>
            </a:r>
            <a:r>
              <a:rPr lang="ru-UA" sz="2400" b="1" dirty="0">
                <a:solidFill>
                  <a:schemeClr val="tx1"/>
                </a:solidFill>
                <a:latin typeface="Times New Roman" panose="02020603050405020304" pitchFamily="18" charset="0"/>
                <a:cs typeface="Times New Roman" panose="02020603050405020304" pitchFamily="18" charset="0"/>
              </a:rPr>
              <a:t>ня </a:t>
            </a:r>
            <a:r>
              <a:rPr lang="uk-UA" sz="2400" b="1" dirty="0">
                <a:solidFill>
                  <a:schemeClr val="tx1"/>
                </a:solidFill>
                <a:latin typeface="Times New Roman" panose="02020603050405020304" pitchFamily="18" charset="0"/>
                <a:cs typeface="Times New Roman" panose="02020603050405020304" pitchFamily="18" charset="0"/>
              </a:rPr>
              <a:t>та </a:t>
            </a:r>
            <a:r>
              <a:rPr lang="ru-UA" sz="2400" b="1" dirty="0">
                <a:solidFill>
                  <a:schemeClr val="tx1"/>
                </a:solidFill>
                <a:latin typeface="Times New Roman" panose="02020603050405020304" pitchFamily="18" charset="0"/>
                <a:cs typeface="Times New Roman" panose="02020603050405020304" pitchFamily="18" charset="0"/>
              </a:rPr>
              <a:t>прямокутної ізометричної </a:t>
            </a:r>
            <a:r>
              <a:rPr lang="uk-UA" sz="2400" b="1" dirty="0">
                <a:solidFill>
                  <a:schemeClr val="tx1"/>
                </a:solidFill>
                <a:latin typeface="Times New Roman" panose="02020603050405020304" pitchFamily="18" charset="0"/>
                <a:cs typeface="Times New Roman" panose="02020603050405020304" pitchFamily="18" charset="0"/>
              </a:rPr>
              <a:t>проекці</a:t>
            </a:r>
            <a:r>
              <a:rPr lang="ru-UA" sz="2400" b="1" dirty="0">
                <a:solidFill>
                  <a:schemeClr val="tx1"/>
                </a:solidFill>
                <a:latin typeface="Times New Roman" panose="02020603050405020304" pitchFamily="18" charset="0"/>
                <a:cs typeface="Times New Roman" panose="02020603050405020304" pitchFamily="18" charset="0"/>
              </a:rPr>
              <a:t>ї тригранної рівносторонньої призми. </a:t>
            </a:r>
            <a:r>
              <a:rPr lang="uk-UA" sz="2400" b="1" dirty="0">
                <a:solidFill>
                  <a:schemeClr val="tx1"/>
                </a:solidFill>
                <a:latin typeface="Times New Roman" panose="02020603050405020304" pitchFamily="18" charset="0"/>
                <a:cs typeface="Times New Roman" panose="02020603050405020304" pitchFamily="18" charset="0"/>
              </a:rPr>
              <a:t>Побудова проекцій точок, які належать поверхням</a:t>
            </a:r>
            <a:r>
              <a:rPr lang="ru-UA" sz="2400" b="1"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4946350" y="0"/>
            <a:ext cx="4022400" cy="1138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solidFill>
                  <a:srgbClr val="000000"/>
                </a:solidFill>
                <a:latin typeface="Times New Roman"/>
                <a:ea typeface="Times New Roman"/>
                <a:cs typeface="Times New Roman"/>
                <a:sym typeface="Times New Roman"/>
              </a:rPr>
              <a:t>Проводимо осі площин проекцій. Довжина осей </a:t>
            </a:r>
            <a:r>
              <a:rPr lang="uk" i="1">
                <a:latin typeface="Times New Roman"/>
                <a:ea typeface="Times New Roman"/>
                <a:cs typeface="Times New Roman"/>
                <a:sym typeface="Times New Roman"/>
              </a:rPr>
              <a:t>z</a:t>
            </a:r>
            <a:r>
              <a:rPr lang="uk" i="1" baseline="-25000">
                <a:latin typeface="Times New Roman"/>
                <a:ea typeface="Times New Roman"/>
                <a:cs typeface="Times New Roman"/>
                <a:sym typeface="Times New Roman"/>
              </a:rPr>
              <a:t>2,3</a:t>
            </a:r>
            <a:r>
              <a:rPr lang="uk" i="1">
                <a:solidFill>
                  <a:srgbClr val="000000"/>
                </a:solidFill>
                <a:latin typeface="Times New Roman"/>
                <a:ea typeface="Times New Roman"/>
                <a:cs typeface="Times New Roman"/>
                <a:sym typeface="Times New Roman"/>
              </a:rPr>
              <a:t> , х</a:t>
            </a:r>
            <a:r>
              <a:rPr lang="uk" i="1" baseline="-25000">
                <a:solidFill>
                  <a:srgbClr val="000000"/>
                </a:solidFill>
                <a:latin typeface="Times New Roman"/>
                <a:ea typeface="Times New Roman"/>
                <a:cs typeface="Times New Roman"/>
                <a:sym typeface="Times New Roman"/>
              </a:rPr>
              <a:t>1,2 </a:t>
            </a:r>
            <a:r>
              <a:rPr lang="uk" i="1">
                <a:solidFill>
                  <a:srgbClr val="000000"/>
                </a:solidFill>
                <a:latin typeface="Times New Roman"/>
                <a:ea typeface="Times New Roman"/>
                <a:cs typeface="Times New Roman"/>
                <a:sym typeface="Times New Roman"/>
              </a:rPr>
              <a:t>, у</a:t>
            </a:r>
            <a:r>
              <a:rPr lang="uk" i="1" baseline="-25000">
                <a:solidFill>
                  <a:srgbClr val="000000"/>
                </a:solidFill>
                <a:latin typeface="Times New Roman"/>
                <a:ea typeface="Times New Roman"/>
                <a:cs typeface="Times New Roman"/>
                <a:sym typeface="Times New Roman"/>
              </a:rPr>
              <a:t>1</a:t>
            </a:r>
            <a:r>
              <a:rPr lang="uk" i="1">
                <a:solidFill>
                  <a:srgbClr val="000000"/>
                </a:solidFill>
                <a:latin typeface="Times New Roman"/>
                <a:ea typeface="Times New Roman"/>
                <a:cs typeface="Times New Roman"/>
                <a:sym typeface="Times New Roman"/>
              </a:rPr>
              <a:t> та у</a:t>
            </a:r>
            <a:r>
              <a:rPr lang="uk" i="1" baseline="-25000">
                <a:solidFill>
                  <a:srgbClr val="000000"/>
                </a:solidFill>
                <a:latin typeface="Times New Roman"/>
                <a:ea typeface="Times New Roman"/>
                <a:cs typeface="Times New Roman"/>
                <a:sym typeface="Times New Roman"/>
              </a:rPr>
              <a:t>3</a:t>
            </a:r>
            <a:r>
              <a:rPr lang="uk" i="1">
                <a:solidFill>
                  <a:srgbClr val="000000"/>
                </a:solidFill>
                <a:latin typeface="Times New Roman"/>
                <a:ea typeface="Times New Roman"/>
                <a:cs typeface="Times New Roman"/>
                <a:sym typeface="Times New Roman"/>
              </a:rPr>
              <a:t> становить </a:t>
            </a:r>
            <a:r>
              <a:rPr lang="uk" i="1">
                <a:latin typeface="Times New Roman"/>
                <a:ea typeface="Times New Roman"/>
                <a:cs typeface="Times New Roman"/>
                <a:sym typeface="Times New Roman"/>
              </a:rPr>
              <a:t>7</a:t>
            </a:r>
            <a:r>
              <a:rPr lang="uk" i="1">
                <a:solidFill>
                  <a:srgbClr val="000000"/>
                </a:solidFill>
                <a:latin typeface="Times New Roman"/>
                <a:ea typeface="Times New Roman"/>
                <a:cs typeface="Times New Roman"/>
                <a:sym typeface="Times New Roman"/>
              </a:rPr>
              <a:t>0 мм. </a:t>
            </a:r>
            <a:endParaRPr i="1" dirty="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П</a:t>
            </a:r>
            <a:r>
              <a:rPr lang="uk" i="1">
                <a:solidFill>
                  <a:srgbClr val="000000"/>
                </a:solidFill>
                <a:latin typeface="Times New Roman"/>
                <a:ea typeface="Times New Roman"/>
                <a:cs typeface="Times New Roman"/>
                <a:sym typeface="Times New Roman"/>
              </a:rPr>
              <a:t>означаємо центр площин проекцій (точку О).</a:t>
            </a:r>
            <a:endParaRPr i="1" dirty="0">
              <a:solidFill>
                <a:srgbClr val="000000"/>
              </a:solidFill>
              <a:latin typeface="Times New Roman"/>
              <a:ea typeface="Times New Roman"/>
              <a:cs typeface="Times New Roman"/>
              <a:sym typeface="Times New Roman"/>
            </a:endParaRPr>
          </a:p>
        </p:txBody>
      </p:sp>
      <p:pic>
        <p:nvPicPr>
          <p:cNvPr id="61" name="Google Shape;61;p14"/>
          <p:cNvPicPr preferRelativeResize="0"/>
          <p:nvPr/>
        </p:nvPicPr>
        <p:blipFill>
          <a:blip r:embed="rId3">
            <a:alphaModFix/>
          </a:blip>
          <a:stretch>
            <a:fillRect/>
          </a:stretch>
        </p:blipFill>
        <p:spPr>
          <a:xfrm>
            <a:off x="152400" y="152400"/>
            <a:ext cx="4641550" cy="432913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p:nvPr/>
        </p:nvSpPr>
        <p:spPr>
          <a:xfrm>
            <a:off x="4946350" y="0"/>
            <a:ext cx="4022400" cy="321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Спочатку побудуємо горизонтальну проекцію циліндра.</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Оскільки призма розташована на горизонтальній площині проекцій (П</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то нижня і верхня основи паралельні, а бічні ребра перпендикулярні до неї. Тобто, горизонтальна проекція призми зобразиться рівностороннім трикутником.</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На горизонтальній площині проекцій п</a:t>
            </a:r>
            <a:r>
              <a:rPr lang="uk" i="1">
                <a:solidFill>
                  <a:srgbClr val="000000"/>
                </a:solidFill>
                <a:latin typeface="Times New Roman"/>
                <a:ea typeface="Times New Roman"/>
                <a:cs typeface="Times New Roman"/>
                <a:sym typeface="Times New Roman"/>
              </a:rPr>
              <a:t>роводимо </a:t>
            </a:r>
            <a:r>
              <a:rPr lang="uk" i="1">
                <a:latin typeface="Times New Roman"/>
                <a:ea typeface="Times New Roman"/>
                <a:cs typeface="Times New Roman"/>
                <a:sym typeface="Times New Roman"/>
              </a:rPr>
              <a:t>центрові лінії паралельно до осей</a:t>
            </a:r>
            <a:r>
              <a:rPr lang="uk" i="1">
                <a:solidFill>
                  <a:srgbClr val="000000"/>
                </a:solidFill>
                <a:latin typeface="Times New Roman"/>
                <a:ea typeface="Times New Roman"/>
                <a:cs typeface="Times New Roman"/>
                <a:sym typeface="Times New Roman"/>
              </a:rPr>
              <a:t> х</a:t>
            </a:r>
            <a:r>
              <a:rPr lang="uk" i="1" baseline="-25000">
                <a:solidFill>
                  <a:srgbClr val="000000"/>
                </a:solidFill>
                <a:latin typeface="Times New Roman"/>
                <a:ea typeface="Times New Roman"/>
                <a:cs typeface="Times New Roman"/>
                <a:sym typeface="Times New Roman"/>
              </a:rPr>
              <a:t>1,2 </a:t>
            </a:r>
            <a:r>
              <a:rPr lang="uk" i="1">
                <a:latin typeface="Times New Roman"/>
                <a:ea typeface="Times New Roman"/>
                <a:cs typeface="Times New Roman"/>
                <a:sym typeface="Times New Roman"/>
              </a:rPr>
              <a:t>та </a:t>
            </a:r>
            <a:r>
              <a:rPr lang="uk" i="1">
                <a:solidFill>
                  <a:srgbClr val="000000"/>
                </a:solidFill>
                <a:latin typeface="Times New Roman"/>
                <a:ea typeface="Times New Roman"/>
                <a:cs typeface="Times New Roman"/>
                <a:sym typeface="Times New Roman"/>
              </a:rPr>
              <a:t> у</a:t>
            </a:r>
            <a:r>
              <a:rPr lang="uk" i="1" baseline="-25000">
                <a:solidFill>
                  <a:srgbClr val="000000"/>
                </a:solidFill>
                <a:latin typeface="Times New Roman"/>
                <a:ea typeface="Times New Roman"/>
                <a:cs typeface="Times New Roman"/>
                <a:sym typeface="Times New Roman"/>
              </a:rPr>
              <a:t>1</a:t>
            </a:r>
            <a:r>
              <a:rPr lang="uk" i="1">
                <a:solidFill>
                  <a:srgbClr val="000000"/>
                </a:solidFill>
                <a:latin typeface="Times New Roman"/>
                <a:ea typeface="Times New Roman"/>
                <a:cs typeface="Times New Roman"/>
                <a:sym typeface="Times New Roman"/>
              </a:rPr>
              <a:t> </a:t>
            </a:r>
            <a:r>
              <a:rPr lang="uk" i="1">
                <a:latin typeface="Times New Roman"/>
                <a:ea typeface="Times New Roman"/>
                <a:cs typeface="Times New Roman"/>
                <a:sym typeface="Times New Roman"/>
              </a:rPr>
              <a:t>на відстані 3</a:t>
            </a:r>
            <a:r>
              <a:rPr lang="uk" i="1">
                <a:solidFill>
                  <a:srgbClr val="000000"/>
                </a:solidFill>
                <a:latin typeface="Times New Roman"/>
                <a:ea typeface="Times New Roman"/>
                <a:cs typeface="Times New Roman"/>
                <a:sym typeface="Times New Roman"/>
              </a:rPr>
              <a:t>0 мм. </a:t>
            </a:r>
            <a:endParaRPr i="1" dirty="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solidFill>
                <a:srgbClr val="000000"/>
              </a:solidFill>
              <a:latin typeface="Times New Roman"/>
              <a:ea typeface="Times New Roman"/>
              <a:cs typeface="Times New Roman"/>
              <a:sym typeface="Times New Roman"/>
            </a:endParaRPr>
          </a:p>
        </p:txBody>
      </p:sp>
      <p:pic>
        <p:nvPicPr>
          <p:cNvPr id="67" name="Google Shape;67;p15"/>
          <p:cNvPicPr preferRelativeResize="0"/>
          <p:nvPr/>
        </p:nvPicPr>
        <p:blipFill>
          <a:blip r:embed="rId3">
            <a:alphaModFix/>
          </a:blip>
          <a:stretch>
            <a:fillRect/>
          </a:stretch>
        </p:blipFill>
        <p:spPr>
          <a:xfrm>
            <a:off x="152400" y="152400"/>
            <a:ext cx="4641549" cy="434585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p:nvPr/>
        </p:nvSpPr>
        <p:spPr>
          <a:xfrm>
            <a:off x="4946350" y="0"/>
            <a:ext cx="4022400" cy="2571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У точці перетину</a:t>
            </a:r>
            <a:r>
              <a:rPr lang="uk" i="1">
                <a:solidFill>
                  <a:srgbClr val="000000"/>
                </a:solidFill>
                <a:latin typeface="Times New Roman"/>
                <a:ea typeface="Times New Roman"/>
                <a:cs typeface="Times New Roman"/>
                <a:sym typeface="Times New Roman"/>
              </a:rPr>
              <a:t> </a:t>
            </a:r>
            <a:r>
              <a:rPr lang="uk" i="1">
                <a:latin typeface="Times New Roman"/>
                <a:ea typeface="Times New Roman"/>
                <a:cs typeface="Times New Roman"/>
                <a:sym typeface="Times New Roman"/>
              </a:rPr>
              <a:t>центрових ліній будуємо коло діаметром 3</a:t>
            </a:r>
            <a:r>
              <a:rPr lang="uk" i="1">
                <a:solidFill>
                  <a:srgbClr val="000000"/>
                </a:solidFill>
                <a:latin typeface="Times New Roman"/>
                <a:ea typeface="Times New Roman"/>
                <a:cs typeface="Times New Roman"/>
                <a:sym typeface="Times New Roman"/>
              </a:rPr>
              <a:t>0 мм суцільною тонкою лінією. </a:t>
            </a:r>
            <a:endParaRPr i="1" dirty="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solidFill>
                <a:srgbClr val="000000"/>
              </a:solidFill>
              <a:latin typeface="Times New Roman"/>
              <a:ea typeface="Times New Roman"/>
              <a:cs typeface="Times New Roman"/>
              <a:sym typeface="Times New Roman"/>
            </a:endParaRPr>
          </a:p>
        </p:txBody>
      </p:sp>
      <p:pic>
        <p:nvPicPr>
          <p:cNvPr id="73" name="Google Shape;73;p16"/>
          <p:cNvPicPr preferRelativeResize="0"/>
          <p:nvPr/>
        </p:nvPicPr>
        <p:blipFill>
          <a:blip r:embed="rId3">
            <a:alphaModFix/>
          </a:blip>
          <a:stretch>
            <a:fillRect/>
          </a:stretch>
        </p:blipFill>
        <p:spPr>
          <a:xfrm>
            <a:off x="152400" y="152400"/>
            <a:ext cx="4641550" cy="432913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p:nvPr/>
        </p:nvSpPr>
        <p:spPr>
          <a:xfrm>
            <a:off x="4946350" y="0"/>
            <a:ext cx="4022400" cy="2571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Позначаємо точки перетину</a:t>
            </a:r>
            <a:r>
              <a:rPr lang="uk" i="1">
                <a:solidFill>
                  <a:srgbClr val="000000"/>
                </a:solidFill>
                <a:latin typeface="Times New Roman"/>
                <a:ea typeface="Times New Roman"/>
                <a:cs typeface="Times New Roman"/>
                <a:sym typeface="Times New Roman"/>
              </a:rPr>
              <a:t> </a:t>
            </a:r>
            <a:r>
              <a:rPr lang="uk" i="1">
                <a:latin typeface="Times New Roman"/>
                <a:ea typeface="Times New Roman"/>
                <a:cs typeface="Times New Roman"/>
                <a:sym typeface="Times New Roman"/>
              </a:rPr>
              <a:t>центрових ліній із колом 1</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2</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3</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та 4</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(належать нижній основі циліндра). Точки на верхній основі циліндра можна не позначати.</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Горизонтальна проекція циліндра побудована.</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solidFill>
                <a:srgbClr val="000000"/>
              </a:solidFill>
              <a:latin typeface="Times New Roman"/>
              <a:ea typeface="Times New Roman"/>
              <a:cs typeface="Times New Roman"/>
              <a:sym typeface="Times New Roman"/>
            </a:endParaRPr>
          </a:p>
        </p:txBody>
      </p:sp>
      <p:pic>
        <p:nvPicPr>
          <p:cNvPr id="79" name="Google Shape;79;p17"/>
          <p:cNvPicPr preferRelativeResize="0"/>
          <p:nvPr/>
        </p:nvPicPr>
        <p:blipFill>
          <a:blip r:embed="rId3">
            <a:alphaModFix/>
          </a:blip>
          <a:stretch>
            <a:fillRect/>
          </a:stretch>
        </p:blipFill>
        <p:spPr>
          <a:xfrm>
            <a:off x="152400" y="152400"/>
            <a:ext cx="4641551" cy="433608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p:nvPr/>
        </p:nvSpPr>
        <p:spPr>
          <a:xfrm>
            <a:off x="4946350" y="0"/>
            <a:ext cx="4022400" cy="2571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Проектуємо циліндр на фронтальну площину проекцій.</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З горизонтальних проекцій точок 1</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2</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3</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та 4</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які розташовані на нижній основі, проводимо лінії проекційного зв’язку на вісь х</a:t>
            </a:r>
            <a:r>
              <a:rPr lang="uk" sz="1000" i="1">
                <a:latin typeface="Times New Roman"/>
                <a:ea typeface="Times New Roman"/>
                <a:cs typeface="Times New Roman"/>
                <a:sym typeface="Times New Roman"/>
              </a:rPr>
              <a:t>1,2</a:t>
            </a:r>
            <a:r>
              <a:rPr lang="uk" i="1">
                <a:latin typeface="Times New Roman"/>
                <a:ea typeface="Times New Roman"/>
                <a:cs typeface="Times New Roman"/>
                <a:sym typeface="Times New Roman"/>
              </a:rPr>
              <a:t> паралельно вісі у</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Позначаємо фронтальні проекції точок </a:t>
            </a:r>
            <a:r>
              <a:rPr lang="uk" i="1">
                <a:solidFill>
                  <a:schemeClr val="dk1"/>
                </a:solidFill>
                <a:latin typeface="Times New Roman"/>
                <a:ea typeface="Times New Roman"/>
                <a:cs typeface="Times New Roman"/>
                <a:sym typeface="Times New Roman"/>
              </a:rPr>
              <a:t>1</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2</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3</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та 4</a:t>
            </a:r>
            <a:r>
              <a:rPr lang="uk" sz="1000" i="1">
                <a:solidFill>
                  <a:schemeClr val="dk1"/>
                </a:solidFill>
                <a:latin typeface="Times New Roman"/>
                <a:ea typeface="Times New Roman"/>
                <a:cs typeface="Times New Roman"/>
                <a:sym typeface="Times New Roman"/>
              </a:rPr>
              <a:t>2  </a:t>
            </a:r>
            <a:r>
              <a:rPr lang="uk" i="1">
                <a:solidFill>
                  <a:schemeClr val="dk1"/>
                </a:solidFill>
                <a:latin typeface="Times New Roman"/>
                <a:ea typeface="Times New Roman"/>
                <a:cs typeface="Times New Roman"/>
                <a:sym typeface="Times New Roman"/>
              </a:rPr>
              <a:t>нижньої основи.</a:t>
            </a:r>
            <a:endParaRPr sz="1800"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solidFill>
                <a:srgbClr val="000000"/>
              </a:solidFill>
              <a:latin typeface="Times New Roman"/>
              <a:ea typeface="Times New Roman"/>
              <a:cs typeface="Times New Roman"/>
              <a:sym typeface="Times New Roman"/>
            </a:endParaRPr>
          </a:p>
        </p:txBody>
      </p:sp>
      <p:pic>
        <p:nvPicPr>
          <p:cNvPr id="85" name="Google Shape;85;p18"/>
          <p:cNvPicPr preferRelativeResize="0"/>
          <p:nvPr/>
        </p:nvPicPr>
        <p:blipFill>
          <a:blip r:embed="rId3">
            <a:alphaModFix/>
          </a:blip>
          <a:stretch>
            <a:fillRect/>
          </a:stretch>
        </p:blipFill>
        <p:spPr>
          <a:xfrm>
            <a:off x="152400" y="152400"/>
            <a:ext cx="4641551" cy="432853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p:nvPr/>
        </p:nvSpPr>
        <p:spPr>
          <a:xfrm>
            <a:off x="4946350" y="0"/>
            <a:ext cx="4022400" cy="3116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З фронтальних проекцій точок 1</a:t>
            </a:r>
            <a:r>
              <a:rPr lang="uk" sz="1000" i="1">
                <a:latin typeface="Times New Roman"/>
                <a:ea typeface="Times New Roman"/>
                <a:cs typeface="Times New Roman"/>
                <a:sym typeface="Times New Roman"/>
              </a:rPr>
              <a:t>2</a:t>
            </a:r>
            <a:r>
              <a:rPr lang="uk" i="1">
                <a:latin typeface="Times New Roman"/>
                <a:ea typeface="Times New Roman"/>
                <a:cs typeface="Times New Roman"/>
                <a:sym typeface="Times New Roman"/>
              </a:rPr>
              <a:t>, та 3</a:t>
            </a:r>
            <a:r>
              <a:rPr lang="uk" sz="1000" i="1">
                <a:latin typeface="Times New Roman"/>
                <a:ea typeface="Times New Roman"/>
                <a:cs typeface="Times New Roman"/>
                <a:sym typeface="Times New Roman"/>
              </a:rPr>
              <a:t>2</a:t>
            </a:r>
            <a:r>
              <a:rPr lang="uk" i="1">
                <a:latin typeface="Times New Roman"/>
                <a:ea typeface="Times New Roman"/>
                <a:cs typeface="Times New Roman"/>
                <a:sym typeface="Times New Roman"/>
              </a:rPr>
              <a:t> проводимо лінії проекційного зв’язку (суцільно тонкі лінії) паралельно вісі z</a:t>
            </a:r>
            <a:r>
              <a:rPr lang="uk" sz="1000" i="1">
                <a:latin typeface="Times New Roman"/>
                <a:ea typeface="Times New Roman"/>
                <a:cs typeface="Times New Roman"/>
                <a:sym typeface="Times New Roman"/>
              </a:rPr>
              <a:t>2,3 </a:t>
            </a:r>
            <a:r>
              <a:rPr lang="uk" i="1">
                <a:latin typeface="Times New Roman"/>
                <a:ea typeface="Times New Roman"/>
                <a:cs typeface="Times New Roman"/>
                <a:sym typeface="Times New Roman"/>
              </a:rPr>
              <a:t>довжиною 60 мм, які є проекціями твірних бічної поверхні циліндра.</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uk" i="1">
                <a:solidFill>
                  <a:schemeClr val="dk1"/>
                </a:solidFill>
                <a:latin typeface="Times New Roman"/>
                <a:ea typeface="Times New Roman"/>
                <a:cs typeface="Times New Roman"/>
                <a:sym typeface="Times New Roman"/>
              </a:rPr>
              <a:t>З фронтальних проекцій точок 2</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та 4</a:t>
            </a:r>
            <a:r>
              <a:rPr lang="uk" sz="1000" i="1">
                <a:solidFill>
                  <a:schemeClr val="dk1"/>
                </a:solidFill>
                <a:latin typeface="Times New Roman"/>
                <a:ea typeface="Times New Roman"/>
                <a:cs typeface="Times New Roman"/>
                <a:sym typeface="Times New Roman"/>
              </a:rPr>
              <a:t>2</a:t>
            </a:r>
            <a:r>
              <a:rPr lang="uk" i="1">
                <a:solidFill>
                  <a:schemeClr val="dk1"/>
                </a:solidFill>
                <a:latin typeface="Times New Roman"/>
                <a:ea typeface="Times New Roman"/>
                <a:cs typeface="Times New Roman"/>
                <a:sym typeface="Times New Roman"/>
              </a:rPr>
              <a:t> проводимо лінію проекційного зв’язку (штрих-пунктирною тонкою лінією), яка є проекцією вісі циліндра.</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На відстані 60</a:t>
            </a:r>
            <a:r>
              <a:rPr lang="uk" sz="1000" i="1">
                <a:solidFill>
                  <a:schemeClr val="dk1"/>
                </a:solidFill>
                <a:latin typeface="Times New Roman"/>
                <a:ea typeface="Times New Roman"/>
                <a:cs typeface="Times New Roman"/>
                <a:sym typeface="Times New Roman"/>
              </a:rPr>
              <a:t>  </a:t>
            </a:r>
            <a:r>
              <a:rPr lang="uk" i="1">
                <a:solidFill>
                  <a:schemeClr val="dk1"/>
                </a:solidFill>
                <a:latin typeface="Times New Roman"/>
                <a:ea typeface="Times New Roman"/>
                <a:cs typeface="Times New Roman"/>
                <a:sym typeface="Times New Roman"/>
              </a:rPr>
              <a:t>мм від вісі х</a:t>
            </a:r>
            <a:r>
              <a:rPr lang="uk" sz="1000" i="1">
                <a:solidFill>
                  <a:schemeClr val="dk1"/>
                </a:solidFill>
                <a:latin typeface="Times New Roman"/>
                <a:ea typeface="Times New Roman"/>
                <a:cs typeface="Times New Roman"/>
                <a:sym typeface="Times New Roman"/>
              </a:rPr>
              <a:t>1,2</a:t>
            </a:r>
            <a:r>
              <a:rPr lang="uk" i="1">
                <a:solidFill>
                  <a:schemeClr val="dk1"/>
                </a:solidFill>
                <a:latin typeface="Times New Roman"/>
                <a:ea typeface="Times New Roman"/>
                <a:cs typeface="Times New Roman"/>
                <a:sym typeface="Times New Roman"/>
              </a:rPr>
              <a:t> задаємо фронтальну проекцію верхньої основи циліндра.</a:t>
            </a:r>
            <a:endParaRPr sz="1800"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solidFill>
                <a:srgbClr val="000000"/>
              </a:solidFill>
              <a:latin typeface="Times New Roman"/>
              <a:ea typeface="Times New Roman"/>
              <a:cs typeface="Times New Roman"/>
              <a:sym typeface="Times New Roman"/>
            </a:endParaRPr>
          </a:p>
        </p:txBody>
      </p:sp>
      <p:pic>
        <p:nvPicPr>
          <p:cNvPr id="91" name="Google Shape;91;p19"/>
          <p:cNvPicPr preferRelativeResize="0"/>
          <p:nvPr/>
        </p:nvPicPr>
        <p:blipFill>
          <a:blip r:embed="rId3">
            <a:alphaModFix/>
          </a:blip>
          <a:stretch>
            <a:fillRect/>
          </a:stretch>
        </p:blipFill>
        <p:spPr>
          <a:xfrm>
            <a:off x="152400" y="152400"/>
            <a:ext cx="4641551" cy="433608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p:nvPr/>
        </p:nvSpPr>
        <p:spPr>
          <a:xfrm>
            <a:off x="4946350" y="0"/>
            <a:ext cx="4022400" cy="2571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Фронтальна проекція </a:t>
            </a:r>
            <a:r>
              <a:rPr lang="uk" i="1">
                <a:solidFill>
                  <a:schemeClr val="dk1"/>
                </a:solidFill>
                <a:latin typeface="Times New Roman"/>
                <a:ea typeface="Times New Roman"/>
                <a:cs typeface="Times New Roman"/>
                <a:sym typeface="Times New Roman"/>
              </a:rPr>
              <a:t>циліндра побудована.</a:t>
            </a:r>
            <a:endParaRPr sz="1800"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solidFill>
                <a:srgbClr val="000000"/>
              </a:solidFill>
              <a:latin typeface="Times New Roman"/>
              <a:ea typeface="Times New Roman"/>
              <a:cs typeface="Times New Roman"/>
              <a:sym typeface="Times New Roman"/>
            </a:endParaRPr>
          </a:p>
        </p:txBody>
      </p:sp>
      <p:pic>
        <p:nvPicPr>
          <p:cNvPr id="97" name="Google Shape;97;p20"/>
          <p:cNvPicPr preferRelativeResize="0"/>
          <p:nvPr/>
        </p:nvPicPr>
        <p:blipFill>
          <a:blip r:embed="rId3">
            <a:alphaModFix/>
          </a:blip>
          <a:stretch>
            <a:fillRect/>
          </a:stretch>
        </p:blipFill>
        <p:spPr>
          <a:xfrm>
            <a:off x="152400" y="152400"/>
            <a:ext cx="4641551" cy="432913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p:nvPr/>
        </p:nvSpPr>
        <p:spPr>
          <a:xfrm>
            <a:off x="4946350" y="0"/>
            <a:ext cx="4022400" cy="2571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Проектуємо циліндр на профільну площину проекції</a:t>
            </a:r>
            <a:r>
              <a:rPr lang="uk" i="1">
                <a:solidFill>
                  <a:schemeClr val="dk1"/>
                </a:solidFill>
                <a:latin typeface="Times New Roman"/>
                <a:ea typeface="Times New Roman"/>
                <a:cs typeface="Times New Roman"/>
                <a:sym typeface="Times New Roman"/>
              </a:rPr>
              <a:t>.</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З горизонтальних проекцій точок 1</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2</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3</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та 4</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проводимо лінії проекційного зв’язку паралельно вісі х</a:t>
            </a:r>
            <a:r>
              <a:rPr lang="uk" sz="1000" i="1">
                <a:solidFill>
                  <a:schemeClr val="dk1"/>
                </a:solidFill>
                <a:latin typeface="Times New Roman"/>
                <a:ea typeface="Times New Roman"/>
                <a:cs typeface="Times New Roman"/>
                <a:sym typeface="Times New Roman"/>
              </a:rPr>
              <a:t>1,2</a:t>
            </a:r>
            <a:r>
              <a:rPr lang="uk" i="1">
                <a:solidFill>
                  <a:schemeClr val="dk1"/>
                </a:solidFill>
                <a:latin typeface="Times New Roman"/>
                <a:ea typeface="Times New Roman"/>
                <a:cs typeface="Times New Roman"/>
                <a:sym typeface="Times New Roman"/>
              </a:rPr>
              <a:t> на вісь у</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Переносимо їх з вісі у</a:t>
            </a:r>
            <a:r>
              <a:rPr lang="uk" sz="1000" i="1">
                <a:solidFill>
                  <a:schemeClr val="dk1"/>
                </a:solidFill>
                <a:latin typeface="Times New Roman"/>
                <a:ea typeface="Times New Roman"/>
                <a:cs typeface="Times New Roman"/>
                <a:sym typeface="Times New Roman"/>
              </a:rPr>
              <a:t>1</a:t>
            </a:r>
            <a:r>
              <a:rPr lang="uk" i="1">
                <a:solidFill>
                  <a:schemeClr val="dk1"/>
                </a:solidFill>
                <a:latin typeface="Times New Roman"/>
                <a:ea typeface="Times New Roman"/>
                <a:cs typeface="Times New Roman"/>
                <a:sym typeface="Times New Roman"/>
              </a:rPr>
              <a:t> на вісь у</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uk" i="1">
                <a:solidFill>
                  <a:schemeClr val="dk1"/>
                </a:solidFill>
                <a:latin typeface="Times New Roman"/>
                <a:ea typeface="Times New Roman"/>
                <a:cs typeface="Times New Roman"/>
                <a:sym typeface="Times New Roman"/>
              </a:rPr>
              <a:t>Позначаємо профільні проекції точок, які належать нижній основі 1</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2</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3</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та 4</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a:t>
            </a:r>
            <a:endParaRPr i="1" dirty="0">
              <a:latin typeface="Times New Roman"/>
              <a:ea typeface="Times New Roman"/>
              <a:cs typeface="Times New Roman"/>
              <a:sym typeface="Times New Roman"/>
            </a:endParaRPr>
          </a:p>
        </p:txBody>
      </p:sp>
      <p:pic>
        <p:nvPicPr>
          <p:cNvPr id="103" name="Google Shape;103;p21"/>
          <p:cNvPicPr preferRelativeResize="0"/>
          <p:nvPr/>
        </p:nvPicPr>
        <p:blipFill>
          <a:blip r:embed="rId3">
            <a:alphaModFix/>
          </a:blip>
          <a:stretch>
            <a:fillRect/>
          </a:stretch>
        </p:blipFill>
        <p:spPr>
          <a:xfrm>
            <a:off x="152400" y="152400"/>
            <a:ext cx="4641551" cy="4350521"/>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p:nvPr/>
        </p:nvSpPr>
        <p:spPr>
          <a:xfrm>
            <a:off x="4946350" y="0"/>
            <a:ext cx="4022400" cy="4264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З профільних проекцій точок 2</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та 4</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проводимо лінії проекційного зв’язку (суцільно тонкі лінії) паралельно вісі z</a:t>
            </a:r>
            <a:r>
              <a:rPr lang="uk" sz="1000" i="1">
                <a:solidFill>
                  <a:schemeClr val="dk1"/>
                </a:solidFill>
                <a:latin typeface="Times New Roman"/>
                <a:ea typeface="Times New Roman"/>
                <a:cs typeface="Times New Roman"/>
                <a:sym typeface="Times New Roman"/>
              </a:rPr>
              <a:t>2,3 </a:t>
            </a:r>
            <a:r>
              <a:rPr lang="uk" i="1">
                <a:solidFill>
                  <a:schemeClr val="dk1"/>
                </a:solidFill>
                <a:latin typeface="Times New Roman"/>
                <a:ea typeface="Times New Roman"/>
                <a:cs typeface="Times New Roman"/>
                <a:sym typeface="Times New Roman"/>
              </a:rPr>
              <a:t>довжиною 60 мм, які є проекціями твірних бічної поверхні циліндра.</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З фронтальних проекцій точок 1</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та 3</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проводимо лінію проекційного зв’язку (штрих-пунктирною тонкою лінією), яка є проекцією вісі циліндра.</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З фронтальної проекції верхньої основи проводимо лінію проекційного зв’язку на профільну площину проекцій паралельно вісі  х</a:t>
            </a:r>
            <a:r>
              <a:rPr lang="uk" sz="1000" i="1">
                <a:solidFill>
                  <a:schemeClr val="dk1"/>
                </a:solidFill>
                <a:latin typeface="Times New Roman"/>
                <a:ea typeface="Times New Roman"/>
                <a:cs typeface="Times New Roman"/>
                <a:sym typeface="Times New Roman"/>
              </a:rPr>
              <a:t>1,2</a:t>
            </a:r>
            <a:r>
              <a:rPr lang="uk" i="1">
                <a:solidFill>
                  <a:schemeClr val="dk1"/>
                </a:solidFill>
                <a:latin typeface="Times New Roman"/>
                <a:ea typeface="Times New Roman"/>
                <a:cs typeface="Times New Roman"/>
                <a:sym typeface="Times New Roman"/>
              </a:rPr>
              <a:t>  та  у</a:t>
            </a:r>
            <a:r>
              <a:rPr lang="uk" sz="1000" i="1">
                <a:solidFill>
                  <a:schemeClr val="dk1"/>
                </a:solidFill>
                <a:latin typeface="Times New Roman"/>
                <a:ea typeface="Times New Roman"/>
                <a:cs typeface="Times New Roman"/>
                <a:sym typeface="Times New Roman"/>
              </a:rPr>
              <a:t>3 </a:t>
            </a:r>
            <a:r>
              <a:rPr lang="uk" i="1">
                <a:solidFill>
                  <a:schemeClr val="dk1"/>
                </a:solidFill>
                <a:latin typeface="Times New Roman"/>
                <a:ea typeface="Times New Roman"/>
                <a:cs typeface="Times New Roman"/>
                <a:sym typeface="Times New Roman"/>
              </a:rPr>
              <a:t>до взаємного перетину ліній. </a:t>
            </a:r>
            <a:endParaRPr i="1" dirty="0">
              <a:solidFill>
                <a:schemeClr val="dk1"/>
              </a:solidFill>
              <a:latin typeface="Times New Roman"/>
              <a:ea typeface="Times New Roman"/>
              <a:cs typeface="Times New Roman"/>
              <a:sym typeface="Times New Roman"/>
            </a:endParaRPr>
          </a:p>
        </p:txBody>
      </p:sp>
      <p:pic>
        <p:nvPicPr>
          <p:cNvPr id="109" name="Google Shape;109;p22"/>
          <p:cNvPicPr preferRelativeResize="0"/>
          <p:nvPr/>
        </p:nvPicPr>
        <p:blipFill>
          <a:blip r:embed="rId3">
            <a:alphaModFix/>
          </a:blip>
          <a:stretch>
            <a:fillRect/>
          </a:stretch>
        </p:blipFill>
        <p:spPr>
          <a:xfrm>
            <a:off x="152400" y="152400"/>
            <a:ext cx="4641551" cy="434305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p:nvPr/>
        </p:nvSpPr>
        <p:spPr>
          <a:xfrm>
            <a:off x="4946350" y="0"/>
            <a:ext cx="4022400" cy="4264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Профільна проекція циліндра побудована. </a:t>
            </a:r>
            <a:endParaRPr i="1" dirty="0">
              <a:solidFill>
                <a:schemeClr val="dk1"/>
              </a:solidFill>
              <a:latin typeface="Times New Roman"/>
              <a:ea typeface="Times New Roman"/>
              <a:cs typeface="Times New Roman"/>
              <a:sym typeface="Times New Roman"/>
            </a:endParaRPr>
          </a:p>
        </p:txBody>
      </p:sp>
      <p:pic>
        <p:nvPicPr>
          <p:cNvPr id="115" name="Google Shape;115;p23"/>
          <p:cNvPicPr preferRelativeResize="0"/>
          <p:nvPr/>
        </p:nvPicPr>
        <p:blipFill>
          <a:blip r:embed="rId3">
            <a:alphaModFix/>
          </a:blip>
          <a:stretch>
            <a:fillRect/>
          </a:stretch>
        </p:blipFill>
        <p:spPr>
          <a:xfrm>
            <a:off x="152400" y="152400"/>
            <a:ext cx="4641549" cy="43286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169775" y="147500"/>
            <a:ext cx="8808900" cy="130337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uk" sz="1400" b="1" i="1" dirty="0">
                <a:solidFill>
                  <a:srgbClr val="000000"/>
                </a:solidFill>
                <a:latin typeface="Times New Roman"/>
                <a:ea typeface="Times New Roman"/>
                <a:cs typeface="Times New Roman"/>
                <a:sym typeface="Times New Roman"/>
              </a:rPr>
              <a:t>Завдання: </a:t>
            </a:r>
            <a:endParaRPr sz="1400" b="1" i="1" dirty="0">
              <a:solidFill>
                <a:srgbClr val="000000"/>
              </a:solidFill>
              <a:latin typeface="Times New Roman"/>
              <a:ea typeface="Times New Roman"/>
              <a:cs typeface="Times New Roman"/>
              <a:sym typeface="Times New Roman"/>
            </a:endParaRPr>
          </a:p>
          <a:p>
            <a:pPr marL="0" lvl="0" indent="0" algn="just" rtl="0">
              <a:spcBef>
                <a:spcPts val="0"/>
              </a:spcBef>
              <a:spcAft>
                <a:spcPts val="0"/>
              </a:spcAft>
              <a:buNone/>
            </a:pPr>
            <a:endParaRPr sz="1400" i="1" dirty="0">
              <a:solidFill>
                <a:srgbClr val="000000"/>
              </a:solidFill>
              <a:latin typeface="Times New Roman"/>
              <a:ea typeface="Times New Roman"/>
              <a:cs typeface="Times New Roman"/>
              <a:sym typeface="Times New Roman"/>
            </a:endParaRPr>
          </a:p>
          <a:p>
            <a:pPr marL="0" lvl="0" indent="0" algn="just"/>
            <a:r>
              <a:rPr lang="uk" sz="1400" i="1" dirty="0">
                <a:solidFill>
                  <a:srgbClr val="000000"/>
                </a:solidFill>
                <a:latin typeface="Times New Roman"/>
                <a:ea typeface="Times New Roman"/>
                <a:cs typeface="Times New Roman"/>
                <a:sym typeface="Times New Roman"/>
              </a:rPr>
              <a:t>Побудувати комплексне креслення та аксонометричну (прямокутну ізометричну) проекцію тригранної рівносторонньої призми, яка розташована основою на П</a:t>
            </a:r>
            <a:r>
              <a:rPr lang="uk" sz="1000" i="1" dirty="0">
                <a:solidFill>
                  <a:srgbClr val="000000"/>
                </a:solidFill>
                <a:latin typeface="Times New Roman"/>
                <a:ea typeface="Times New Roman"/>
                <a:cs typeface="Times New Roman"/>
                <a:sym typeface="Times New Roman"/>
              </a:rPr>
              <a:t>1</a:t>
            </a:r>
            <a:r>
              <a:rPr lang="uk" sz="1400" i="1" dirty="0">
                <a:solidFill>
                  <a:srgbClr val="000000"/>
                </a:solidFill>
                <a:latin typeface="Times New Roman"/>
                <a:ea typeface="Times New Roman"/>
                <a:cs typeface="Times New Roman"/>
                <a:sym typeface="Times New Roman"/>
              </a:rPr>
              <a:t>. </a:t>
            </a:r>
            <a:r>
              <a:rPr lang="ru-UA" sz="1400" i="1" dirty="0">
                <a:solidFill>
                  <a:srgbClr val="000000"/>
                </a:solidFill>
                <a:latin typeface="Times New Roman"/>
                <a:ea typeface="Times New Roman"/>
                <a:cs typeface="Times New Roman"/>
                <a:sym typeface="Times New Roman"/>
              </a:rPr>
              <a:t>Побудувати проекції точок, які розташовані на поверхн</a:t>
            </a:r>
            <a:r>
              <a:rPr lang="ru-RU" sz="1400" i="1" dirty="0">
                <a:solidFill>
                  <a:srgbClr val="000000"/>
                </a:solidFill>
                <a:latin typeface="Times New Roman"/>
                <a:ea typeface="Times New Roman"/>
                <a:cs typeface="Times New Roman"/>
                <a:sym typeface="Times New Roman"/>
              </a:rPr>
              <a:t>я</a:t>
            </a:r>
            <a:r>
              <a:rPr lang="ru-UA" sz="1400" i="1" dirty="0">
                <a:solidFill>
                  <a:srgbClr val="000000"/>
                </a:solidFill>
                <a:latin typeface="Times New Roman"/>
                <a:ea typeface="Times New Roman"/>
                <a:cs typeface="Times New Roman"/>
                <a:sym typeface="Times New Roman"/>
              </a:rPr>
              <a:t>х. </a:t>
            </a:r>
            <a:r>
              <a:rPr lang="uk" sz="1400" i="1" dirty="0">
                <a:solidFill>
                  <a:srgbClr val="000000"/>
                </a:solidFill>
                <a:latin typeface="Times New Roman"/>
                <a:ea typeface="Times New Roman"/>
                <a:cs typeface="Times New Roman"/>
                <a:sym typeface="Times New Roman"/>
              </a:rPr>
              <a:t>Висота призми дорівнює 60 мм. Рівносторонній трикутник вписується в коло діаметром 50 мм.</a:t>
            </a:r>
            <a:endParaRPr sz="1400" i="1" dirty="0">
              <a:solidFill>
                <a:srgbClr val="000000"/>
              </a:solidFill>
              <a:latin typeface="Times New Roman"/>
              <a:ea typeface="Times New Roman"/>
              <a:cs typeface="Times New Roman"/>
              <a:sym typeface="Times New Roman"/>
            </a:endParaRPr>
          </a:p>
        </p:txBody>
      </p:sp>
      <p:pic>
        <p:nvPicPr>
          <p:cNvPr id="55" name="Google Shape;55;p13"/>
          <p:cNvPicPr preferRelativeResize="0"/>
          <p:nvPr/>
        </p:nvPicPr>
        <p:blipFill>
          <a:blip r:embed="rId3">
            <a:alphaModFix/>
          </a:blip>
          <a:stretch>
            <a:fillRect/>
          </a:stretch>
        </p:blipFill>
        <p:spPr>
          <a:xfrm>
            <a:off x="717288" y="1450875"/>
            <a:ext cx="7709413" cy="3692625"/>
          </a:xfrm>
          <a:prstGeom prst="rect">
            <a:avLst/>
          </a:prstGeom>
          <a:noFill/>
          <a:ln>
            <a:noFill/>
          </a:ln>
        </p:spPr>
      </p:pic>
    </p:spTree>
    <p:extLst>
      <p:ext uri="{BB962C8B-B14F-4D97-AF65-F5344CB8AC3E}">
        <p14:creationId xmlns:p14="http://schemas.microsoft.com/office/powerpoint/2010/main" val="3840918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p:nvPr/>
        </p:nvSpPr>
        <p:spPr>
          <a:xfrm>
            <a:off x="4946350" y="0"/>
            <a:ext cx="4022400" cy="4264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Наводимо контур циліндра на площинах проекцій.</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На горизонтальній площині проекцій видимою є верхня основа циліндра. Тому коло наводимо  суцільною основною лінією.</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Проекції твірних задаються точками на колі (їх не позначаємо).</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Проекція нижньої основи циліндра є невидимою. Її наводимо  штриховою тонкою лінією. Але видимий контур верхньої основи циліндра перекриває невидимий контур нижньої основи циліндра.</a:t>
            </a:r>
            <a:endParaRPr i="1" dirty="0">
              <a:solidFill>
                <a:schemeClr val="dk1"/>
              </a:solidFill>
              <a:latin typeface="Times New Roman"/>
              <a:ea typeface="Times New Roman"/>
              <a:cs typeface="Times New Roman"/>
              <a:sym typeface="Times New Roman"/>
            </a:endParaRPr>
          </a:p>
        </p:txBody>
      </p:sp>
      <p:pic>
        <p:nvPicPr>
          <p:cNvPr id="121" name="Google Shape;121;p24"/>
          <p:cNvPicPr preferRelativeResize="0"/>
          <p:nvPr/>
        </p:nvPicPr>
        <p:blipFill>
          <a:blip r:embed="rId3">
            <a:alphaModFix/>
          </a:blip>
          <a:stretch>
            <a:fillRect/>
          </a:stretch>
        </p:blipFill>
        <p:spPr>
          <a:xfrm>
            <a:off x="152400" y="152400"/>
            <a:ext cx="4641551" cy="433608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p:nvPr/>
        </p:nvSpPr>
        <p:spPr>
          <a:xfrm>
            <a:off x="4946350" y="0"/>
            <a:ext cx="4022400" cy="4264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dirty="0">
                <a:solidFill>
                  <a:schemeClr val="tx1"/>
                </a:solidFill>
                <a:latin typeface="Times New Roman"/>
                <a:ea typeface="Times New Roman"/>
                <a:cs typeface="Times New Roman"/>
                <a:sym typeface="Times New Roman"/>
              </a:rPr>
              <a:t>На фронтальній площині проекцій видимими є твірні циліндра, проведені із проекцій точок 1</a:t>
            </a:r>
            <a:r>
              <a:rPr lang="uk" sz="1000" i="1" dirty="0">
                <a:solidFill>
                  <a:schemeClr val="tx1"/>
                </a:solidFill>
                <a:latin typeface="Times New Roman"/>
                <a:ea typeface="Times New Roman"/>
                <a:cs typeface="Times New Roman"/>
                <a:sym typeface="Times New Roman"/>
              </a:rPr>
              <a:t>2</a:t>
            </a:r>
            <a:r>
              <a:rPr lang="uk" i="1" dirty="0">
                <a:solidFill>
                  <a:schemeClr val="tx1"/>
                </a:solidFill>
                <a:latin typeface="Times New Roman"/>
                <a:ea typeface="Times New Roman"/>
                <a:cs typeface="Times New Roman"/>
                <a:sym typeface="Times New Roman"/>
              </a:rPr>
              <a:t> та 3</a:t>
            </a:r>
            <a:r>
              <a:rPr lang="uk" sz="1000" i="1" dirty="0">
                <a:solidFill>
                  <a:schemeClr val="tx1"/>
                </a:solidFill>
                <a:latin typeface="Times New Roman"/>
                <a:ea typeface="Times New Roman"/>
                <a:cs typeface="Times New Roman"/>
                <a:sym typeface="Times New Roman"/>
              </a:rPr>
              <a:t>2</a:t>
            </a:r>
            <a:r>
              <a:rPr lang="uk" i="1" dirty="0">
                <a:solidFill>
                  <a:schemeClr val="tx1"/>
                </a:solidFill>
                <a:latin typeface="Times New Roman"/>
                <a:ea typeface="Times New Roman"/>
                <a:cs typeface="Times New Roman"/>
                <a:sym typeface="Times New Roman"/>
              </a:rPr>
              <a:t>. Наводимо їх  суцільною основною лінією.</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dirty="0">
                <a:solidFill>
                  <a:schemeClr val="tx1"/>
                </a:solidFill>
                <a:latin typeface="Times New Roman"/>
                <a:ea typeface="Times New Roman"/>
                <a:cs typeface="Times New Roman"/>
                <a:sym typeface="Times New Roman"/>
              </a:rPr>
              <a:t>Проекція нижньої основи циліндра задається лінією. Тому, частину проекції основи, яка задається проекціями точок  1</a:t>
            </a:r>
            <a:r>
              <a:rPr lang="uk" sz="1000" i="1" dirty="0">
                <a:solidFill>
                  <a:schemeClr val="tx1"/>
                </a:solidFill>
                <a:latin typeface="Times New Roman"/>
                <a:ea typeface="Times New Roman"/>
                <a:cs typeface="Times New Roman"/>
                <a:sym typeface="Times New Roman"/>
              </a:rPr>
              <a:t>2</a:t>
            </a:r>
            <a:r>
              <a:rPr lang="uk" i="1" dirty="0">
                <a:solidFill>
                  <a:schemeClr val="tx1"/>
                </a:solidFill>
                <a:latin typeface="Times New Roman"/>
                <a:ea typeface="Times New Roman"/>
                <a:cs typeface="Times New Roman"/>
                <a:sym typeface="Times New Roman"/>
              </a:rPr>
              <a:t> 4</a:t>
            </a:r>
            <a:r>
              <a:rPr lang="uk" sz="1000" i="1" dirty="0">
                <a:solidFill>
                  <a:schemeClr val="tx1"/>
                </a:solidFill>
                <a:latin typeface="Times New Roman"/>
                <a:ea typeface="Times New Roman"/>
                <a:cs typeface="Times New Roman"/>
                <a:sym typeface="Times New Roman"/>
              </a:rPr>
              <a:t>2 </a:t>
            </a:r>
            <a:r>
              <a:rPr lang="uk" i="1" dirty="0">
                <a:solidFill>
                  <a:schemeClr val="tx1"/>
                </a:solidFill>
                <a:latin typeface="Times New Roman"/>
                <a:ea typeface="Times New Roman"/>
                <a:cs typeface="Times New Roman"/>
                <a:sym typeface="Times New Roman"/>
              </a:rPr>
              <a:t>3</a:t>
            </a:r>
            <a:r>
              <a:rPr lang="uk" sz="1000" i="1" dirty="0">
                <a:solidFill>
                  <a:schemeClr val="tx1"/>
                </a:solidFill>
                <a:latin typeface="Times New Roman"/>
                <a:ea typeface="Times New Roman"/>
                <a:cs typeface="Times New Roman"/>
                <a:sym typeface="Times New Roman"/>
              </a:rPr>
              <a:t>2</a:t>
            </a:r>
            <a:r>
              <a:rPr lang="uk" i="1" dirty="0">
                <a:solidFill>
                  <a:schemeClr val="tx1"/>
                </a:solidFill>
                <a:latin typeface="Times New Roman"/>
                <a:ea typeface="Times New Roman"/>
                <a:cs typeface="Times New Roman"/>
                <a:sym typeface="Times New Roman"/>
              </a:rPr>
              <a:t> сполучаємо  суцільною основною лінією (вона видима). Частину проекції основи, яка задається проекціями точок  1</a:t>
            </a:r>
            <a:r>
              <a:rPr lang="uk" sz="1000" i="1" dirty="0">
                <a:solidFill>
                  <a:schemeClr val="tx1"/>
                </a:solidFill>
                <a:latin typeface="Times New Roman"/>
                <a:ea typeface="Times New Roman"/>
                <a:cs typeface="Times New Roman"/>
                <a:sym typeface="Times New Roman"/>
              </a:rPr>
              <a:t>2</a:t>
            </a:r>
            <a:r>
              <a:rPr lang="uk" i="1" dirty="0">
                <a:solidFill>
                  <a:schemeClr val="tx1"/>
                </a:solidFill>
                <a:latin typeface="Times New Roman"/>
                <a:ea typeface="Times New Roman"/>
                <a:cs typeface="Times New Roman"/>
                <a:sym typeface="Times New Roman"/>
              </a:rPr>
              <a:t> 2</a:t>
            </a:r>
            <a:r>
              <a:rPr lang="uk" sz="1000" i="1" dirty="0">
                <a:solidFill>
                  <a:schemeClr val="tx1"/>
                </a:solidFill>
                <a:latin typeface="Times New Roman"/>
                <a:ea typeface="Times New Roman"/>
                <a:cs typeface="Times New Roman"/>
                <a:sym typeface="Times New Roman"/>
              </a:rPr>
              <a:t>2 </a:t>
            </a:r>
            <a:r>
              <a:rPr lang="uk" i="1" dirty="0">
                <a:solidFill>
                  <a:schemeClr val="tx1"/>
                </a:solidFill>
                <a:latin typeface="Times New Roman"/>
                <a:ea typeface="Times New Roman"/>
                <a:cs typeface="Times New Roman"/>
                <a:sym typeface="Times New Roman"/>
              </a:rPr>
              <a:t>3</a:t>
            </a:r>
            <a:r>
              <a:rPr lang="uk" sz="1000" i="1" dirty="0">
                <a:solidFill>
                  <a:schemeClr val="tx1"/>
                </a:solidFill>
                <a:latin typeface="Times New Roman"/>
                <a:ea typeface="Times New Roman"/>
                <a:cs typeface="Times New Roman"/>
                <a:sym typeface="Times New Roman"/>
              </a:rPr>
              <a:t>2</a:t>
            </a:r>
            <a:r>
              <a:rPr lang="uk" i="1" dirty="0">
                <a:solidFill>
                  <a:schemeClr val="tx1"/>
                </a:solidFill>
                <a:latin typeface="Times New Roman"/>
                <a:ea typeface="Times New Roman"/>
                <a:cs typeface="Times New Roman"/>
                <a:sym typeface="Times New Roman"/>
              </a:rPr>
              <a:t> сполучаємо  штриховою тонкою лінією (вона невидима). Але видимий контур частини основи циліндра перекриває невидимий контур.</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dirty="0">
                <a:solidFill>
                  <a:schemeClr val="tx1"/>
                </a:solidFill>
                <a:latin typeface="Times New Roman"/>
                <a:ea typeface="Times New Roman"/>
                <a:cs typeface="Times New Roman"/>
                <a:sym typeface="Times New Roman"/>
              </a:rPr>
              <a:t>Аналогічно наводимо фронтальну проекцію верхньої основи циліндра.</a:t>
            </a:r>
            <a:endParaRPr i="1" dirty="0">
              <a:solidFill>
                <a:schemeClr val="tx1"/>
              </a:solidFill>
              <a:latin typeface="Times New Roman"/>
              <a:ea typeface="Times New Roman"/>
              <a:cs typeface="Times New Roman"/>
              <a:sym typeface="Times New Roman"/>
            </a:endParaRPr>
          </a:p>
        </p:txBody>
      </p:sp>
      <p:pic>
        <p:nvPicPr>
          <p:cNvPr id="127" name="Google Shape;127;p25"/>
          <p:cNvPicPr preferRelativeResize="0"/>
          <p:nvPr/>
        </p:nvPicPr>
        <p:blipFill>
          <a:blip r:embed="rId3">
            <a:alphaModFix/>
          </a:blip>
          <a:stretch>
            <a:fillRect/>
          </a:stretch>
        </p:blipFill>
        <p:spPr>
          <a:xfrm>
            <a:off x="152400" y="152400"/>
            <a:ext cx="4641551" cy="433608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p:nvPr/>
        </p:nvSpPr>
        <p:spPr>
          <a:xfrm>
            <a:off x="4946350" y="0"/>
            <a:ext cx="4022400" cy="4264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На профільній площині проекцій видимими є твірні циліндра, проведені із проекцій точок 2</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та 4</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Наводимо їх  суцільною основною лінією.</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Проекція нижньої основи циліндра задається лінією. Тому, частину проекції основи, яка задається проекціями точок  2</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1</a:t>
            </a:r>
            <a:r>
              <a:rPr lang="uk" sz="1000" i="1">
                <a:solidFill>
                  <a:schemeClr val="dk1"/>
                </a:solidFill>
                <a:latin typeface="Times New Roman"/>
                <a:ea typeface="Times New Roman"/>
                <a:cs typeface="Times New Roman"/>
                <a:sym typeface="Times New Roman"/>
              </a:rPr>
              <a:t>3 </a:t>
            </a:r>
            <a:r>
              <a:rPr lang="uk" i="1">
                <a:solidFill>
                  <a:schemeClr val="dk1"/>
                </a:solidFill>
                <a:latin typeface="Times New Roman"/>
                <a:ea typeface="Times New Roman"/>
                <a:cs typeface="Times New Roman"/>
                <a:sym typeface="Times New Roman"/>
              </a:rPr>
              <a:t>4</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сполучаємо  суцільною основною лінією (вона видима). Частину проекції основи, яка задається проекціями точок  2</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3</a:t>
            </a:r>
            <a:r>
              <a:rPr lang="uk" sz="1000" i="1">
                <a:solidFill>
                  <a:schemeClr val="dk1"/>
                </a:solidFill>
                <a:latin typeface="Times New Roman"/>
                <a:ea typeface="Times New Roman"/>
                <a:cs typeface="Times New Roman"/>
                <a:sym typeface="Times New Roman"/>
              </a:rPr>
              <a:t>3 </a:t>
            </a:r>
            <a:r>
              <a:rPr lang="uk" i="1">
                <a:solidFill>
                  <a:schemeClr val="dk1"/>
                </a:solidFill>
                <a:latin typeface="Times New Roman"/>
                <a:ea typeface="Times New Roman"/>
                <a:cs typeface="Times New Roman"/>
                <a:sym typeface="Times New Roman"/>
              </a:rPr>
              <a:t>4</a:t>
            </a:r>
            <a:r>
              <a:rPr lang="uk" sz="1000" i="1">
                <a:solidFill>
                  <a:schemeClr val="dk1"/>
                </a:solidFill>
                <a:latin typeface="Times New Roman"/>
                <a:ea typeface="Times New Roman"/>
                <a:cs typeface="Times New Roman"/>
                <a:sym typeface="Times New Roman"/>
              </a:rPr>
              <a:t>3</a:t>
            </a:r>
            <a:r>
              <a:rPr lang="uk" i="1">
                <a:solidFill>
                  <a:schemeClr val="dk1"/>
                </a:solidFill>
                <a:latin typeface="Times New Roman"/>
                <a:ea typeface="Times New Roman"/>
                <a:cs typeface="Times New Roman"/>
                <a:sym typeface="Times New Roman"/>
              </a:rPr>
              <a:t> сполучаємо  штриховою тонкою лінією (вона невидима). Але видимий контур частини основи циліндра перекриває невидимий контур.</a:t>
            </a:r>
            <a:endParaRPr i="1"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solidFill>
                  <a:schemeClr val="dk1"/>
                </a:solidFill>
                <a:latin typeface="Times New Roman"/>
                <a:ea typeface="Times New Roman"/>
                <a:cs typeface="Times New Roman"/>
                <a:sym typeface="Times New Roman"/>
              </a:rPr>
              <a:t>Аналогічно наводимо профільну проекцію верхньої основи циліндра.</a:t>
            </a:r>
            <a:endParaRPr i="1" dirty="0">
              <a:solidFill>
                <a:schemeClr val="dk1"/>
              </a:solidFill>
              <a:latin typeface="Times New Roman"/>
              <a:ea typeface="Times New Roman"/>
              <a:cs typeface="Times New Roman"/>
              <a:sym typeface="Times New Roman"/>
            </a:endParaRPr>
          </a:p>
        </p:txBody>
      </p:sp>
      <p:pic>
        <p:nvPicPr>
          <p:cNvPr id="133" name="Google Shape;133;p26"/>
          <p:cNvPicPr preferRelativeResize="0"/>
          <p:nvPr/>
        </p:nvPicPr>
        <p:blipFill>
          <a:blip r:embed="rId3">
            <a:alphaModFix/>
          </a:blip>
          <a:stretch>
            <a:fillRect/>
          </a:stretch>
        </p:blipFill>
        <p:spPr>
          <a:xfrm>
            <a:off x="152400" y="152400"/>
            <a:ext cx="4641551" cy="4350053"/>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p:nvPr/>
        </p:nvSpPr>
        <p:spPr>
          <a:xfrm>
            <a:off x="4946350" y="0"/>
            <a:ext cx="4022400" cy="4264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dirty="0">
                <a:solidFill>
                  <a:schemeClr val="tx1"/>
                </a:solidFill>
                <a:latin typeface="Times New Roman"/>
                <a:ea typeface="Times New Roman"/>
                <a:cs typeface="Times New Roman"/>
                <a:sym typeface="Times New Roman"/>
              </a:rPr>
              <a:t>Комплексне креслення циліндра побудовано.</a:t>
            </a:r>
            <a:endParaRPr i="1" dirty="0">
              <a:solidFill>
                <a:schemeClr val="tx1"/>
              </a:solidFill>
              <a:latin typeface="Times New Roman"/>
              <a:ea typeface="Times New Roman"/>
              <a:cs typeface="Times New Roman"/>
              <a:sym typeface="Times New Roman"/>
            </a:endParaRPr>
          </a:p>
        </p:txBody>
      </p:sp>
      <p:pic>
        <p:nvPicPr>
          <p:cNvPr id="139" name="Google Shape;139;p27"/>
          <p:cNvPicPr preferRelativeResize="0"/>
          <p:nvPr/>
        </p:nvPicPr>
        <p:blipFill>
          <a:blip r:embed="rId3">
            <a:alphaModFix/>
          </a:blip>
          <a:stretch>
            <a:fillRect/>
          </a:stretch>
        </p:blipFill>
        <p:spPr>
          <a:xfrm>
            <a:off x="152400" y="152400"/>
            <a:ext cx="4641551" cy="435005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p:nvPr/>
        </p:nvSpPr>
        <p:spPr>
          <a:xfrm>
            <a:off x="416775" y="4139825"/>
            <a:ext cx="8520600" cy="954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Виконуємо побудову прямокутної ізометричної проекції циліндра.</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Проводимо осі прямокутної ізометрії (розташовані під кутом 120 градусів) суцільною тонкою лінією. Позначаємо центр площин проекцій точку О та осі Х , У , Z .</a:t>
            </a:r>
            <a:endParaRPr i="1" dirty="0">
              <a:solidFill>
                <a:schemeClr val="tx1"/>
              </a:solidFill>
              <a:latin typeface="Times New Roman"/>
              <a:ea typeface="Times New Roman"/>
              <a:cs typeface="Times New Roman"/>
              <a:sym typeface="Times New Roman"/>
            </a:endParaRPr>
          </a:p>
          <a:p>
            <a:pPr marL="0" lvl="0" indent="0" algn="just" rtl="0">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145" name="Google Shape;145;p28"/>
          <p:cNvPicPr preferRelativeResize="0"/>
          <p:nvPr/>
        </p:nvPicPr>
        <p:blipFill>
          <a:blip r:embed="rId3">
            <a:alphaModFix/>
          </a:blip>
          <a:stretch>
            <a:fillRect/>
          </a:stretch>
        </p:blipFill>
        <p:spPr>
          <a:xfrm>
            <a:off x="725138" y="152400"/>
            <a:ext cx="7693725" cy="383502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9"/>
          <p:cNvSpPr txBox="1"/>
          <p:nvPr/>
        </p:nvSpPr>
        <p:spPr>
          <a:xfrm>
            <a:off x="416775" y="39874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Заміряємо відстань від осей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та У</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до центрових ліній (становить 30 мм).</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Відкладаємо заміряні відстані на осях ОХ та ОУ в прямокутній ізометричній проекції та проводимо центрові лінії.</a:t>
            </a:r>
            <a:endParaRPr i="1" dirty="0">
              <a:solidFill>
                <a:schemeClr val="tx1"/>
              </a:solidFill>
              <a:latin typeface="Times New Roman"/>
              <a:ea typeface="Times New Roman"/>
              <a:cs typeface="Times New Roman"/>
              <a:sym typeface="Times New Roman"/>
            </a:endParaRPr>
          </a:p>
          <a:p>
            <a:pPr marL="0" lvl="0" indent="0" algn="just" rtl="0">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151" name="Google Shape;151;p29"/>
          <p:cNvPicPr preferRelativeResize="0"/>
          <p:nvPr/>
        </p:nvPicPr>
        <p:blipFill>
          <a:blip r:embed="rId3">
            <a:alphaModFix/>
          </a:blip>
          <a:stretch>
            <a:fillRect/>
          </a:stretch>
        </p:blipFill>
        <p:spPr>
          <a:xfrm>
            <a:off x="873550" y="152400"/>
            <a:ext cx="7396888" cy="36826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Основа циліндра - круг. Круг в аксонометрії будується у вигляді еліпса (овала). </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Для побудови еліпса недостатньо центрових ліній. Потрібно провести ще дві допоміжні лінії. Перша допоміжна лінія паралельна третій вісі (до якої не паралельні центрові лінії) ОZ. Друга допоміжна лінія - перпендикулярна до першої допоміжної лінії.</a:t>
            </a:r>
            <a:endParaRPr i="1" dirty="0">
              <a:solidFill>
                <a:schemeClr val="tx1"/>
              </a:solidFill>
              <a:latin typeface="Times New Roman"/>
              <a:ea typeface="Times New Roman"/>
              <a:cs typeface="Times New Roman"/>
              <a:sym typeface="Times New Roman"/>
            </a:endParaRPr>
          </a:p>
        </p:txBody>
      </p:sp>
      <p:pic>
        <p:nvPicPr>
          <p:cNvPr id="157" name="Google Shape;157;p30"/>
          <p:cNvPicPr preferRelativeResize="0"/>
          <p:nvPr/>
        </p:nvPicPr>
        <p:blipFill>
          <a:blip r:embed="rId3">
            <a:alphaModFix/>
          </a:blip>
          <a:stretch>
            <a:fillRect/>
          </a:stretch>
        </p:blipFill>
        <p:spPr>
          <a:xfrm>
            <a:off x="946950" y="142400"/>
            <a:ext cx="7250108" cy="360642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Радіусом кола (становить 25 мм) із точки перетину центрових і допоміжних ліній робимо шість засічок (чотири на центрових лініях і дві на першій допоміжній лінії).</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163" name="Google Shape;163;p31"/>
          <p:cNvPicPr preferRelativeResize="0"/>
          <p:nvPr/>
        </p:nvPicPr>
        <p:blipFill>
          <a:blip r:embed="rId3">
            <a:alphaModFix/>
          </a:blip>
          <a:stretch>
            <a:fillRect/>
          </a:stretch>
        </p:blipFill>
        <p:spPr>
          <a:xfrm>
            <a:off x="943225" y="152400"/>
            <a:ext cx="7257556" cy="3606424"/>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В місцях засічок на центрових лініях позначаємо проекції точок 1, 2, 3 та 4, які належать нижній основі точок.</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169" name="Google Shape;169;p32"/>
          <p:cNvPicPr preferRelativeResize="0"/>
          <p:nvPr/>
        </p:nvPicPr>
        <p:blipFill>
          <a:blip r:embed="rId3">
            <a:alphaModFix/>
          </a:blip>
          <a:stretch>
            <a:fillRect/>
          </a:stretch>
        </p:blipFill>
        <p:spPr>
          <a:xfrm>
            <a:off x="950700" y="152400"/>
            <a:ext cx="7242593" cy="360642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Із нижньої засічки, яка знаходиться на першій допоміжній лінії, проводимо велику дугу еліпса (овала) сполучаючи проекції точок 2 і 3, які знаходяться на центрових лініях.</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uk" i="1">
                <a:solidFill>
                  <a:schemeClr val="tx1"/>
                </a:solidFill>
                <a:latin typeface="Times New Roman"/>
                <a:ea typeface="Times New Roman"/>
                <a:cs typeface="Times New Roman"/>
                <a:sym typeface="Times New Roman"/>
              </a:rPr>
              <a:t>Із верхньої засічки, яка знаходиться на першій допоміжній лінії, проводимо велику дугу еліпса (овала) сполучаючи проекції точок 1 і 4, які знаходяться на центрових лініях.</a:t>
            </a:r>
            <a:endParaRPr i="1" dirty="0">
              <a:solidFill>
                <a:schemeClr val="tx1"/>
              </a:solidFill>
              <a:latin typeface="Times New Roman"/>
              <a:ea typeface="Times New Roman"/>
              <a:cs typeface="Times New Roman"/>
              <a:sym typeface="Times New Roman"/>
            </a:endParaRPr>
          </a:p>
        </p:txBody>
      </p:sp>
      <p:pic>
        <p:nvPicPr>
          <p:cNvPr id="175" name="Google Shape;175;p33"/>
          <p:cNvPicPr preferRelativeResize="0"/>
          <p:nvPr/>
        </p:nvPicPr>
        <p:blipFill>
          <a:blip r:embed="rId3">
            <a:alphaModFix/>
          </a:blip>
          <a:stretch>
            <a:fillRect/>
          </a:stretch>
        </p:blipFill>
        <p:spPr>
          <a:xfrm>
            <a:off x="950738" y="142400"/>
            <a:ext cx="7242532" cy="3606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4946350" y="0"/>
            <a:ext cx="4022400" cy="1138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solidFill>
                  <a:srgbClr val="000000"/>
                </a:solidFill>
                <a:latin typeface="Times New Roman"/>
                <a:ea typeface="Times New Roman"/>
                <a:cs typeface="Times New Roman"/>
                <a:sym typeface="Times New Roman"/>
              </a:rPr>
              <a:t>Проводимо осі площин проекцій. Довжина осей </a:t>
            </a:r>
            <a:r>
              <a:rPr lang="uk" i="1">
                <a:latin typeface="Times New Roman"/>
                <a:ea typeface="Times New Roman"/>
                <a:cs typeface="Times New Roman"/>
                <a:sym typeface="Times New Roman"/>
              </a:rPr>
              <a:t>z</a:t>
            </a:r>
            <a:r>
              <a:rPr lang="uk" i="1" baseline="-25000">
                <a:latin typeface="Times New Roman"/>
                <a:ea typeface="Times New Roman"/>
                <a:cs typeface="Times New Roman"/>
                <a:sym typeface="Times New Roman"/>
              </a:rPr>
              <a:t>2,3</a:t>
            </a:r>
            <a:r>
              <a:rPr lang="uk" i="1">
                <a:solidFill>
                  <a:srgbClr val="000000"/>
                </a:solidFill>
                <a:latin typeface="Times New Roman"/>
                <a:ea typeface="Times New Roman"/>
                <a:cs typeface="Times New Roman"/>
                <a:sym typeface="Times New Roman"/>
              </a:rPr>
              <a:t> , х</a:t>
            </a:r>
            <a:r>
              <a:rPr lang="uk" i="1" baseline="-25000">
                <a:solidFill>
                  <a:srgbClr val="000000"/>
                </a:solidFill>
                <a:latin typeface="Times New Roman"/>
                <a:ea typeface="Times New Roman"/>
                <a:cs typeface="Times New Roman"/>
                <a:sym typeface="Times New Roman"/>
              </a:rPr>
              <a:t>1,2 </a:t>
            </a:r>
            <a:r>
              <a:rPr lang="uk" i="1">
                <a:solidFill>
                  <a:srgbClr val="000000"/>
                </a:solidFill>
                <a:latin typeface="Times New Roman"/>
                <a:ea typeface="Times New Roman"/>
                <a:cs typeface="Times New Roman"/>
                <a:sym typeface="Times New Roman"/>
              </a:rPr>
              <a:t>, у</a:t>
            </a:r>
            <a:r>
              <a:rPr lang="uk" i="1" baseline="-25000">
                <a:solidFill>
                  <a:srgbClr val="000000"/>
                </a:solidFill>
                <a:latin typeface="Times New Roman"/>
                <a:ea typeface="Times New Roman"/>
                <a:cs typeface="Times New Roman"/>
                <a:sym typeface="Times New Roman"/>
              </a:rPr>
              <a:t>1</a:t>
            </a:r>
            <a:r>
              <a:rPr lang="uk" i="1">
                <a:solidFill>
                  <a:srgbClr val="000000"/>
                </a:solidFill>
                <a:latin typeface="Times New Roman"/>
                <a:ea typeface="Times New Roman"/>
                <a:cs typeface="Times New Roman"/>
                <a:sym typeface="Times New Roman"/>
              </a:rPr>
              <a:t> та у</a:t>
            </a:r>
            <a:r>
              <a:rPr lang="uk" i="1" baseline="-25000">
                <a:solidFill>
                  <a:srgbClr val="000000"/>
                </a:solidFill>
                <a:latin typeface="Times New Roman"/>
                <a:ea typeface="Times New Roman"/>
                <a:cs typeface="Times New Roman"/>
                <a:sym typeface="Times New Roman"/>
              </a:rPr>
              <a:t>3</a:t>
            </a:r>
            <a:r>
              <a:rPr lang="uk" i="1">
                <a:solidFill>
                  <a:srgbClr val="000000"/>
                </a:solidFill>
                <a:latin typeface="Times New Roman"/>
                <a:ea typeface="Times New Roman"/>
                <a:cs typeface="Times New Roman"/>
                <a:sym typeface="Times New Roman"/>
              </a:rPr>
              <a:t> становить </a:t>
            </a:r>
            <a:r>
              <a:rPr lang="uk" i="1">
                <a:latin typeface="Times New Roman"/>
                <a:ea typeface="Times New Roman"/>
                <a:cs typeface="Times New Roman"/>
                <a:sym typeface="Times New Roman"/>
              </a:rPr>
              <a:t>7</a:t>
            </a:r>
            <a:r>
              <a:rPr lang="uk" i="1">
                <a:solidFill>
                  <a:srgbClr val="000000"/>
                </a:solidFill>
                <a:latin typeface="Times New Roman"/>
                <a:ea typeface="Times New Roman"/>
                <a:cs typeface="Times New Roman"/>
                <a:sym typeface="Times New Roman"/>
              </a:rPr>
              <a:t>0 мм. </a:t>
            </a:r>
            <a:endParaRPr i="1" dirty="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П</a:t>
            </a:r>
            <a:r>
              <a:rPr lang="uk" i="1">
                <a:solidFill>
                  <a:srgbClr val="000000"/>
                </a:solidFill>
                <a:latin typeface="Times New Roman"/>
                <a:ea typeface="Times New Roman"/>
                <a:cs typeface="Times New Roman"/>
                <a:sym typeface="Times New Roman"/>
              </a:rPr>
              <a:t>означаємо центр площин проекцій (точку О).</a:t>
            </a:r>
            <a:endParaRPr i="1" dirty="0">
              <a:solidFill>
                <a:srgbClr val="000000"/>
              </a:solidFill>
              <a:latin typeface="Times New Roman"/>
              <a:ea typeface="Times New Roman"/>
              <a:cs typeface="Times New Roman"/>
              <a:sym typeface="Times New Roman"/>
            </a:endParaRPr>
          </a:p>
        </p:txBody>
      </p:sp>
      <p:pic>
        <p:nvPicPr>
          <p:cNvPr id="61" name="Google Shape;61;p14"/>
          <p:cNvPicPr preferRelativeResize="0"/>
          <p:nvPr/>
        </p:nvPicPr>
        <p:blipFill>
          <a:blip r:embed="rId3">
            <a:alphaModFix/>
          </a:blip>
          <a:stretch>
            <a:fillRect/>
          </a:stretch>
        </p:blipFill>
        <p:spPr>
          <a:xfrm>
            <a:off x="152400" y="152400"/>
            <a:ext cx="4641550" cy="428938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Із засічки, яка знаходиться на першій допоміжній лінії знизу, проводимо прямі до засічок, які знаходяться на центрових лініях зверху. Там де проведені прямі лінії перетинатимуть другу допоміжну лінію, знаходяться центри менших дуг еліпса (овала).</a:t>
            </a:r>
            <a:endParaRPr i="1" dirty="0">
              <a:solidFill>
                <a:schemeClr val="tx1"/>
              </a:solidFill>
              <a:latin typeface="Times New Roman"/>
              <a:ea typeface="Times New Roman"/>
              <a:cs typeface="Times New Roman"/>
              <a:sym typeface="Times New Roman"/>
            </a:endParaRPr>
          </a:p>
        </p:txBody>
      </p:sp>
      <p:pic>
        <p:nvPicPr>
          <p:cNvPr id="181" name="Google Shape;181;p34"/>
          <p:cNvPicPr preferRelativeResize="0"/>
          <p:nvPr/>
        </p:nvPicPr>
        <p:blipFill>
          <a:blip r:embed="rId3">
            <a:alphaModFix/>
          </a:blip>
          <a:stretch>
            <a:fillRect/>
          </a:stretch>
        </p:blipFill>
        <p:spPr>
          <a:xfrm>
            <a:off x="950088" y="152400"/>
            <a:ext cx="7243834" cy="360642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5"/>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Із знайдених центрів будуємо менші дуги еліпса (овала). </a:t>
            </a:r>
            <a:endParaRPr i="1" dirty="0">
              <a:solidFill>
                <a:schemeClr val="tx1"/>
              </a:solidFill>
              <a:latin typeface="Times New Roman"/>
              <a:ea typeface="Times New Roman"/>
              <a:cs typeface="Times New Roman"/>
              <a:sym typeface="Times New Roman"/>
            </a:endParaRPr>
          </a:p>
        </p:txBody>
      </p:sp>
      <p:pic>
        <p:nvPicPr>
          <p:cNvPr id="187" name="Google Shape;187;p35"/>
          <p:cNvPicPr preferRelativeResize="0"/>
          <p:nvPr/>
        </p:nvPicPr>
        <p:blipFill>
          <a:blip r:embed="rId3">
            <a:alphaModFix/>
          </a:blip>
          <a:stretch>
            <a:fillRect/>
          </a:stretch>
        </p:blipFill>
        <p:spPr>
          <a:xfrm>
            <a:off x="953200" y="132425"/>
            <a:ext cx="7237594" cy="360642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6"/>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Нижня основа циліндра побудована. Видаляємо засічки та допоміжні лінії. </a:t>
            </a:r>
            <a:endParaRPr i="1" dirty="0">
              <a:solidFill>
                <a:schemeClr val="tx1"/>
              </a:solidFill>
              <a:latin typeface="Times New Roman"/>
              <a:ea typeface="Times New Roman"/>
              <a:cs typeface="Times New Roman"/>
              <a:sym typeface="Times New Roman"/>
            </a:endParaRPr>
          </a:p>
        </p:txBody>
      </p:sp>
      <p:pic>
        <p:nvPicPr>
          <p:cNvPr id="193" name="Google Shape;193;p36"/>
          <p:cNvPicPr preferRelativeResize="0"/>
          <p:nvPr/>
        </p:nvPicPr>
        <p:blipFill>
          <a:blip r:embed="rId3">
            <a:alphaModFix/>
          </a:blip>
          <a:stretch>
            <a:fillRect/>
          </a:stretch>
        </p:blipFill>
        <p:spPr>
          <a:xfrm>
            <a:off x="943813" y="152400"/>
            <a:ext cx="7256374" cy="3606424"/>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Із центра нижньої основи циліндра проводимо вісь циліндра довжиною 60 мм (штрих-пунктирною тонкою лінією). </a:t>
            </a:r>
            <a:endParaRPr i="1" dirty="0">
              <a:solidFill>
                <a:schemeClr val="tx1"/>
              </a:solidFill>
              <a:latin typeface="Times New Roman"/>
              <a:ea typeface="Times New Roman"/>
              <a:cs typeface="Times New Roman"/>
              <a:sym typeface="Times New Roman"/>
            </a:endParaRPr>
          </a:p>
        </p:txBody>
      </p:sp>
      <p:pic>
        <p:nvPicPr>
          <p:cNvPr id="199" name="Google Shape;199;p37"/>
          <p:cNvPicPr preferRelativeResize="0"/>
          <p:nvPr/>
        </p:nvPicPr>
        <p:blipFill>
          <a:blip r:embed="rId3">
            <a:alphaModFix/>
          </a:blip>
          <a:stretch>
            <a:fillRect/>
          </a:stretch>
        </p:blipFill>
        <p:spPr>
          <a:xfrm>
            <a:off x="950088" y="152400"/>
            <a:ext cx="7243834" cy="3606426"/>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Із центра верхньої основи циліндра будуємо аналогічно еліпс (овал), або виділяємо і копіюємо нижню основу із цетровими лініями та вставляємо на відстані 60 мм  від центра нижньої основи на вісі циліндра.</a:t>
            </a:r>
            <a:endParaRPr i="1" dirty="0">
              <a:solidFill>
                <a:schemeClr val="tx1"/>
              </a:solidFill>
              <a:latin typeface="Times New Roman"/>
              <a:ea typeface="Times New Roman"/>
              <a:cs typeface="Times New Roman"/>
              <a:sym typeface="Times New Roman"/>
            </a:endParaRPr>
          </a:p>
        </p:txBody>
      </p:sp>
      <p:pic>
        <p:nvPicPr>
          <p:cNvPr id="205" name="Google Shape;205;p38"/>
          <p:cNvPicPr preferRelativeResize="0"/>
          <p:nvPr/>
        </p:nvPicPr>
        <p:blipFill>
          <a:blip r:embed="rId3">
            <a:alphaModFix/>
          </a:blip>
          <a:stretch>
            <a:fillRect/>
          </a:stretch>
        </p:blipFill>
        <p:spPr>
          <a:xfrm>
            <a:off x="956300" y="152400"/>
            <a:ext cx="7231408" cy="360642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9"/>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До двох еліпсів (овалів) проводимо дотичні.</a:t>
            </a:r>
            <a:endParaRPr i="1" dirty="0">
              <a:solidFill>
                <a:schemeClr val="tx1"/>
              </a:solidFill>
              <a:latin typeface="Times New Roman"/>
              <a:ea typeface="Times New Roman"/>
              <a:cs typeface="Times New Roman"/>
              <a:sym typeface="Times New Roman"/>
            </a:endParaRPr>
          </a:p>
        </p:txBody>
      </p:sp>
      <p:pic>
        <p:nvPicPr>
          <p:cNvPr id="211" name="Google Shape;211;p39"/>
          <p:cNvPicPr preferRelativeResize="0"/>
          <p:nvPr/>
        </p:nvPicPr>
        <p:blipFill>
          <a:blip r:embed="rId3">
            <a:alphaModFix/>
          </a:blip>
          <a:stretch>
            <a:fillRect/>
          </a:stretch>
        </p:blipFill>
        <p:spPr>
          <a:xfrm>
            <a:off x="950113" y="162400"/>
            <a:ext cx="7243780" cy="36064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Верхню основу, твірні та частину нижньої основи циліндра наводимо суцільною основною лінією (контур буде видимим). </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Прямокутна ізометрична проекція циліндра побудована.</a:t>
            </a:r>
            <a:endParaRPr i="1" dirty="0">
              <a:solidFill>
                <a:schemeClr val="tx1"/>
              </a:solidFill>
              <a:latin typeface="Times New Roman"/>
              <a:ea typeface="Times New Roman"/>
              <a:cs typeface="Times New Roman"/>
              <a:sym typeface="Times New Roman"/>
            </a:endParaRPr>
          </a:p>
        </p:txBody>
      </p:sp>
      <p:pic>
        <p:nvPicPr>
          <p:cNvPr id="217" name="Google Shape;217;p40"/>
          <p:cNvPicPr preferRelativeResize="0"/>
          <p:nvPr/>
        </p:nvPicPr>
        <p:blipFill>
          <a:blip r:embed="rId3">
            <a:alphaModFix/>
          </a:blip>
          <a:stretch>
            <a:fillRect/>
          </a:stretch>
        </p:blipFill>
        <p:spPr>
          <a:xfrm>
            <a:off x="940750" y="142400"/>
            <a:ext cx="7262509" cy="36064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1"/>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uk" i="1">
                <a:solidFill>
                  <a:schemeClr val="tx1"/>
                </a:solidFill>
                <a:latin typeface="Times New Roman"/>
                <a:ea typeface="Times New Roman"/>
                <a:cs typeface="Times New Roman"/>
                <a:sym typeface="Times New Roman"/>
              </a:rPr>
              <a:t>На фронтальній проекції бічної поверхні циліндра задаємо проекцію точки А</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uk" i="1">
                <a:solidFill>
                  <a:schemeClr val="tx1"/>
                </a:solidFill>
                <a:latin typeface="Times New Roman"/>
                <a:ea typeface="Times New Roman"/>
                <a:cs typeface="Times New Roman"/>
                <a:sym typeface="Times New Roman"/>
              </a:rPr>
              <a:t>Маючи лише одну проекцію точки, потрібно задати другу проекцію. Після цього, за двома проекціями точки побудувати третю.</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223" name="Google Shape;223;p41"/>
          <p:cNvPicPr preferRelativeResize="0"/>
          <p:nvPr/>
        </p:nvPicPr>
        <p:blipFill>
          <a:blip r:embed="rId3">
            <a:alphaModFix/>
          </a:blip>
          <a:stretch>
            <a:fillRect/>
          </a:stretch>
        </p:blipFill>
        <p:spPr>
          <a:xfrm>
            <a:off x="943225" y="142400"/>
            <a:ext cx="7257556" cy="3606424"/>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2"/>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 фронтальної проекції точки А</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проводимо лінію проекійного на горизонтальну площину проекцій паралельно до осей z</a:t>
            </a:r>
            <a:r>
              <a:rPr lang="uk" sz="1000" i="1">
                <a:solidFill>
                  <a:schemeClr val="tx1"/>
                </a:solidFill>
                <a:latin typeface="Times New Roman"/>
                <a:ea typeface="Times New Roman"/>
                <a:cs typeface="Times New Roman"/>
                <a:sym typeface="Times New Roman"/>
              </a:rPr>
              <a:t>2,3</a:t>
            </a:r>
            <a:r>
              <a:rPr lang="uk" i="1">
                <a:solidFill>
                  <a:schemeClr val="tx1"/>
                </a:solidFill>
                <a:latin typeface="Times New Roman"/>
                <a:ea typeface="Times New Roman"/>
                <a:cs typeface="Times New Roman"/>
                <a:sym typeface="Times New Roman"/>
              </a:rPr>
              <a:t> та у</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до перетину із горизонтальною проекцією бічної поверхні циліндра (так як фронтальна проекція точки А</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видима, лінію проекційного зв’язку проводимо на нижнє півколо).</a:t>
            </a:r>
            <a:endParaRPr sz="1800"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Позначаємо горизонтальну проекцію точки А</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229" name="Google Shape;229;p42"/>
          <p:cNvPicPr preferRelativeResize="0"/>
          <p:nvPr/>
        </p:nvPicPr>
        <p:blipFill>
          <a:blip r:embed="rId3">
            <a:alphaModFix/>
          </a:blip>
          <a:stretch>
            <a:fillRect/>
          </a:stretch>
        </p:blipFill>
        <p:spPr>
          <a:xfrm>
            <a:off x="931975" y="162375"/>
            <a:ext cx="7280052" cy="360642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3"/>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 горизонтальної проекції точки А</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проводимо лінію проекійного зв’язку паралельно до вісі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на у</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З вісі у</a:t>
            </a:r>
            <a:r>
              <a:rPr lang="uk" sz="1000" i="1">
                <a:solidFill>
                  <a:schemeClr val="tx1"/>
                </a:solidFill>
                <a:latin typeface="Times New Roman"/>
                <a:ea typeface="Times New Roman"/>
                <a:cs typeface="Times New Roman"/>
                <a:sym typeface="Times New Roman"/>
              </a:rPr>
              <a:t>1 </a:t>
            </a:r>
            <a:r>
              <a:rPr lang="uk" i="1">
                <a:solidFill>
                  <a:schemeClr val="tx1"/>
                </a:solidFill>
                <a:latin typeface="Times New Roman"/>
                <a:ea typeface="Times New Roman"/>
                <a:cs typeface="Times New Roman"/>
                <a:sym typeface="Times New Roman"/>
              </a:rPr>
              <a:t>переносимо її на вісь у</a:t>
            </a:r>
            <a:r>
              <a:rPr lang="uk" sz="1000" i="1">
                <a:solidFill>
                  <a:schemeClr val="tx1"/>
                </a:solidFill>
                <a:latin typeface="Times New Roman"/>
                <a:ea typeface="Times New Roman"/>
                <a:cs typeface="Times New Roman"/>
                <a:sym typeface="Times New Roman"/>
              </a:rPr>
              <a:t>3 </a:t>
            </a:r>
            <a:r>
              <a:rPr lang="uk" i="1">
                <a:solidFill>
                  <a:schemeClr val="tx1"/>
                </a:solidFill>
                <a:latin typeface="Times New Roman"/>
                <a:ea typeface="Times New Roman"/>
                <a:cs typeface="Times New Roman"/>
                <a:sym typeface="Times New Roman"/>
              </a:rPr>
              <a:t>та продовжуємо далі паралельно до вісі z</a:t>
            </a:r>
            <a:r>
              <a:rPr lang="uk" sz="1000" i="1">
                <a:solidFill>
                  <a:schemeClr val="tx1"/>
                </a:solidFill>
                <a:latin typeface="Times New Roman"/>
                <a:ea typeface="Times New Roman"/>
                <a:cs typeface="Times New Roman"/>
                <a:sym typeface="Times New Roman"/>
              </a:rPr>
              <a:t>2,3</a:t>
            </a:r>
            <a:r>
              <a:rPr lang="uk" i="1">
                <a:solidFill>
                  <a:schemeClr val="tx1"/>
                </a:solidFill>
                <a:latin typeface="Times New Roman"/>
                <a:ea typeface="Times New Roman"/>
                <a:cs typeface="Times New Roman"/>
                <a:sym typeface="Times New Roman"/>
              </a:rPr>
              <a:t>.</a:t>
            </a:r>
            <a:endParaRPr sz="2600"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 фронтальної проекції точки А</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проводимо лінію проекійного на профільну площину проекцій паралельно до осей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та у</a:t>
            </a:r>
            <a:r>
              <a:rPr lang="uk" sz="1000" i="1">
                <a:solidFill>
                  <a:schemeClr val="tx1"/>
                </a:solidFill>
                <a:latin typeface="Times New Roman"/>
                <a:ea typeface="Times New Roman"/>
                <a:cs typeface="Times New Roman"/>
                <a:sym typeface="Times New Roman"/>
              </a:rPr>
              <a:t>3</a:t>
            </a:r>
            <a:r>
              <a:rPr lang="uk" i="1">
                <a:solidFill>
                  <a:schemeClr val="tx1"/>
                </a:solidFill>
                <a:latin typeface="Times New Roman"/>
                <a:ea typeface="Times New Roman"/>
                <a:cs typeface="Times New Roman"/>
                <a:sym typeface="Times New Roman"/>
              </a:rPr>
              <a:t>, до взаємного перетину ліній. Позначаємо профільну проекцію точки А</a:t>
            </a:r>
            <a:r>
              <a:rPr lang="uk" sz="1000" i="1">
                <a:solidFill>
                  <a:schemeClr val="tx1"/>
                </a:solidFill>
                <a:latin typeface="Times New Roman"/>
                <a:ea typeface="Times New Roman"/>
                <a:cs typeface="Times New Roman"/>
                <a:sym typeface="Times New Roman"/>
              </a:rPr>
              <a:t>3</a:t>
            </a:r>
            <a:r>
              <a:rPr lang="uk" i="1">
                <a:solidFill>
                  <a:schemeClr val="tx1"/>
                </a:solidFill>
                <a:latin typeface="Times New Roman"/>
                <a:ea typeface="Times New Roman"/>
                <a:cs typeface="Times New Roman"/>
                <a:sym typeface="Times New Roman"/>
              </a:rPr>
              <a:t>.</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235" name="Google Shape;235;p43"/>
          <p:cNvPicPr preferRelativeResize="0"/>
          <p:nvPr/>
        </p:nvPicPr>
        <p:blipFill>
          <a:blip r:embed="rId3">
            <a:alphaModFix/>
          </a:blip>
          <a:stretch>
            <a:fillRect/>
          </a:stretch>
        </p:blipFill>
        <p:spPr>
          <a:xfrm>
            <a:off x="946988" y="152400"/>
            <a:ext cx="7250031" cy="3606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p:nvPr/>
        </p:nvSpPr>
        <p:spPr>
          <a:xfrm>
            <a:off x="4946350" y="0"/>
            <a:ext cx="4022400" cy="3216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Спочатку побудуємо горизонтальну проекцію тригранної рівносторонньої призми.</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Оскільки призма розташована на горизонтальній площині проекцій (П</a:t>
            </a:r>
            <a:r>
              <a:rPr lang="uk" sz="1000" i="1">
                <a:latin typeface="Times New Roman"/>
                <a:ea typeface="Times New Roman"/>
                <a:cs typeface="Times New Roman"/>
                <a:sym typeface="Times New Roman"/>
              </a:rPr>
              <a:t>1</a:t>
            </a:r>
            <a:r>
              <a:rPr lang="uk" i="1">
                <a:latin typeface="Times New Roman"/>
                <a:ea typeface="Times New Roman"/>
                <a:cs typeface="Times New Roman"/>
                <a:sym typeface="Times New Roman"/>
              </a:rPr>
              <a:t>), то нижня і верхня основи паралельні, а бічні ребра перпендикулярні до неї. Тобто, горизонтальна проекція призми зобразиться рівностороннім трикутником.</a:t>
            </a:r>
            <a:endParaRPr i="1" dirty="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На горизонтальній площині проекцій п</a:t>
            </a:r>
            <a:r>
              <a:rPr lang="uk" i="1">
                <a:solidFill>
                  <a:srgbClr val="000000"/>
                </a:solidFill>
                <a:latin typeface="Times New Roman"/>
                <a:ea typeface="Times New Roman"/>
                <a:cs typeface="Times New Roman"/>
                <a:sym typeface="Times New Roman"/>
              </a:rPr>
              <a:t>роводимо </a:t>
            </a:r>
            <a:r>
              <a:rPr lang="uk" i="1">
                <a:latin typeface="Times New Roman"/>
                <a:ea typeface="Times New Roman"/>
                <a:cs typeface="Times New Roman"/>
                <a:sym typeface="Times New Roman"/>
              </a:rPr>
              <a:t>центрові лінії паралельно до осей</a:t>
            </a:r>
            <a:r>
              <a:rPr lang="uk" i="1">
                <a:solidFill>
                  <a:srgbClr val="000000"/>
                </a:solidFill>
                <a:latin typeface="Times New Roman"/>
                <a:ea typeface="Times New Roman"/>
                <a:cs typeface="Times New Roman"/>
                <a:sym typeface="Times New Roman"/>
              </a:rPr>
              <a:t> х</a:t>
            </a:r>
            <a:r>
              <a:rPr lang="uk" i="1" baseline="-25000">
                <a:solidFill>
                  <a:srgbClr val="000000"/>
                </a:solidFill>
                <a:latin typeface="Times New Roman"/>
                <a:ea typeface="Times New Roman"/>
                <a:cs typeface="Times New Roman"/>
                <a:sym typeface="Times New Roman"/>
              </a:rPr>
              <a:t>1,2 </a:t>
            </a:r>
            <a:r>
              <a:rPr lang="uk" i="1">
                <a:latin typeface="Times New Roman"/>
                <a:ea typeface="Times New Roman"/>
                <a:cs typeface="Times New Roman"/>
                <a:sym typeface="Times New Roman"/>
              </a:rPr>
              <a:t>та </a:t>
            </a:r>
            <a:r>
              <a:rPr lang="uk" i="1">
                <a:solidFill>
                  <a:srgbClr val="000000"/>
                </a:solidFill>
                <a:latin typeface="Times New Roman"/>
                <a:ea typeface="Times New Roman"/>
                <a:cs typeface="Times New Roman"/>
                <a:sym typeface="Times New Roman"/>
              </a:rPr>
              <a:t> у</a:t>
            </a:r>
            <a:r>
              <a:rPr lang="uk" i="1" baseline="-25000">
                <a:solidFill>
                  <a:srgbClr val="000000"/>
                </a:solidFill>
                <a:latin typeface="Times New Roman"/>
                <a:ea typeface="Times New Roman"/>
                <a:cs typeface="Times New Roman"/>
                <a:sym typeface="Times New Roman"/>
              </a:rPr>
              <a:t>1</a:t>
            </a:r>
            <a:r>
              <a:rPr lang="uk" i="1">
                <a:solidFill>
                  <a:srgbClr val="000000"/>
                </a:solidFill>
                <a:latin typeface="Times New Roman"/>
                <a:ea typeface="Times New Roman"/>
                <a:cs typeface="Times New Roman"/>
                <a:sym typeface="Times New Roman"/>
              </a:rPr>
              <a:t> </a:t>
            </a:r>
            <a:r>
              <a:rPr lang="uk" i="1">
                <a:latin typeface="Times New Roman"/>
                <a:ea typeface="Times New Roman"/>
                <a:cs typeface="Times New Roman"/>
                <a:sym typeface="Times New Roman"/>
              </a:rPr>
              <a:t>на відстані 3</a:t>
            </a:r>
            <a:r>
              <a:rPr lang="uk" i="1">
                <a:solidFill>
                  <a:srgbClr val="000000"/>
                </a:solidFill>
                <a:latin typeface="Times New Roman"/>
                <a:ea typeface="Times New Roman"/>
                <a:cs typeface="Times New Roman"/>
                <a:sym typeface="Times New Roman"/>
              </a:rPr>
              <a:t>0 мм. </a:t>
            </a:r>
            <a:endParaRPr i="1" dirty="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solidFill>
                <a:srgbClr val="000000"/>
              </a:solidFill>
              <a:latin typeface="Times New Roman"/>
              <a:ea typeface="Times New Roman"/>
              <a:cs typeface="Times New Roman"/>
              <a:sym typeface="Times New Roman"/>
            </a:endParaRPr>
          </a:p>
        </p:txBody>
      </p:sp>
      <p:pic>
        <p:nvPicPr>
          <p:cNvPr id="67" name="Google Shape;67;p15"/>
          <p:cNvPicPr preferRelativeResize="0"/>
          <p:nvPr/>
        </p:nvPicPr>
        <p:blipFill>
          <a:blip r:embed="rId3">
            <a:alphaModFix/>
          </a:blip>
          <a:stretch>
            <a:fillRect/>
          </a:stretch>
        </p:blipFill>
        <p:spPr>
          <a:xfrm>
            <a:off x="152400" y="152400"/>
            <a:ext cx="4641551" cy="428288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4"/>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Заміряємо відстань від вісі z</a:t>
            </a:r>
            <a:r>
              <a:rPr lang="uk" sz="1000" i="1">
                <a:solidFill>
                  <a:schemeClr val="tx1"/>
                </a:solidFill>
                <a:latin typeface="Times New Roman"/>
                <a:ea typeface="Times New Roman"/>
                <a:cs typeface="Times New Roman"/>
                <a:sym typeface="Times New Roman"/>
              </a:rPr>
              <a:t>2,3</a:t>
            </a:r>
            <a:r>
              <a:rPr lang="uk" i="1">
                <a:solidFill>
                  <a:schemeClr val="tx1"/>
                </a:solidFill>
                <a:latin typeface="Times New Roman"/>
                <a:ea typeface="Times New Roman"/>
                <a:cs typeface="Times New Roman"/>
                <a:sym typeface="Times New Roman"/>
              </a:rPr>
              <a:t> до фронтальної проекції точки А</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(становить 46 мм). </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Відкладаємо заміряну відстань на осі ОХ в прямокутній ізометричній проекції, робимо засічку.</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241" name="Google Shape;241;p44"/>
          <p:cNvPicPr preferRelativeResize="0"/>
          <p:nvPr/>
        </p:nvPicPr>
        <p:blipFill>
          <a:blip r:embed="rId3">
            <a:alphaModFix/>
          </a:blip>
          <a:stretch>
            <a:fillRect/>
          </a:stretch>
        </p:blipFill>
        <p:spPr>
          <a:xfrm>
            <a:off x="943850" y="152400"/>
            <a:ext cx="7256302" cy="360642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Заміряємо відстань від вісі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до горизонтальної проекції точки А</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(становить 49,21 мм). </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Із засічки, що на осі ОХ проводимо лінію паралельно вісі ОУ.</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Відкладаємо заміряну відстань на проведеній лінії в прямокутній ізометричній проекції, робимо засічку (на проекції нижньої основи циліндра).</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247" name="Google Shape;247;p45"/>
          <p:cNvPicPr preferRelativeResize="0"/>
          <p:nvPr/>
        </p:nvPicPr>
        <p:blipFill>
          <a:blip r:embed="rId3">
            <a:alphaModFix/>
          </a:blip>
          <a:stretch>
            <a:fillRect/>
          </a:stretch>
        </p:blipFill>
        <p:spPr>
          <a:xfrm>
            <a:off x="943850" y="152400"/>
            <a:ext cx="7256302" cy="360642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6"/>
          <p:cNvSpPr txBox="1"/>
          <p:nvPr/>
        </p:nvSpPr>
        <p:spPr>
          <a:xfrm>
            <a:off x="416775" y="3911225"/>
            <a:ext cx="8520600" cy="1157164"/>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dirty="0">
                <a:solidFill>
                  <a:schemeClr val="tx1"/>
                </a:solidFill>
                <a:latin typeface="Times New Roman"/>
                <a:ea typeface="Times New Roman"/>
                <a:cs typeface="Times New Roman"/>
                <a:sym typeface="Times New Roman"/>
              </a:rPr>
              <a:t>Заміряємо відстань від вісі х</a:t>
            </a:r>
            <a:r>
              <a:rPr lang="uk" sz="1000" i="1" dirty="0">
                <a:solidFill>
                  <a:schemeClr val="tx1"/>
                </a:solidFill>
                <a:latin typeface="Times New Roman"/>
                <a:ea typeface="Times New Roman"/>
                <a:cs typeface="Times New Roman"/>
                <a:sym typeface="Times New Roman"/>
              </a:rPr>
              <a:t>1,2</a:t>
            </a:r>
            <a:r>
              <a:rPr lang="uk" i="1" dirty="0">
                <a:solidFill>
                  <a:schemeClr val="tx1"/>
                </a:solidFill>
                <a:latin typeface="Times New Roman"/>
                <a:ea typeface="Times New Roman"/>
                <a:cs typeface="Times New Roman"/>
                <a:sym typeface="Times New Roman"/>
              </a:rPr>
              <a:t> до фронтальної проекції точки А</a:t>
            </a:r>
            <a:r>
              <a:rPr lang="uk" sz="1000" i="1" dirty="0">
                <a:solidFill>
                  <a:schemeClr val="tx1"/>
                </a:solidFill>
                <a:latin typeface="Times New Roman"/>
                <a:ea typeface="Times New Roman"/>
                <a:cs typeface="Times New Roman"/>
                <a:sym typeface="Times New Roman"/>
              </a:rPr>
              <a:t>2</a:t>
            </a:r>
            <a:r>
              <a:rPr lang="uk" i="1" dirty="0">
                <a:solidFill>
                  <a:schemeClr val="tx1"/>
                </a:solidFill>
                <a:latin typeface="Times New Roman"/>
                <a:ea typeface="Times New Roman"/>
                <a:cs typeface="Times New Roman"/>
                <a:sym typeface="Times New Roman"/>
              </a:rPr>
              <a:t> (становить 34 мм). </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dirty="0">
                <a:solidFill>
                  <a:schemeClr val="tx1"/>
                </a:solidFill>
                <a:latin typeface="Times New Roman"/>
                <a:ea typeface="Times New Roman"/>
                <a:cs typeface="Times New Roman"/>
                <a:sym typeface="Times New Roman"/>
              </a:rPr>
              <a:t>Із засічки, що на проекції нижньої основи циліндра  проводимо лінію паралельно вісі ОZ.</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dirty="0">
                <a:solidFill>
                  <a:schemeClr val="tx1"/>
                </a:solidFill>
                <a:latin typeface="Times New Roman"/>
                <a:ea typeface="Times New Roman"/>
                <a:cs typeface="Times New Roman"/>
                <a:sym typeface="Times New Roman"/>
              </a:rPr>
              <a:t>Відкладаємо заміряну відстань на проведеній лінії в прямокутній ізометричній проекції.</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dirty="0">
                <a:solidFill>
                  <a:schemeClr val="tx1"/>
                </a:solidFill>
                <a:latin typeface="Times New Roman"/>
                <a:ea typeface="Times New Roman"/>
                <a:cs typeface="Times New Roman"/>
                <a:sym typeface="Times New Roman"/>
              </a:rPr>
              <a:t>Позначаємо проекцію точки А.</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dirty="0">
                <a:solidFill>
                  <a:schemeClr val="tx1"/>
                </a:solidFill>
                <a:latin typeface="Times New Roman"/>
                <a:ea typeface="Times New Roman"/>
                <a:cs typeface="Times New Roman"/>
                <a:sym typeface="Times New Roman"/>
              </a:rPr>
              <a:t>.</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253" name="Google Shape;253;p46"/>
          <p:cNvPicPr preferRelativeResize="0"/>
          <p:nvPr/>
        </p:nvPicPr>
        <p:blipFill>
          <a:blip r:embed="rId3">
            <a:alphaModFix/>
          </a:blip>
          <a:stretch>
            <a:fillRect/>
          </a:stretch>
        </p:blipFill>
        <p:spPr>
          <a:xfrm>
            <a:off x="946950" y="152400"/>
            <a:ext cx="7250094" cy="360642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 name="Рисунок 1">
            <a:extLst>
              <a:ext uri="{FF2B5EF4-FFF2-40B4-BE49-F238E27FC236}">
                <a16:creationId xmlns:a16="http://schemas.microsoft.com/office/drawing/2014/main" id="{E1CCFCE8-E6DA-4D1C-BF43-AC47C636438C}"/>
              </a:ext>
            </a:extLst>
          </p:cNvPr>
          <p:cNvPicPr>
            <a:picLocks noChangeAspect="1"/>
          </p:cNvPicPr>
          <p:nvPr/>
        </p:nvPicPr>
        <p:blipFill>
          <a:blip r:embed="rId3"/>
          <a:stretch>
            <a:fillRect/>
          </a:stretch>
        </p:blipFill>
        <p:spPr>
          <a:xfrm>
            <a:off x="950078" y="158376"/>
            <a:ext cx="7248525" cy="360045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7"/>
          <p:cNvPicPr preferRelativeResize="0"/>
          <p:nvPr/>
        </p:nvPicPr>
        <p:blipFill>
          <a:blip r:embed="rId3">
            <a:alphaModFix/>
          </a:blip>
          <a:stretch>
            <a:fillRect/>
          </a:stretch>
        </p:blipFill>
        <p:spPr>
          <a:xfrm>
            <a:off x="950088" y="152400"/>
            <a:ext cx="7243834" cy="3606426"/>
          </a:xfrm>
          <a:prstGeom prst="rect">
            <a:avLst/>
          </a:prstGeom>
          <a:noFill/>
          <a:ln>
            <a:noFill/>
          </a:ln>
        </p:spPr>
      </p:pic>
      <p:sp>
        <p:nvSpPr>
          <p:cNvPr id="259" name="Google Shape;259;p47"/>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На фронтальній проекції бічної поверхні циліндра задаємо проекцію точки В</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Проекцію точки В</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беремо в дужки (точка знаходиться на бічній поверхні циліндра, яку ми не бачимо на фронтальній площині проекцій).</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323281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8"/>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 фронтальної проекції точки В</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проводимо лінію проекійного на горизонтальну площину проекцій паралельно до осей z</a:t>
            </a:r>
            <a:r>
              <a:rPr lang="uk" sz="1000" i="1">
                <a:solidFill>
                  <a:schemeClr val="tx1"/>
                </a:solidFill>
                <a:latin typeface="Times New Roman"/>
                <a:ea typeface="Times New Roman"/>
                <a:cs typeface="Times New Roman"/>
                <a:sym typeface="Times New Roman"/>
              </a:rPr>
              <a:t>2,3</a:t>
            </a:r>
            <a:r>
              <a:rPr lang="uk" i="1">
                <a:solidFill>
                  <a:schemeClr val="tx1"/>
                </a:solidFill>
                <a:latin typeface="Times New Roman"/>
                <a:ea typeface="Times New Roman"/>
                <a:cs typeface="Times New Roman"/>
                <a:sym typeface="Times New Roman"/>
              </a:rPr>
              <a:t> та у</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до перетину із горизонтальною проекцією бічної поверхні циліндра (так як фронтальна проекція точки В</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невидима, лінію проекційного зв’язку проводимо на верхнє півколо).</a:t>
            </a:r>
            <a:endParaRPr sz="1800"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Позначаємо горизонтальну проекцію точки В</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265" name="Google Shape;265;p48"/>
          <p:cNvPicPr preferRelativeResize="0"/>
          <p:nvPr/>
        </p:nvPicPr>
        <p:blipFill>
          <a:blip r:embed="rId3">
            <a:alphaModFix/>
          </a:blip>
          <a:stretch>
            <a:fillRect/>
          </a:stretch>
        </p:blipFill>
        <p:spPr>
          <a:xfrm>
            <a:off x="943263" y="152400"/>
            <a:ext cx="7257465" cy="360642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9"/>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 горизонтальної проекції точки В</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проводимо лінію проекійного зв’язку паралельно до вісі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на у</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З вісі у</a:t>
            </a:r>
            <a:r>
              <a:rPr lang="uk" sz="1000" i="1">
                <a:solidFill>
                  <a:schemeClr val="tx1"/>
                </a:solidFill>
                <a:latin typeface="Times New Roman"/>
                <a:ea typeface="Times New Roman"/>
                <a:cs typeface="Times New Roman"/>
                <a:sym typeface="Times New Roman"/>
              </a:rPr>
              <a:t>1 </a:t>
            </a:r>
            <a:r>
              <a:rPr lang="uk" i="1">
                <a:solidFill>
                  <a:schemeClr val="tx1"/>
                </a:solidFill>
                <a:latin typeface="Times New Roman"/>
                <a:ea typeface="Times New Roman"/>
                <a:cs typeface="Times New Roman"/>
                <a:sym typeface="Times New Roman"/>
              </a:rPr>
              <a:t>переносимо її на вісь у</a:t>
            </a:r>
            <a:r>
              <a:rPr lang="uk" sz="1000" i="1">
                <a:solidFill>
                  <a:schemeClr val="tx1"/>
                </a:solidFill>
                <a:latin typeface="Times New Roman"/>
                <a:ea typeface="Times New Roman"/>
                <a:cs typeface="Times New Roman"/>
                <a:sym typeface="Times New Roman"/>
              </a:rPr>
              <a:t>3 </a:t>
            </a:r>
            <a:r>
              <a:rPr lang="uk" i="1">
                <a:solidFill>
                  <a:schemeClr val="tx1"/>
                </a:solidFill>
                <a:latin typeface="Times New Roman"/>
                <a:ea typeface="Times New Roman"/>
                <a:cs typeface="Times New Roman"/>
                <a:sym typeface="Times New Roman"/>
              </a:rPr>
              <a:t>та продовжуємо далі паралельно до вісі z</a:t>
            </a:r>
            <a:r>
              <a:rPr lang="uk" sz="1000" i="1">
                <a:solidFill>
                  <a:schemeClr val="tx1"/>
                </a:solidFill>
                <a:latin typeface="Times New Roman"/>
                <a:ea typeface="Times New Roman"/>
                <a:cs typeface="Times New Roman"/>
                <a:sym typeface="Times New Roman"/>
              </a:rPr>
              <a:t>2,3</a:t>
            </a:r>
            <a:r>
              <a:rPr lang="uk" i="1">
                <a:solidFill>
                  <a:schemeClr val="tx1"/>
                </a:solidFill>
                <a:latin typeface="Times New Roman"/>
                <a:ea typeface="Times New Roman"/>
                <a:cs typeface="Times New Roman"/>
                <a:sym typeface="Times New Roman"/>
              </a:rPr>
              <a:t>.</a:t>
            </a:r>
            <a:endParaRPr sz="2600"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 фронтальної проекції точки В</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проводимо лінію проекійного на профільну площину проекцій паралельно до осей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та у</a:t>
            </a:r>
            <a:r>
              <a:rPr lang="uk" sz="1000" i="1">
                <a:solidFill>
                  <a:schemeClr val="tx1"/>
                </a:solidFill>
                <a:latin typeface="Times New Roman"/>
                <a:ea typeface="Times New Roman"/>
                <a:cs typeface="Times New Roman"/>
                <a:sym typeface="Times New Roman"/>
              </a:rPr>
              <a:t>3</a:t>
            </a:r>
            <a:r>
              <a:rPr lang="uk" i="1">
                <a:solidFill>
                  <a:schemeClr val="tx1"/>
                </a:solidFill>
                <a:latin typeface="Times New Roman"/>
                <a:ea typeface="Times New Roman"/>
                <a:cs typeface="Times New Roman"/>
                <a:sym typeface="Times New Roman"/>
              </a:rPr>
              <a:t>, до взаємного перетину ліній. Позначаємо профільну проекцію точки В</a:t>
            </a:r>
            <a:r>
              <a:rPr lang="uk" sz="1000" i="1">
                <a:solidFill>
                  <a:schemeClr val="tx1"/>
                </a:solidFill>
                <a:latin typeface="Times New Roman"/>
                <a:ea typeface="Times New Roman"/>
                <a:cs typeface="Times New Roman"/>
                <a:sym typeface="Times New Roman"/>
              </a:rPr>
              <a:t>3</a:t>
            </a:r>
            <a:r>
              <a:rPr lang="uk" i="1">
                <a:solidFill>
                  <a:schemeClr val="tx1"/>
                </a:solidFill>
                <a:latin typeface="Times New Roman"/>
                <a:ea typeface="Times New Roman"/>
                <a:cs typeface="Times New Roman"/>
                <a:sym typeface="Times New Roman"/>
              </a:rPr>
              <a:t>.</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271" name="Google Shape;271;p49"/>
          <p:cNvPicPr preferRelativeResize="0"/>
          <p:nvPr/>
        </p:nvPicPr>
        <p:blipFill>
          <a:blip r:embed="rId3">
            <a:alphaModFix/>
          </a:blip>
          <a:stretch>
            <a:fillRect/>
          </a:stretch>
        </p:blipFill>
        <p:spPr>
          <a:xfrm>
            <a:off x="939500" y="142425"/>
            <a:ext cx="7265010" cy="3606426"/>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0"/>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Заміряємо відстань від вісі z</a:t>
            </a:r>
            <a:r>
              <a:rPr lang="uk" sz="1000" i="1">
                <a:solidFill>
                  <a:schemeClr val="tx1"/>
                </a:solidFill>
                <a:latin typeface="Times New Roman"/>
                <a:ea typeface="Times New Roman"/>
                <a:cs typeface="Times New Roman"/>
                <a:sym typeface="Times New Roman"/>
              </a:rPr>
              <a:t>2,3</a:t>
            </a:r>
            <a:r>
              <a:rPr lang="uk" i="1">
                <a:solidFill>
                  <a:schemeClr val="tx1"/>
                </a:solidFill>
                <a:latin typeface="Times New Roman"/>
                <a:ea typeface="Times New Roman"/>
                <a:cs typeface="Times New Roman"/>
                <a:sym typeface="Times New Roman"/>
              </a:rPr>
              <a:t> до фронтальної проекції точки В</a:t>
            </a:r>
            <a:r>
              <a:rPr lang="uk" sz="1000" i="1">
                <a:solidFill>
                  <a:schemeClr val="tx1"/>
                </a:solidFill>
                <a:latin typeface="Times New Roman"/>
                <a:ea typeface="Times New Roman"/>
                <a:cs typeface="Times New Roman"/>
                <a:sym typeface="Times New Roman"/>
              </a:rPr>
              <a:t>2</a:t>
            </a:r>
            <a:r>
              <a:rPr lang="uk" i="1">
                <a:solidFill>
                  <a:schemeClr val="tx1"/>
                </a:solidFill>
                <a:latin typeface="Times New Roman"/>
                <a:ea typeface="Times New Roman"/>
                <a:cs typeface="Times New Roman"/>
                <a:sym typeface="Times New Roman"/>
              </a:rPr>
              <a:t> (становить 19 мм). </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Відкладаємо заміряну відстань на осі ОХ в прямокутній ізометричній проекції, робимо засічку.</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277" name="Google Shape;277;p50"/>
          <p:cNvPicPr preferRelativeResize="0"/>
          <p:nvPr/>
        </p:nvPicPr>
        <p:blipFill>
          <a:blip r:embed="rId3">
            <a:alphaModFix/>
          </a:blip>
          <a:stretch>
            <a:fillRect/>
          </a:stretch>
        </p:blipFill>
        <p:spPr>
          <a:xfrm>
            <a:off x="943850" y="142400"/>
            <a:ext cx="7256302" cy="3606425"/>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1"/>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Заміряємо відстань від вісі х</a:t>
            </a:r>
            <a:r>
              <a:rPr lang="uk" sz="1000" i="1">
                <a:solidFill>
                  <a:schemeClr val="tx1"/>
                </a:solidFill>
                <a:latin typeface="Times New Roman"/>
                <a:ea typeface="Times New Roman"/>
                <a:cs typeface="Times New Roman"/>
                <a:sym typeface="Times New Roman"/>
              </a:rPr>
              <a:t>1,2</a:t>
            </a:r>
            <a:r>
              <a:rPr lang="uk" i="1">
                <a:solidFill>
                  <a:schemeClr val="tx1"/>
                </a:solidFill>
                <a:latin typeface="Times New Roman"/>
                <a:ea typeface="Times New Roman"/>
                <a:cs typeface="Times New Roman"/>
                <a:sym typeface="Times New Roman"/>
              </a:rPr>
              <a:t> до горизонтальної проекції точки В</a:t>
            </a:r>
            <a:r>
              <a:rPr lang="uk" sz="1000" i="1">
                <a:solidFill>
                  <a:schemeClr val="tx1"/>
                </a:solidFill>
                <a:latin typeface="Times New Roman"/>
                <a:ea typeface="Times New Roman"/>
                <a:cs typeface="Times New Roman"/>
                <a:sym typeface="Times New Roman"/>
              </a:rPr>
              <a:t>1</a:t>
            </a:r>
            <a:r>
              <a:rPr lang="uk" i="1">
                <a:solidFill>
                  <a:schemeClr val="tx1"/>
                </a:solidFill>
                <a:latin typeface="Times New Roman"/>
                <a:ea typeface="Times New Roman"/>
                <a:cs typeface="Times New Roman"/>
                <a:sym typeface="Times New Roman"/>
              </a:rPr>
              <a:t> (становить 7,55 мм). </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Із засічки, що на осі ОХ проводимо лінію паралельно вісі ОУ.</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a:solidFill>
                  <a:schemeClr val="tx1"/>
                </a:solidFill>
                <a:latin typeface="Times New Roman"/>
                <a:ea typeface="Times New Roman"/>
                <a:cs typeface="Times New Roman"/>
                <a:sym typeface="Times New Roman"/>
              </a:rPr>
              <a:t>Відкладаємо заміряну відстань на проведеній лінії в прямокутній ізометричній проекції, робимо засічку (на проекції нижньої основи циліндра).</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283" name="Google Shape;283;p51"/>
          <p:cNvPicPr preferRelativeResize="0"/>
          <p:nvPr/>
        </p:nvPicPr>
        <p:blipFill>
          <a:blip r:embed="rId3">
            <a:alphaModFix/>
          </a:blip>
          <a:stretch>
            <a:fillRect/>
          </a:stretch>
        </p:blipFill>
        <p:spPr>
          <a:xfrm>
            <a:off x="946950" y="152400"/>
            <a:ext cx="7250094" cy="360642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2"/>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dirty="0">
                <a:solidFill>
                  <a:schemeClr val="tx1"/>
                </a:solidFill>
                <a:latin typeface="Times New Roman"/>
                <a:ea typeface="Times New Roman"/>
                <a:cs typeface="Times New Roman"/>
                <a:sym typeface="Times New Roman"/>
              </a:rPr>
              <a:t>Заміряємо відстань від вісі х</a:t>
            </a:r>
            <a:r>
              <a:rPr lang="uk" sz="1000" i="1" dirty="0">
                <a:solidFill>
                  <a:schemeClr val="tx1"/>
                </a:solidFill>
                <a:latin typeface="Times New Roman"/>
                <a:ea typeface="Times New Roman"/>
                <a:cs typeface="Times New Roman"/>
                <a:sym typeface="Times New Roman"/>
              </a:rPr>
              <a:t>1,2</a:t>
            </a:r>
            <a:r>
              <a:rPr lang="uk" i="1" dirty="0">
                <a:solidFill>
                  <a:schemeClr val="tx1"/>
                </a:solidFill>
                <a:latin typeface="Times New Roman"/>
                <a:ea typeface="Times New Roman"/>
                <a:cs typeface="Times New Roman"/>
                <a:sym typeface="Times New Roman"/>
              </a:rPr>
              <a:t> до фронтальної проекції точки В</a:t>
            </a:r>
            <a:r>
              <a:rPr lang="uk" sz="1000" i="1" dirty="0">
                <a:solidFill>
                  <a:schemeClr val="tx1"/>
                </a:solidFill>
                <a:latin typeface="Times New Roman"/>
                <a:ea typeface="Times New Roman"/>
                <a:cs typeface="Times New Roman"/>
                <a:sym typeface="Times New Roman"/>
              </a:rPr>
              <a:t>2</a:t>
            </a:r>
            <a:r>
              <a:rPr lang="uk" i="1" dirty="0">
                <a:solidFill>
                  <a:schemeClr val="tx1"/>
                </a:solidFill>
                <a:latin typeface="Times New Roman"/>
                <a:ea typeface="Times New Roman"/>
                <a:cs typeface="Times New Roman"/>
                <a:sym typeface="Times New Roman"/>
              </a:rPr>
              <a:t> (становить 45 мм). </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dirty="0">
                <a:solidFill>
                  <a:schemeClr val="tx1"/>
                </a:solidFill>
                <a:latin typeface="Times New Roman"/>
                <a:ea typeface="Times New Roman"/>
                <a:cs typeface="Times New Roman"/>
                <a:sym typeface="Times New Roman"/>
              </a:rPr>
              <a:t>Із засічки, що на проекції нижньої основи циліндра  проводимо лінію паралельно вісі ОZ.</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dirty="0">
                <a:solidFill>
                  <a:schemeClr val="tx1"/>
                </a:solidFill>
                <a:latin typeface="Times New Roman"/>
                <a:ea typeface="Times New Roman"/>
                <a:cs typeface="Times New Roman"/>
                <a:sym typeface="Times New Roman"/>
              </a:rPr>
              <a:t>Відкладаємо заміряну відстань на проведеній лінії в прямокутній ізометричній проекції.</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dirty="0">
                <a:solidFill>
                  <a:schemeClr val="tx1"/>
                </a:solidFill>
                <a:latin typeface="Times New Roman"/>
                <a:ea typeface="Times New Roman"/>
                <a:cs typeface="Times New Roman"/>
                <a:sym typeface="Times New Roman"/>
              </a:rPr>
              <a:t>Позначаємо проекцію точки В.</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uk" i="1" dirty="0">
                <a:solidFill>
                  <a:schemeClr val="tx1"/>
                </a:solidFill>
                <a:latin typeface="Times New Roman"/>
                <a:ea typeface="Times New Roman"/>
                <a:cs typeface="Times New Roman"/>
                <a:sym typeface="Times New Roman"/>
              </a:rPr>
              <a:t>.</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289" name="Google Shape;289;p52"/>
          <p:cNvPicPr preferRelativeResize="0"/>
          <p:nvPr/>
        </p:nvPicPr>
        <p:blipFill>
          <a:blip r:embed="rId3">
            <a:alphaModFix/>
          </a:blip>
          <a:stretch>
            <a:fillRect/>
          </a:stretch>
        </p:blipFill>
        <p:spPr>
          <a:xfrm>
            <a:off x="946988" y="142400"/>
            <a:ext cx="7250029" cy="3606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p:nvPr/>
        </p:nvSpPr>
        <p:spPr>
          <a:xfrm>
            <a:off x="4946350" y="0"/>
            <a:ext cx="4022400" cy="2571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uk" i="1">
                <a:latin typeface="Times New Roman"/>
                <a:ea typeface="Times New Roman"/>
                <a:cs typeface="Times New Roman"/>
                <a:sym typeface="Times New Roman"/>
              </a:rPr>
              <a:t>У точці перетину</a:t>
            </a:r>
            <a:r>
              <a:rPr lang="uk" i="1">
                <a:solidFill>
                  <a:srgbClr val="000000"/>
                </a:solidFill>
                <a:latin typeface="Times New Roman"/>
                <a:ea typeface="Times New Roman"/>
                <a:cs typeface="Times New Roman"/>
                <a:sym typeface="Times New Roman"/>
              </a:rPr>
              <a:t> </a:t>
            </a:r>
            <a:r>
              <a:rPr lang="uk" i="1">
                <a:latin typeface="Times New Roman"/>
                <a:ea typeface="Times New Roman"/>
                <a:cs typeface="Times New Roman"/>
                <a:sym typeface="Times New Roman"/>
              </a:rPr>
              <a:t>центрових ліній будуємо коло діаметром 3</a:t>
            </a:r>
            <a:r>
              <a:rPr lang="uk" i="1">
                <a:solidFill>
                  <a:srgbClr val="000000"/>
                </a:solidFill>
                <a:latin typeface="Times New Roman"/>
                <a:ea typeface="Times New Roman"/>
                <a:cs typeface="Times New Roman"/>
                <a:sym typeface="Times New Roman"/>
              </a:rPr>
              <a:t>0 мм суцільною тонкою лінією. </a:t>
            </a:r>
            <a:endParaRPr i="1" dirty="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i="1" dirty="0">
              <a:solidFill>
                <a:srgbClr val="000000"/>
              </a:solidFill>
              <a:latin typeface="Times New Roman"/>
              <a:ea typeface="Times New Roman"/>
              <a:cs typeface="Times New Roman"/>
              <a:sym typeface="Times New Roman"/>
            </a:endParaRPr>
          </a:p>
        </p:txBody>
      </p:sp>
      <p:pic>
        <p:nvPicPr>
          <p:cNvPr id="73" name="Google Shape;73;p16"/>
          <p:cNvPicPr preferRelativeResize="0"/>
          <p:nvPr/>
        </p:nvPicPr>
        <p:blipFill>
          <a:blip r:embed="rId3">
            <a:alphaModFix/>
          </a:blip>
          <a:stretch>
            <a:fillRect/>
          </a:stretch>
        </p:blipFill>
        <p:spPr>
          <a:xfrm>
            <a:off x="152400" y="152400"/>
            <a:ext cx="4641550" cy="4289383"/>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3"/>
          <p:cNvSpPr txBox="1"/>
          <p:nvPr/>
        </p:nvSpPr>
        <p:spPr>
          <a:xfrm>
            <a:off x="416775" y="3911225"/>
            <a:ext cx="8520600" cy="1107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uk" i="1" dirty="0">
                <a:solidFill>
                  <a:schemeClr val="tx1"/>
                </a:solidFill>
                <a:latin typeface="Times New Roman"/>
                <a:ea typeface="Times New Roman"/>
                <a:cs typeface="Times New Roman"/>
                <a:sym typeface="Times New Roman"/>
              </a:rPr>
              <a:t>Побудову комплексного креслення та прямокутної ізометричної проекції циліндра, а також проекцій точок на його поверхнях завершено.</a:t>
            </a: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i="1" dirty="0">
              <a:solidFill>
                <a:schemeClr val="tx1"/>
              </a:solidFill>
              <a:latin typeface="Times New Roman"/>
              <a:ea typeface="Times New Roman"/>
              <a:cs typeface="Times New Roman"/>
              <a:sym typeface="Times New Roman"/>
            </a:endParaRPr>
          </a:p>
        </p:txBody>
      </p:sp>
      <p:pic>
        <p:nvPicPr>
          <p:cNvPr id="295" name="Google Shape;295;p53"/>
          <p:cNvPicPr preferRelativeResize="0"/>
          <p:nvPr/>
        </p:nvPicPr>
        <p:blipFill>
          <a:blip r:embed="rId3">
            <a:alphaModFix/>
          </a:blip>
          <a:stretch>
            <a:fillRect/>
          </a:stretch>
        </p:blipFill>
        <p:spPr>
          <a:xfrm>
            <a:off x="953200" y="142400"/>
            <a:ext cx="7237594" cy="3606425"/>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B5230C7-43E0-4552-B07F-AC6AD05D4DFB}"/>
              </a:ext>
            </a:extLst>
          </p:cNvPr>
          <p:cNvSpPr/>
          <p:nvPr/>
        </p:nvSpPr>
        <p:spPr>
          <a:xfrm>
            <a:off x="190918" y="269388"/>
            <a:ext cx="8762163" cy="2302362"/>
          </a:xfrm>
          <a:prstGeom prst="rect">
            <a:avLst/>
          </a:prstGeom>
        </p:spPr>
        <p:txBody>
          <a:bodyPr wrap="square">
            <a:spAutoFit/>
          </a:bodyPr>
          <a:lstStyle/>
          <a:p>
            <a:pPr algn="ctr">
              <a:lnSpc>
                <a:spcPct val="115000"/>
              </a:lnSpc>
            </a:pPr>
            <a:r>
              <a:rPr lang="ru-UA" b="1" dirty="0">
                <a:latin typeface="Times New Roman" panose="02020603050405020304" pitchFamily="18" charset="0"/>
                <a:ea typeface="Times New Roman" panose="02020603050405020304" pitchFamily="18" charset="0"/>
              </a:rPr>
              <a:t>СПИСОК ВИКОРИСТАНИХ ДЖЕРЕЛ</a:t>
            </a:r>
            <a:endParaRPr lang="ru-UA" sz="1200" dirty="0">
              <a:latin typeface="Times New Roman" panose="02020603050405020304" pitchFamily="18" charset="0"/>
              <a:ea typeface="Times New Roman" panose="02020603050405020304" pitchFamily="18" charset="0"/>
            </a:endParaRPr>
          </a:p>
          <a:p>
            <a:pPr algn="just">
              <a:lnSpc>
                <a:spcPct val="115000"/>
              </a:lnSpc>
            </a:pPr>
            <a:r>
              <a:rPr lang="ru-UA" dirty="0">
                <a:latin typeface="Times New Roman" panose="02020603050405020304" pitchFamily="18" charset="0"/>
                <a:ea typeface="Times New Roman" panose="02020603050405020304" pitchFamily="18" charset="0"/>
              </a:rPr>
              <a:t> </a:t>
            </a:r>
            <a:endParaRPr lang="ru-UA" sz="1200" dirty="0">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tabLst>
                <a:tab pos="250190" algn="l"/>
              </a:tabLst>
            </a:pPr>
            <a:r>
              <a:rPr lang="uk-UA" dirty="0">
                <a:latin typeface="Times New Roman" panose="02020603050405020304" pitchFamily="18" charset="0"/>
                <a:ea typeface="Times New Roman" panose="02020603050405020304" pitchFamily="18" charset="0"/>
              </a:rPr>
              <a:t>Буянов П. Г. Основи нарисної геометрії : навчально-методичний посібник / П. Г. Буянов. — Донецьк : Юго-Восток, 2009. — 141 с.</a:t>
            </a:r>
            <a:endParaRPr lang="ru-UA" sz="1200" dirty="0">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tabLst>
                <a:tab pos="250190" algn="l"/>
              </a:tabLst>
            </a:pPr>
            <a:r>
              <a:rPr lang="uk-UA" dirty="0">
                <a:latin typeface="Times New Roman" panose="02020603050405020304" pitchFamily="18" charset="0"/>
                <a:ea typeface="Times New Roman" panose="02020603050405020304" pitchFamily="18" charset="0"/>
              </a:rPr>
              <a:t>Збірник задач з інженерної та комп’ютерної графіки: Навч. посіб. / В.Є. Михайличенко, В.М. Найдиш, А.М. Підкоритов, І.О. Скидан – К.: Вища школа, 2002. – 159 с.</a:t>
            </a:r>
            <a:endParaRPr lang="ru-UA" sz="1200" dirty="0">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tabLst>
                <a:tab pos="250190" algn="l"/>
              </a:tabLst>
            </a:pPr>
            <a:r>
              <a:rPr lang="uk-UA" dirty="0">
                <a:latin typeface="Times New Roman" panose="02020603050405020304" pitchFamily="18" charset="0"/>
                <a:ea typeface="Times New Roman" panose="02020603050405020304" pitchFamily="18" charset="0"/>
              </a:rPr>
              <a:t>Михайленко В.Є., Ванін В.В., Ковальов С.М. Інженерна </a:t>
            </a:r>
            <a:r>
              <a:rPr lang="ru-UA" dirty="0">
                <a:latin typeface="Times New Roman" panose="02020603050405020304" pitchFamily="18" charset="0"/>
                <a:ea typeface="Times New Roman" panose="02020603050405020304" pitchFamily="18" charset="0"/>
              </a:rPr>
              <a:t>та комп</a:t>
            </a:r>
            <a:r>
              <a:rPr lang="ru-RU" dirty="0">
                <a:latin typeface="Times New Roman" panose="02020603050405020304" pitchFamily="18" charset="0"/>
                <a:ea typeface="Times New Roman" panose="02020603050405020304" pitchFamily="18" charset="0"/>
              </a:rPr>
              <a:t>’</a:t>
            </a:r>
            <a:r>
              <a:rPr lang="ru-UA" dirty="0">
                <a:latin typeface="Times New Roman" panose="02020603050405020304" pitchFamily="18" charset="0"/>
                <a:ea typeface="Times New Roman" panose="02020603050405020304" pitchFamily="18" charset="0"/>
              </a:rPr>
              <a:t>ютерна </a:t>
            </a:r>
            <a:r>
              <a:rPr lang="uk-UA" dirty="0">
                <a:latin typeface="Times New Roman" panose="02020603050405020304" pitchFamily="18" charset="0"/>
                <a:ea typeface="Times New Roman" panose="02020603050405020304" pitchFamily="18" charset="0"/>
              </a:rPr>
              <a:t>графіка: </a:t>
            </a:r>
            <a:r>
              <a:rPr lang="ru-UA" dirty="0">
                <a:latin typeface="Times New Roman" panose="02020603050405020304" pitchFamily="18" charset="0"/>
                <a:ea typeface="Times New Roman" panose="02020603050405020304" pitchFamily="18" charset="0"/>
              </a:rPr>
              <a:t>П</a:t>
            </a:r>
            <a:r>
              <a:rPr lang="uk-UA" dirty="0">
                <a:latin typeface="Times New Roman" panose="02020603050405020304" pitchFamily="18" charset="0"/>
                <a:ea typeface="Times New Roman" panose="02020603050405020304" pitchFamily="18" charset="0"/>
              </a:rPr>
              <a:t>ідруч</a:t>
            </a:r>
            <a:r>
              <a:rPr lang="ru-UA" dirty="0">
                <a:latin typeface="Times New Roman" panose="02020603050405020304" pitchFamily="18" charset="0"/>
                <a:ea typeface="Times New Roman" panose="02020603050405020304" pitchFamily="18" charset="0"/>
              </a:rPr>
              <a:t> / За ред</a:t>
            </a:r>
            <a:r>
              <a:rPr lang="uk-UA" dirty="0">
                <a:latin typeface="Times New Roman" panose="02020603050405020304" pitchFamily="18" charset="0"/>
                <a:ea typeface="Times New Roman" panose="02020603050405020304" pitchFamily="18" charset="0"/>
              </a:rPr>
              <a:t>.</a:t>
            </a:r>
            <a:r>
              <a:rPr lang="ru-UA" dirty="0">
                <a:latin typeface="Times New Roman" panose="02020603050405020304" pitchFamily="18" charset="0"/>
                <a:ea typeface="Times New Roman" panose="02020603050405020304" pitchFamily="18" charset="0"/>
              </a:rPr>
              <a:t> В.Є.Михайленка. – 8-е вид.</a:t>
            </a:r>
            <a:r>
              <a:rPr lang="uk-UA" dirty="0">
                <a:latin typeface="Times New Roman" panose="02020603050405020304" pitchFamily="18" charset="0"/>
                <a:ea typeface="Times New Roman" panose="02020603050405020304" pitchFamily="18" charset="0"/>
              </a:rPr>
              <a:t> – К.: Каравела, 20</a:t>
            </a:r>
            <a:r>
              <a:rPr lang="ru-UA" dirty="0">
                <a:latin typeface="Times New Roman" panose="02020603050405020304" pitchFamily="18" charset="0"/>
                <a:ea typeface="Times New Roman" panose="02020603050405020304" pitchFamily="18" charset="0"/>
              </a:rPr>
              <a:t>17</a:t>
            </a:r>
            <a:r>
              <a:rPr lang="uk-UA" dirty="0">
                <a:latin typeface="Times New Roman" panose="02020603050405020304" pitchFamily="18" charset="0"/>
                <a:ea typeface="Times New Roman" panose="02020603050405020304" pitchFamily="18" charset="0"/>
              </a:rPr>
              <a:t>. – </a:t>
            </a:r>
            <a:r>
              <a:rPr lang="ru-UA" dirty="0">
                <a:latin typeface="Times New Roman" panose="02020603050405020304" pitchFamily="18" charset="0"/>
                <a:ea typeface="Times New Roman" panose="02020603050405020304" pitchFamily="18" charset="0"/>
              </a:rPr>
              <a:t>36</a:t>
            </a:r>
            <a:r>
              <a:rPr lang="uk-UA" dirty="0">
                <a:latin typeface="Times New Roman" panose="02020603050405020304" pitchFamily="18" charset="0"/>
                <a:ea typeface="Times New Roman" panose="02020603050405020304" pitchFamily="18" charset="0"/>
              </a:rPr>
              <a:t>8 с.</a:t>
            </a:r>
            <a:endParaRPr lang="ru-UA" sz="1200" dirty="0">
              <a:latin typeface="Times New Roman" panose="02020603050405020304" pitchFamily="18" charset="0"/>
              <a:ea typeface="Times New Roman" panose="02020603050405020304" pitchFamily="18" charset="0"/>
            </a:endParaRPr>
          </a:p>
          <a:p>
            <a:pPr algn="just">
              <a:lnSpc>
                <a:spcPct val="115000"/>
              </a:lnSpc>
            </a:pPr>
            <a:r>
              <a:rPr lang="uk-UA" dirty="0">
                <a:latin typeface="Times New Roman" panose="02020603050405020304" pitchFamily="18" charset="0"/>
                <a:ea typeface="Times New Roman" panose="02020603050405020304" pitchFamily="18" charset="0"/>
              </a:rPr>
              <a:t> </a:t>
            </a:r>
            <a:endParaRPr lang="ru-U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426387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4008</Words>
  <Application>Microsoft Office PowerPoint</Application>
  <PresentationFormat>Экран (16:9)</PresentationFormat>
  <Paragraphs>253</Paragraphs>
  <Slides>91</Slides>
  <Notes>86</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91</vt:i4>
      </vt:variant>
    </vt:vector>
  </HeadingPairs>
  <TitlesOfParts>
    <vt:vector size="94" baseType="lpstr">
      <vt:lpstr>Arial</vt:lpstr>
      <vt:lpstr>Times New Roman</vt:lpstr>
      <vt:lpstr>Simple Light</vt:lpstr>
      <vt:lpstr>Презентация PowerPoint</vt:lpstr>
      <vt:lpstr>Презентация PowerPoint</vt:lpstr>
      <vt:lpstr>Презентация PowerPoint</vt:lpstr>
      <vt:lpstr>          .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Степан</dc:creator>
  <cp:lastModifiedBy>Степан</cp:lastModifiedBy>
  <cp:revision>5</cp:revision>
  <cp:lastPrinted>2021-11-26T09:09:29Z</cp:lastPrinted>
  <dcterms:modified xsi:type="dcterms:W3CDTF">2023-01-01T23:18:48Z</dcterms:modified>
</cp:coreProperties>
</file>