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214423"/>
            <a:ext cx="7958166" cy="238602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2"/>
                </a:solidFill>
                <a:latin typeface="Georgia" pitchFamily="18" charset="0"/>
              </a:rPr>
              <a:t>Закономірності</a:t>
            </a:r>
            <a:r>
              <a:rPr lang="ru-RU" b="1" dirty="0" smtClean="0">
                <a:solidFill>
                  <a:schemeClr val="accent2"/>
                </a:solidFill>
                <a:latin typeface="Georgia" pitchFamily="18" charset="0"/>
              </a:rPr>
              <a:t> </a:t>
            </a:r>
            <a:r>
              <a:rPr lang="ru-RU" b="1" dirty="0" err="1" smtClean="0">
                <a:solidFill>
                  <a:schemeClr val="accent2"/>
                </a:solidFill>
                <a:latin typeface="Georgia" pitchFamily="18" charset="0"/>
              </a:rPr>
              <a:t>впливу</a:t>
            </a:r>
            <a:r>
              <a:rPr lang="ru-RU" b="1" dirty="0" smtClean="0">
                <a:solidFill>
                  <a:schemeClr val="accent2"/>
                </a:solidFill>
                <a:latin typeface="Georgia" pitchFamily="18" charset="0"/>
              </a:rPr>
              <a:t> </a:t>
            </a:r>
            <a:r>
              <a:rPr lang="ru-RU" b="1" dirty="0" err="1" smtClean="0">
                <a:solidFill>
                  <a:schemeClr val="accent2"/>
                </a:solidFill>
                <a:latin typeface="Georgia" pitchFamily="18" charset="0"/>
              </a:rPr>
              <a:t>екологічних</a:t>
            </a:r>
            <a:r>
              <a:rPr lang="ru-RU" b="1" dirty="0" smtClean="0">
                <a:solidFill>
                  <a:schemeClr val="accent2"/>
                </a:solidFill>
                <a:latin typeface="Georgia" pitchFamily="18" charset="0"/>
              </a:rPr>
              <a:t> </a:t>
            </a:r>
            <a:r>
              <a:rPr lang="ru-RU" b="1" dirty="0" err="1" smtClean="0">
                <a:solidFill>
                  <a:schemeClr val="accent2"/>
                </a:solidFill>
                <a:latin typeface="Georgia" pitchFamily="18" charset="0"/>
              </a:rPr>
              <a:t>чинників</a:t>
            </a:r>
            <a:r>
              <a:rPr lang="ru-RU" b="1" dirty="0" smtClean="0">
                <a:solidFill>
                  <a:schemeClr val="accent2"/>
                </a:solidFill>
                <a:latin typeface="Georgia" pitchFamily="18" charset="0"/>
              </a:rPr>
              <a:t> на </a:t>
            </a:r>
            <a:r>
              <a:rPr lang="ru-RU" b="1" dirty="0" err="1" smtClean="0">
                <a:solidFill>
                  <a:schemeClr val="accent2"/>
                </a:solidFill>
                <a:latin typeface="Georgia" pitchFamily="18" charset="0"/>
              </a:rPr>
              <a:t>організми</a:t>
            </a:r>
            <a:r>
              <a:rPr lang="ru-RU" b="1" dirty="0" smtClean="0">
                <a:solidFill>
                  <a:schemeClr val="accent2"/>
                </a:solidFill>
                <a:latin typeface="Georgia" pitchFamily="18" charset="0"/>
              </a:rPr>
              <a:t> та </a:t>
            </a:r>
            <a:r>
              <a:rPr lang="ru-RU" b="1" dirty="0" err="1" smtClean="0">
                <a:solidFill>
                  <a:schemeClr val="accent2"/>
                </a:solidFill>
                <a:latin typeface="Georgia" pitchFamily="18" charset="0"/>
              </a:rPr>
              <a:t>їх</a:t>
            </a:r>
            <a:r>
              <a:rPr lang="ru-RU" b="1" dirty="0" smtClean="0">
                <a:solidFill>
                  <a:schemeClr val="accent2"/>
                </a:solidFill>
                <a:latin typeface="Georgia" pitchFamily="18" charset="0"/>
              </a:rPr>
              <a:t> </a:t>
            </a:r>
            <a:r>
              <a:rPr lang="ru-RU" b="1" dirty="0" err="1" smtClean="0">
                <a:solidFill>
                  <a:schemeClr val="accent2"/>
                </a:solidFill>
                <a:latin typeface="Georgia" pitchFamily="18" charset="0"/>
              </a:rPr>
              <a:t>угруповання</a:t>
            </a:r>
            <a:r>
              <a:rPr lang="ru-RU" b="1" dirty="0" smtClean="0">
                <a:solidFill>
                  <a:schemeClr val="accent2"/>
                </a:solidFill>
                <a:latin typeface="Georgia" pitchFamily="18" charset="0"/>
              </a:rPr>
              <a:t>. </a:t>
            </a:r>
            <a:r>
              <a:rPr lang="ru-RU" b="1" dirty="0" err="1" smtClean="0">
                <a:solidFill>
                  <a:schemeClr val="accent2"/>
                </a:solidFill>
                <a:latin typeface="Georgia" pitchFamily="18" charset="0"/>
              </a:rPr>
              <a:t>Стено</a:t>
            </a:r>
            <a:r>
              <a:rPr lang="ru-RU" b="1" dirty="0" smtClean="0">
                <a:solidFill>
                  <a:schemeClr val="accent2"/>
                </a:solidFill>
                <a:latin typeface="Georgia" pitchFamily="18" charset="0"/>
              </a:rPr>
              <a:t>- та </a:t>
            </a:r>
            <a:r>
              <a:rPr lang="ru-RU" b="1" dirty="0" err="1" smtClean="0">
                <a:solidFill>
                  <a:schemeClr val="accent2"/>
                </a:solidFill>
                <a:latin typeface="Georgia" pitchFamily="18" charset="0"/>
              </a:rPr>
              <a:t>еврибіонтні</a:t>
            </a:r>
            <a:r>
              <a:rPr lang="ru-RU" b="1" dirty="0" smtClean="0">
                <a:solidFill>
                  <a:schemeClr val="accent2"/>
                </a:solidFill>
                <a:latin typeface="Georgia" pitchFamily="18" charset="0"/>
              </a:rPr>
              <a:t> </a:t>
            </a:r>
            <a:r>
              <a:rPr lang="ru-RU" b="1" dirty="0" err="1" smtClean="0">
                <a:solidFill>
                  <a:schemeClr val="accent2"/>
                </a:solidFill>
                <a:latin typeface="Georgia" pitchFamily="18" charset="0"/>
              </a:rPr>
              <a:t>види</a:t>
            </a:r>
            <a:endParaRPr lang="ru-RU" dirty="0">
              <a:solidFill>
                <a:schemeClr val="accent2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4643446"/>
            <a:ext cx="2557458" cy="995354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11 </a:t>
            </a:r>
            <a:r>
              <a:rPr lang="ru-RU" b="1" dirty="0" err="1" smtClean="0">
                <a:solidFill>
                  <a:schemeClr val="tx2"/>
                </a:solidFill>
              </a:rPr>
              <a:t>клас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https://zoolog.guru/wp-content/uploads/2019/06/post_5a376c582b4c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745292" y="1357298"/>
            <a:ext cx="2398708" cy="20132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latin typeface="Georgia" pitchFamily="18" charset="0"/>
              </a:rPr>
              <a:t>До </a:t>
            </a:r>
            <a:r>
              <a:rPr lang="ru-RU" b="1" dirty="0" err="1" smtClean="0">
                <a:solidFill>
                  <a:schemeClr val="accent2"/>
                </a:solidFill>
                <a:latin typeface="Georgia" pitchFamily="18" charset="0"/>
              </a:rPr>
              <a:t>еврибіонтів</a:t>
            </a:r>
            <a:r>
              <a:rPr lang="ru-RU" b="1" dirty="0" smtClean="0">
                <a:solidFill>
                  <a:schemeClr val="accent2"/>
                </a:solidFill>
                <a:latin typeface="Georgia" pitchFamily="18" charset="0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latin typeface="Georgia" pitchFamily="18" charset="0"/>
              </a:rPr>
              <a:t>належать: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4143404" cy="4525963"/>
          </a:xfrm>
        </p:spPr>
        <p:txBody>
          <a:bodyPr/>
          <a:lstStyle/>
          <a:p>
            <a:pPr>
              <a:buNone/>
            </a:pP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1. </a:t>
            </a:r>
            <a:r>
              <a:rPr lang="ru-RU" u="sng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еврифаги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- </a:t>
            </a:r>
            <a:r>
              <a:rPr lang="ru-RU" dirty="0" err="1" smtClean="0">
                <a:latin typeface="Georgia" pitchFamily="18" charset="0"/>
              </a:rPr>
              <a:t>організми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які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живляться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найрізноманітнішою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рослинною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тваринною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їжею</a:t>
            </a:r>
            <a:r>
              <a:rPr lang="ru-RU" dirty="0" smtClean="0">
                <a:latin typeface="Georgia" pitchFamily="18" charset="0"/>
              </a:rPr>
              <a:t> (</a:t>
            </a:r>
            <a:r>
              <a:rPr lang="ru-RU" dirty="0" err="1" smtClean="0">
                <a:latin typeface="Georgia" pitchFamily="18" charset="0"/>
              </a:rPr>
              <a:t>пацюк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сірий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тарган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рудий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свиня</a:t>
            </a:r>
            <a:r>
              <a:rPr lang="ru-RU" dirty="0" smtClean="0">
                <a:latin typeface="Georgia" pitchFamily="18" charset="0"/>
              </a:rPr>
              <a:t> дика, </a:t>
            </a:r>
            <a:r>
              <a:rPr lang="ru-RU" dirty="0" err="1" smtClean="0">
                <a:latin typeface="Georgia" pitchFamily="18" charset="0"/>
              </a:rPr>
              <a:t>бурий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ведмідь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крук</a:t>
            </a:r>
            <a:r>
              <a:rPr lang="ru-RU" dirty="0" smtClean="0">
                <a:latin typeface="Georgia" pitchFamily="18" charset="0"/>
              </a:rPr>
              <a:t>);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" name="Содержимое 4" descr="https://nashzelenyimir.ru/wp-content/uploads/2016/09/%D0%A7%D1%82%D0%BE-%D0%B5%D0%B4%D1%8F%D1%82-%D0%BA%D1%80%D1%8B%D1%81%D1%8B-%D1%84%D0%BE%D1%82%D0%BE-1024x768.jpg"/>
          <p:cNvPicPr>
            <a:picLocks noGr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0" y="1142984"/>
            <a:ext cx="2500330" cy="200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photocentra.ru/images/main78/787344_mai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0" y="3214686"/>
            <a:ext cx="2428892" cy="1857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www.1zoom.ru/big2/539/326394-Sepik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643702" y="3500438"/>
            <a:ext cx="2500298" cy="1928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pigeonbirdcontrol.co.uk/images/crow_new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72" y="4987610"/>
            <a:ext cx="2684460" cy="1870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https://w-dog.ru/wallpapers/5/11/427112544190670/kity-more-prirod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0" y="4929198"/>
            <a:ext cx="3000396" cy="17132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latin typeface="Georgia" pitchFamily="18" charset="0"/>
              </a:rPr>
              <a:t>До </a:t>
            </a:r>
            <a:r>
              <a:rPr lang="ru-RU" b="1" dirty="0" err="1" smtClean="0">
                <a:solidFill>
                  <a:schemeClr val="accent2"/>
                </a:solidFill>
                <a:latin typeface="Georgia" pitchFamily="18" charset="0"/>
              </a:rPr>
              <a:t>еврибіонтів</a:t>
            </a:r>
            <a:r>
              <a:rPr lang="ru-RU" b="1" dirty="0" smtClean="0">
                <a:solidFill>
                  <a:schemeClr val="accent2"/>
                </a:solidFill>
                <a:latin typeface="Georgia" pitchFamily="18" charset="0"/>
              </a:rPr>
              <a:t> належать: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. </a:t>
            </a:r>
            <a:r>
              <a:rPr lang="ru-RU" u="sng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еврибати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- </a:t>
            </a:r>
            <a:r>
              <a:rPr lang="ru-RU" dirty="0" err="1" smtClean="0">
                <a:latin typeface="Georgia" pitchFamily="18" charset="0"/>
              </a:rPr>
              <a:t>організми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із</a:t>
            </a:r>
            <a:r>
              <a:rPr lang="ru-RU" dirty="0" smtClean="0">
                <a:latin typeface="Georgia" pitchFamily="18" charset="0"/>
              </a:rPr>
              <a:t> широким </a:t>
            </a:r>
            <a:r>
              <a:rPr lang="ru-RU" dirty="0" err="1" smtClean="0">
                <a:latin typeface="Georgia" pitchFamily="18" charset="0"/>
              </a:rPr>
              <a:t>діапазоном</a:t>
            </a:r>
            <a:r>
              <a:rPr lang="ru-RU" dirty="0" smtClean="0">
                <a:latin typeface="Georgia" pitchFamily="18" charset="0"/>
              </a:rPr>
              <a:t> вертикального </a:t>
            </a:r>
            <a:r>
              <a:rPr lang="ru-RU" dirty="0" err="1" smtClean="0">
                <a:latin typeface="Georgia" pitchFamily="18" charset="0"/>
              </a:rPr>
              <a:t>поширення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які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витримують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значні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коливання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тиску</a:t>
            </a:r>
            <a:r>
              <a:rPr lang="ru-RU" dirty="0" smtClean="0">
                <a:latin typeface="Georgia" pitchFamily="18" charset="0"/>
              </a:rPr>
              <a:t> води (губки, </a:t>
            </a:r>
            <a:r>
              <a:rPr lang="ru-RU" dirty="0" err="1" smtClean="0">
                <a:latin typeface="Georgia" pitchFamily="18" charset="0"/>
              </a:rPr>
              <a:t>голкошкірі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кити</a:t>
            </a:r>
            <a:r>
              <a:rPr lang="ru-RU" dirty="0" smtClean="0">
                <a:latin typeface="Georgia" pitchFamily="18" charset="0"/>
              </a:rPr>
              <a:t>)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" name="Содержимое 4" descr="https://alev.biz/wp-content/uploads/2018/03/sponge.jpg"/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0" y="1142984"/>
            <a:ext cx="3286148" cy="214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starthrower.org/products/DDDB/DDDB_250-299/DDDB%20278%20echinoderms%20sm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4" y="3071810"/>
            <a:ext cx="3286116" cy="2071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https://avatars.mds.yandex.net/get-pdb/481001/6c7133aa-6b42-4056-be2f-dc9b3fad83c6/s120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0" y="3571876"/>
            <a:ext cx="2500330" cy="31057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latin typeface="Georgia" pitchFamily="18" charset="0"/>
              </a:rPr>
              <a:t>До </a:t>
            </a:r>
            <a:r>
              <a:rPr lang="ru-RU" b="1" dirty="0" err="1" smtClean="0">
                <a:solidFill>
                  <a:schemeClr val="accent2"/>
                </a:solidFill>
                <a:latin typeface="Georgia" pitchFamily="18" charset="0"/>
              </a:rPr>
              <a:t>еврибіонтів</a:t>
            </a:r>
            <a:r>
              <a:rPr lang="ru-RU" b="1" dirty="0" smtClean="0">
                <a:solidFill>
                  <a:schemeClr val="accent2"/>
                </a:solidFill>
                <a:latin typeface="Georgia" pitchFamily="18" charset="0"/>
              </a:rPr>
              <a:t> належать: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3. </a:t>
            </a:r>
            <a:r>
              <a:rPr lang="ru-RU" u="sng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евритерми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- </a:t>
            </a:r>
            <a:r>
              <a:rPr lang="ru-RU" dirty="0" err="1" smtClean="0">
                <a:latin typeface="Georgia" pitchFamily="18" charset="0"/>
              </a:rPr>
              <a:t>організми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що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пристосовані</a:t>
            </a:r>
            <a:r>
              <a:rPr lang="ru-RU" dirty="0" smtClean="0">
                <a:latin typeface="Georgia" pitchFamily="18" charset="0"/>
              </a:rPr>
              <a:t> до </a:t>
            </a:r>
            <a:r>
              <a:rPr lang="ru-RU" dirty="0" err="1" smtClean="0">
                <a:latin typeface="Georgia" pitchFamily="18" charset="0"/>
              </a:rPr>
              <a:t>значних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коливань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температури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середовища</a:t>
            </a:r>
            <a:r>
              <a:rPr lang="ru-RU" dirty="0" smtClean="0">
                <a:latin typeface="Georgia" pitchFamily="18" charset="0"/>
              </a:rPr>
              <a:t> (</a:t>
            </a:r>
            <a:r>
              <a:rPr lang="ru-RU" dirty="0" err="1" smtClean="0">
                <a:latin typeface="Georgia" pitchFamily="18" charset="0"/>
              </a:rPr>
              <a:t>сокіл-сапсан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вовк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сірий</a:t>
            </a:r>
            <a:r>
              <a:rPr lang="ru-RU" dirty="0" smtClean="0">
                <a:latin typeface="Georgia" pitchFamily="18" charset="0"/>
              </a:rPr>
              <a:t>, сосна </a:t>
            </a:r>
            <a:r>
              <a:rPr lang="ru-RU" dirty="0" err="1" smtClean="0">
                <a:latin typeface="Georgia" pitchFamily="18" charset="0"/>
              </a:rPr>
              <a:t>звичайна</a:t>
            </a:r>
            <a:r>
              <a:rPr lang="ru-RU" dirty="0" smtClean="0">
                <a:latin typeface="Georgia" pitchFamily="18" charset="0"/>
              </a:rPr>
              <a:t>)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" name="Содержимое 4" descr="https://avatars.mds.yandex.net/get-pdb/1738868/90365559-8b11-4fb3-b173-4a8e84e4b52b/s1200"/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58" y="1214422"/>
            <a:ext cx="3357586" cy="214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vatars.mds.yandex.net/get-pdb/1622846/c5f34d38-bf55-4833-9dcc-45efcfc00471/s120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2214554"/>
            <a:ext cx="2786082" cy="2928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latin typeface="Georgia" pitchFamily="18" charset="0"/>
              </a:rPr>
              <a:t>До </a:t>
            </a:r>
            <a:r>
              <a:rPr lang="ru-RU" b="1" dirty="0" err="1" smtClean="0">
                <a:solidFill>
                  <a:schemeClr val="accent2"/>
                </a:solidFill>
                <a:latin typeface="Georgia" pitchFamily="18" charset="0"/>
              </a:rPr>
              <a:t>еврибіонтів</a:t>
            </a:r>
            <a:r>
              <a:rPr lang="ru-RU" b="1" dirty="0" smtClean="0">
                <a:solidFill>
                  <a:schemeClr val="accent2"/>
                </a:solidFill>
                <a:latin typeface="Georgia" pitchFamily="18" charset="0"/>
              </a:rPr>
              <a:t> належать: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4. </a:t>
            </a:r>
            <a:r>
              <a:rPr lang="ru-RU" u="sng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евригали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- </a:t>
            </a:r>
            <a:r>
              <a:rPr lang="ru-RU" dirty="0" err="1" smtClean="0">
                <a:latin typeface="Georgia" pitchFamily="18" charset="0"/>
              </a:rPr>
              <a:t>організми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здатні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існувати</a:t>
            </a:r>
            <a:r>
              <a:rPr lang="ru-RU" dirty="0" smtClean="0">
                <a:latin typeface="Georgia" pitchFamily="18" charset="0"/>
              </a:rPr>
              <a:t> в </a:t>
            </a:r>
            <a:r>
              <a:rPr lang="ru-RU" dirty="0" err="1" smtClean="0">
                <a:latin typeface="Georgia" pitchFamily="18" charset="0"/>
              </a:rPr>
              <a:t>середовищі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значними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змінами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ступеня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солоності</a:t>
            </a:r>
            <a:r>
              <a:rPr lang="ru-RU" dirty="0" smtClean="0">
                <a:latin typeface="Georgia" pitchFamily="18" charset="0"/>
              </a:rPr>
              <a:t> (очерет </a:t>
            </a:r>
            <a:r>
              <a:rPr lang="ru-RU" dirty="0" err="1" smtClean="0">
                <a:latin typeface="Georgia" pitchFamily="18" charset="0"/>
              </a:rPr>
              <a:t>звичайний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прохідні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риби</a:t>
            </a:r>
            <a:r>
              <a:rPr lang="ru-RU" dirty="0" smtClean="0">
                <a:latin typeface="Georgia" pitchFamily="18" charset="0"/>
              </a:rPr>
              <a:t>)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" name="Содержимое 4" descr="https://cdn.pixabay.com/photo/2015/07/25/17/44/reed-860332_1280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72" y="1214422"/>
            <a:ext cx="4038600" cy="2691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mg1.liveinternet.ru/images/attach/b/4/102/866/102866891_large_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0" y="4000504"/>
            <a:ext cx="4114797" cy="2600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/>
                </a:solidFill>
                <a:latin typeface="Georgia" pitchFamily="18" charset="0"/>
              </a:rPr>
              <a:t>Дії екологічних чинників на організм </a:t>
            </a:r>
            <a:endParaRPr lang="ru-RU" dirty="0">
              <a:solidFill>
                <a:schemeClr val="accent2"/>
              </a:solidFill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b="1" dirty="0" smtClean="0">
                <a:latin typeface="Georgia" pitchFamily="18" charset="0"/>
              </a:rPr>
              <a:t>Закон сукупної дії екологічних чинників </a:t>
            </a:r>
            <a:r>
              <a:rPr lang="uk-UA" dirty="0" smtClean="0">
                <a:latin typeface="Georgia" pitchFamily="18" charset="0"/>
              </a:rPr>
              <a:t>(закон ефективності чинників, 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закон О. </a:t>
            </a:r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Мітчерліха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, 1909</a:t>
            </a:r>
            <a:r>
              <a:rPr lang="uk-UA" dirty="0" smtClean="0">
                <a:latin typeface="Georgia" pitchFamily="18" charset="0"/>
              </a:rPr>
              <a:t>):</a:t>
            </a:r>
            <a:r>
              <a:rPr lang="ru-RU" dirty="0" smtClean="0">
                <a:latin typeface="Georgia" pitchFamily="18" charset="0"/>
              </a:rPr>
              <a:t>  </a:t>
            </a:r>
            <a:r>
              <a:rPr lang="uk-UA" dirty="0" smtClean="0">
                <a:latin typeface="Georgia" pitchFamily="18" charset="0"/>
              </a:rPr>
              <a:t>у природі один екологічний чинник може впливати на інший, тому успіх виду в довкіллі залежить від взаємодії чинників.</a:t>
            </a:r>
            <a:endParaRPr lang="ru-RU" dirty="0" smtClean="0">
              <a:latin typeface="Georgia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/>
                </a:solidFill>
                <a:latin typeface="Georgia" pitchFamily="18" charset="0"/>
              </a:rPr>
              <a:t>Дії екологічних чинників на організм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b="1" dirty="0" smtClean="0">
                <a:latin typeface="Georgia" pitchFamily="18" charset="0"/>
              </a:rPr>
              <a:t>Закон </a:t>
            </a:r>
            <a:r>
              <a:rPr lang="uk-UA" b="1" dirty="0" err="1" smtClean="0">
                <a:latin typeface="Georgia" pitchFamily="18" charset="0"/>
              </a:rPr>
              <a:t>взаємокомпенсації</a:t>
            </a:r>
            <a:r>
              <a:rPr lang="uk-UA" b="1" dirty="0" smtClean="0">
                <a:latin typeface="Georgia" pitchFamily="18" charset="0"/>
              </a:rPr>
              <a:t> екологічних чинників</a:t>
            </a:r>
            <a:r>
              <a:rPr lang="uk-UA" dirty="0" smtClean="0">
                <a:latin typeface="Georgia" pitchFamily="18" charset="0"/>
              </a:rPr>
              <a:t> (закон </a:t>
            </a:r>
            <a:endParaRPr lang="uk-UA" dirty="0" smtClean="0">
              <a:latin typeface="Georgia" pitchFamily="18" charset="0"/>
            </a:endParaRPr>
          </a:p>
          <a:p>
            <a:pPr lvl="0">
              <a:buNone/>
            </a:pPr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 Е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. </a:t>
            </a:r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Рюбеля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, 1930</a:t>
            </a:r>
            <a:r>
              <a:rPr lang="uk-UA" dirty="0" smtClean="0">
                <a:latin typeface="Georgia" pitchFamily="18" charset="0"/>
              </a:rPr>
              <a:t>): відсутність або нестача деяких екологічних чинників можуть бути компенсовані іншими близькими чинниками.</a:t>
            </a:r>
            <a:r>
              <a:rPr lang="ru-RU" dirty="0" smtClean="0">
                <a:latin typeface="Georgia" pitchFamily="18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/>
                </a:solidFill>
                <a:latin typeface="Georgia" pitchFamily="18" charset="0"/>
              </a:rPr>
              <a:t>Дії екологічних чинників на організм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b="1" dirty="0" smtClean="0">
                <a:latin typeface="Georgia" pitchFamily="18" charset="0"/>
              </a:rPr>
              <a:t>Закон обмежувального чинника </a:t>
            </a:r>
            <a:r>
              <a:rPr lang="uk-UA" dirty="0" smtClean="0">
                <a:latin typeface="Georgia" pitchFamily="18" charset="0"/>
              </a:rPr>
              <a:t>(закон мінімуму, 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закон Ю. </a:t>
            </a:r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Лібіха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, 1840</a:t>
            </a:r>
            <a:r>
              <a:rPr lang="uk-UA" dirty="0" smtClean="0">
                <a:latin typeface="Georgia" pitchFamily="18" charset="0"/>
              </a:rPr>
              <a:t>): найбільшу </a:t>
            </a:r>
            <a:r>
              <a:rPr lang="uk-UA" dirty="0" err="1" smtClean="0">
                <a:latin typeface="Georgia" pitchFamily="18" charset="0"/>
              </a:rPr>
              <a:t>лімітуючу</a:t>
            </a:r>
            <a:r>
              <a:rPr lang="uk-UA" dirty="0" smtClean="0">
                <a:latin typeface="Georgia" pitchFamily="18" charset="0"/>
              </a:rPr>
              <a:t> дію на організм, популяцію або угруповання справляють ті життєво важливі чинники зовнішнього середовища, кількість (концентрація) яких близька до мінімального критичного рівня.</a:t>
            </a:r>
            <a:endParaRPr lang="ru-RU" dirty="0" smtClean="0">
              <a:latin typeface="Georgia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/>
                </a:solidFill>
                <a:latin typeface="Georgia" pitchFamily="18" charset="0"/>
              </a:rPr>
              <a:t>Дії екологічних чинників на організм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b="1" dirty="0" smtClean="0">
                <a:latin typeface="Georgia" pitchFamily="18" charset="0"/>
              </a:rPr>
              <a:t>Закон оптимуму</a:t>
            </a:r>
            <a:r>
              <a:rPr lang="ru-RU" dirty="0" smtClean="0">
                <a:latin typeface="Georgia" pitchFamily="18" charset="0"/>
              </a:rPr>
              <a:t>: </a:t>
            </a:r>
            <a:r>
              <a:rPr lang="ru-RU" dirty="0" err="1" smtClean="0">
                <a:latin typeface="Georgia" pitchFamily="18" charset="0"/>
              </a:rPr>
              <a:t>кожен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чинник</a:t>
            </a:r>
            <a:r>
              <a:rPr lang="ru-RU" dirty="0" smtClean="0">
                <a:latin typeface="Georgia" pitchFamily="18" charset="0"/>
              </a:rPr>
              <a:t> позитивно </a:t>
            </a:r>
            <a:r>
              <a:rPr lang="ru-RU" dirty="0" err="1" smtClean="0">
                <a:latin typeface="Georgia" pitchFamily="18" charset="0"/>
              </a:rPr>
              <a:t>впливає</a:t>
            </a:r>
            <a:r>
              <a:rPr lang="ru-RU" dirty="0" smtClean="0">
                <a:latin typeface="Georgia" pitchFamily="18" charset="0"/>
              </a:rPr>
              <a:t> на </a:t>
            </a:r>
            <a:r>
              <a:rPr lang="ru-RU" dirty="0" err="1" smtClean="0">
                <a:latin typeface="Georgia" pitchFamily="18" charset="0"/>
              </a:rPr>
              <a:t>життєдіяльність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організмів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лише</a:t>
            </a:r>
            <a:r>
              <a:rPr lang="ru-RU" dirty="0" smtClean="0">
                <a:latin typeface="Georgia" pitchFamily="18" charset="0"/>
              </a:rPr>
              <a:t> в </a:t>
            </a:r>
            <a:r>
              <a:rPr lang="ru-RU" dirty="0" err="1" smtClean="0">
                <a:latin typeface="Georgia" pitchFamily="18" charset="0"/>
              </a:rPr>
              <a:t>певних</a:t>
            </a:r>
            <a:r>
              <a:rPr lang="ru-RU" dirty="0" smtClean="0">
                <a:latin typeface="Georgia" pitchFamily="18" charset="0"/>
              </a:rPr>
              <a:t> межах.</a:t>
            </a:r>
          </a:p>
          <a:p>
            <a:pPr lvl="0"/>
            <a:r>
              <a:rPr lang="uk-UA" b="1" dirty="0" smtClean="0">
                <a:latin typeface="Georgia" pitchFamily="18" charset="0"/>
              </a:rPr>
              <a:t>Закон толерантності </a:t>
            </a:r>
            <a:r>
              <a:rPr lang="uk-UA" dirty="0" smtClean="0">
                <a:latin typeface="Georgia" pitchFamily="18" charset="0"/>
              </a:rPr>
              <a:t>(закон </a:t>
            </a:r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Шелфорда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, 1913</a:t>
            </a:r>
            <a:r>
              <a:rPr lang="uk-UA" dirty="0" smtClean="0">
                <a:latin typeface="Georgia" pitchFamily="18" charset="0"/>
              </a:rPr>
              <a:t>): </a:t>
            </a:r>
            <a:r>
              <a:rPr lang="uk-UA" dirty="0" err="1" smtClean="0">
                <a:latin typeface="Georgia" pitchFamily="18" charset="0"/>
              </a:rPr>
              <a:t>лімітуючим</a:t>
            </a:r>
            <a:r>
              <a:rPr lang="uk-UA" dirty="0" smtClean="0">
                <a:latin typeface="Georgia" pitchFamily="18" charset="0"/>
              </a:rPr>
              <a:t> чинником процвітання будь-якого організму (виду) в даному </a:t>
            </a:r>
            <a:r>
              <a:rPr lang="uk-UA" dirty="0" err="1" smtClean="0">
                <a:latin typeface="Georgia" pitchFamily="18" charset="0"/>
              </a:rPr>
              <a:t>місцеіснуванні</a:t>
            </a:r>
            <a:r>
              <a:rPr lang="uk-UA" dirty="0" smtClean="0">
                <a:latin typeface="Georgia" pitchFamily="18" charset="0"/>
              </a:rPr>
              <a:t> може бути як мінімум, так і максимум екологічного чинника, діапазон між якими визначає витривалість (толерантність) організму до даного чинника.</a:t>
            </a:r>
            <a:endParaRPr lang="ru-RU" dirty="0" smtClean="0"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err="1" smtClean="0">
                <a:solidFill>
                  <a:schemeClr val="accent2"/>
                </a:solidFill>
                <a:latin typeface="Georgia" pitchFamily="18" charset="0"/>
              </a:rPr>
              <a:t>Біологія</a:t>
            </a:r>
            <a:r>
              <a:rPr lang="ru-RU" b="1" dirty="0" smtClean="0">
                <a:solidFill>
                  <a:schemeClr val="accent2"/>
                </a:solidFill>
                <a:latin typeface="Georgia" pitchFamily="18" charset="0"/>
              </a:rPr>
              <a:t> + </a:t>
            </a:r>
            <a:r>
              <a:rPr lang="ru-RU" b="1" dirty="0" err="1" smtClean="0">
                <a:solidFill>
                  <a:schemeClr val="accent2"/>
                </a:solidFill>
                <a:latin typeface="Georgia" pitchFamily="18" charset="0"/>
              </a:rPr>
              <a:t>Екологія</a:t>
            </a:r>
            <a:r>
              <a:rPr lang="ru-RU" b="1" dirty="0" smtClean="0">
                <a:solidFill>
                  <a:schemeClr val="accent2"/>
                </a:solidFill>
                <a:latin typeface="Georgia" pitchFamily="18" charset="0"/>
              </a:rPr>
              <a:t>. </a:t>
            </a:r>
            <a:r>
              <a:rPr lang="ru-RU" b="1" dirty="0" err="1" smtClean="0">
                <a:solidFill>
                  <a:schemeClr val="accent2"/>
                </a:solidFill>
                <a:latin typeface="Georgia" pitchFamily="18" charset="0"/>
              </a:rPr>
              <a:t>Червоновухі</a:t>
            </a:r>
            <a:r>
              <a:rPr lang="ru-RU" b="1" dirty="0" smtClean="0">
                <a:solidFill>
                  <a:schemeClr val="accent2"/>
                </a:solidFill>
                <a:latin typeface="Georgia" pitchFamily="18" charset="0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latin typeface="Georgia" pitchFamily="18" charset="0"/>
              </a:rPr>
              <a:t>черепахи</a:t>
            </a:r>
            <a:endParaRPr lang="ru-RU" dirty="0">
              <a:solidFill>
                <a:schemeClr val="accent2"/>
              </a:solidFill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Georgia" pitchFamily="18" charset="0"/>
              </a:rPr>
              <a:t>Черепаха </a:t>
            </a:r>
            <a:r>
              <a:rPr lang="ru-RU" dirty="0" err="1" smtClean="0">
                <a:latin typeface="Georgia" pitchFamily="18" charset="0"/>
              </a:rPr>
              <a:t>червоновуха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звичайна</a:t>
            </a:r>
            <a:r>
              <a:rPr lang="ru-RU" dirty="0" smtClean="0">
                <a:latin typeface="Georgia" pitchFamily="18" charset="0"/>
              </a:rPr>
              <a:t> (</a:t>
            </a:r>
            <a:r>
              <a:rPr lang="ru-RU" dirty="0" err="1" smtClean="0">
                <a:latin typeface="Georgia" pitchFamily="18" charset="0"/>
              </a:rPr>
              <a:t>Tra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chemys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scripta</a:t>
            </a:r>
            <a:r>
              <a:rPr lang="ru-RU" dirty="0" smtClean="0">
                <a:latin typeface="Georgia" pitchFamily="18" charset="0"/>
              </a:rPr>
              <a:t>) - </a:t>
            </a:r>
            <a:r>
              <a:rPr lang="ru-RU" dirty="0" err="1" smtClean="0">
                <a:latin typeface="Georgia" pitchFamily="18" charset="0"/>
              </a:rPr>
              <a:t>поширений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мешканець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тераріумів</a:t>
            </a:r>
            <a:r>
              <a:rPr lang="ru-RU" dirty="0" smtClean="0">
                <a:latin typeface="Georgia" pitchFamily="18" charset="0"/>
              </a:rPr>
              <a:t> та </a:t>
            </a:r>
            <a:r>
              <a:rPr lang="ru-RU" dirty="0" err="1" smtClean="0">
                <a:latin typeface="Georgia" pitchFamily="18" charset="0"/>
              </a:rPr>
              <a:t>потенційно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інвазивний</a:t>
            </a:r>
            <a:r>
              <a:rPr lang="ru-RU" dirty="0" smtClean="0">
                <a:latin typeface="Georgia" pitchFamily="18" charset="0"/>
              </a:rPr>
              <a:t> вид на </a:t>
            </a:r>
            <a:r>
              <a:rPr lang="ru-RU" dirty="0" err="1" smtClean="0">
                <a:latin typeface="Georgia" pitchFamily="18" charset="0"/>
              </a:rPr>
              <a:t>теренах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України</a:t>
            </a:r>
            <a:r>
              <a:rPr lang="ru-RU" dirty="0" smtClean="0">
                <a:latin typeface="Georgia" pitchFamily="18" charset="0"/>
              </a:rPr>
              <a:t>. За </a:t>
            </a:r>
            <a:r>
              <a:rPr lang="ru-RU" dirty="0" err="1" smtClean="0">
                <a:latin typeface="Georgia" pitchFamily="18" charset="0"/>
              </a:rPr>
              <a:t>допомогою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таблиці</a:t>
            </a:r>
            <a:r>
              <a:rPr lang="ru-RU" dirty="0" smtClean="0">
                <a:latin typeface="Georgia" pitchFamily="18" charset="0"/>
              </a:rPr>
              <a:t> дайте характеристику </a:t>
            </a:r>
            <a:r>
              <a:rPr lang="ru-RU" dirty="0" err="1" smtClean="0">
                <a:latin typeface="Georgia" pitchFamily="18" charset="0"/>
              </a:rPr>
              <a:t>дії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температури</a:t>
            </a:r>
            <a:r>
              <a:rPr lang="ru-RU" dirty="0" smtClean="0">
                <a:latin typeface="Georgia" pitchFamily="18" charset="0"/>
              </a:rPr>
              <a:t> як </a:t>
            </a:r>
            <a:r>
              <a:rPr lang="ru-RU" dirty="0" err="1" smtClean="0">
                <a:latin typeface="Georgia" pitchFamily="18" charset="0"/>
              </a:rPr>
              <a:t>екологічного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чинника</a:t>
            </a:r>
            <a:r>
              <a:rPr lang="ru-RU" dirty="0" smtClean="0">
                <a:latin typeface="Georgia" pitchFamily="18" charset="0"/>
              </a:rPr>
              <a:t> на </a:t>
            </a:r>
            <a:r>
              <a:rPr lang="ru-RU" dirty="0" err="1" smtClean="0">
                <a:latin typeface="Georgia" pitchFamily="18" charset="0"/>
              </a:rPr>
              <a:t>організм</a:t>
            </a:r>
            <a:r>
              <a:rPr lang="ru-RU" dirty="0" smtClean="0">
                <a:latin typeface="Georgia" pitchFamily="18" charset="0"/>
              </a:rPr>
              <a:t>. </a:t>
            </a:r>
            <a:r>
              <a:rPr lang="ru-RU" dirty="0" err="1" smtClean="0">
                <a:latin typeface="Georgia" pitchFamily="18" charset="0"/>
              </a:rPr>
              <a:t>Чи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може</a:t>
            </a:r>
            <a:r>
              <a:rPr lang="ru-RU" dirty="0" smtClean="0">
                <a:latin typeface="Georgia" pitchFamily="18" charset="0"/>
              </a:rPr>
              <a:t> температура як </a:t>
            </a:r>
            <a:r>
              <a:rPr lang="ru-RU" dirty="0" err="1" smtClean="0">
                <a:latin typeface="Georgia" pitchFamily="18" charset="0"/>
              </a:rPr>
              <a:t>екологічний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чинник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вплинути</a:t>
            </a:r>
            <a:r>
              <a:rPr lang="ru-RU" dirty="0" smtClean="0">
                <a:latin typeface="Georgia" pitchFamily="18" charset="0"/>
              </a:rPr>
              <a:t> на </a:t>
            </a:r>
            <a:r>
              <a:rPr lang="ru-RU" dirty="0" err="1" smtClean="0">
                <a:latin typeface="Georgia" pitchFamily="18" charset="0"/>
              </a:rPr>
              <a:t>розселення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цього</a:t>
            </a:r>
            <a:r>
              <a:rPr lang="ru-RU" dirty="0" smtClean="0">
                <a:latin typeface="Georgia" pitchFamily="18" charset="0"/>
              </a:rPr>
              <a:t> виду на </a:t>
            </a:r>
            <a:r>
              <a:rPr lang="ru-RU" dirty="0" err="1" smtClean="0">
                <a:latin typeface="Georgia" pitchFamily="18" charset="0"/>
              </a:rPr>
              <a:t>території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України</a:t>
            </a:r>
            <a:r>
              <a:rPr lang="ru-RU" dirty="0" smtClean="0">
                <a:latin typeface="Georgia" pitchFamily="18" charset="0"/>
              </a:rPr>
              <a:t>?</a:t>
            </a:r>
          </a:p>
          <a:p>
            <a:endParaRPr lang="ru-RU" dirty="0"/>
          </a:p>
        </p:txBody>
      </p:sp>
      <p:pic>
        <p:nvPicPr>
          <p:cNvPr id="6" name="Рисунок 5" descr="https://history.vn.ua/pidruchniki/sobol-biology-and-ecology-11-class-2019-standard-level/sobol-biology-and-ecology-11-class-2019-standard-level.files/image18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500174"/>
            <a:ext cx="2714644" cy="200026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4" y="3357562"/>
          <a:ext cx="464347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834"/>
                <a:gridCol w="157163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Ознака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Характеристика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Систематичне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положення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Спосіб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життя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Значення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температури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для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організму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Температурний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оптимум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Температурні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межі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витривалості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Джерело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тепла (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ендо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чи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екзотермія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Екологічна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група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Адаптації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до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впливу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температури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err="1" smtClean="0">
                <a:solidFill>
                  <a:schemeClr val="accent2"/>
                </a:solidFill>
                <a:latin typeface="Georgia" pitchFamily="18" charset="0"/>
              </a:rPr>
              <a:t>Біологія</a:t>
            </a:r>
            <a:r>
              <a:rPr lang="ru-RU" dirty="0" smtClean="0">
                <a:solidFill>
                  <a:schemeClr val="accent2"/>
                </a:solidFill>
                <a:latin typeface="Georgia" pitchFamily="18" charset="0"/>
              </a:rPr>
              <a:t> + </a:t>
            </a:r>
            <a:r>
              <a:rPr lang="ru-RU" dirty="0" err="1" smtClean="0">
                <a:solidFill>
                  <a:schemeClr val="accent2"/>
                </a:solidFill>
                <a:latin typeface="Georgia" pitchFamily="18" charset="0"/>
              </a:rPr>
              <a:t>Квітникарство</a:t>
            </a:r>
            <a:r>
              <a:rPr lang="ru-RU" dirty="0" smtClean="0">
                <a:solidFill>
                  <a:schemeClr val="accent2"/>
                </a:solidFill>
                <a:latin typeface="Georgia" pitchFamily="18" charset="0"/>
              </a:rPr>
              <a:t>. </a:t>
            </a:r>
            <a:r>
              <a:rPr lang="ru-RU" dirty="0" err="1" smtClean="0">
                <a:solidFill>
                  <a:schemeClr val="accent2"/>
                </a:solidFill>
                <a:latin typeface="Georgia" pitchFamily="18" charset="0"/>
              </a:rPr>
              <a:t>Оптимальний</a:t>
            </a:r>
            <a:r>
              <a:rPr lang="ru-RU" dirty="0" smtClean="0">
                <a:solidFill>
                  <a:schemeClr val="accent2"/>
                </a:solidFill>
                <a:latin typeface="Georgia" pitchFamily="18" charset="0"/>
              </a:rPr>
              <a:t> догляд за </a:t>
            </a:r>
            <a:r>
              <a:rPr lang="ru-RU" dirty="0" err="1" smtClean="0">
                <a:solidFill>
                  <a:schemeClr val="accent2"/>
                </a:solidFill>
                <a:latin typeface="Georgia" pitchFamily="18" charset="0"/>
              </a:rPr>
              <a:t>орхідеєю</a:t>
            </a:r>
            <a:endParaRPr lang="ru-RU" dirty="0">
              <a:solidFill>
                <a:schemeClr val="accent2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latin typeface="Georgia" pitchFamily="18" charset="0"/>
              </a:rPr>
              <a:t>Декоративні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кімнатні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рослини</a:t>
            </a:r>
            <a:r>
              <a:rPr lang="ru-RU" dirty="0" smtClean="0">
                <a:latin typeface="Georgia" pitchFamily="18" charset="0"/>
              </a:rPr>
              <a:t> роду </a:t>
            </a:r>
            <a:r>
              <a:rPr lang="ru-RU" dirty="0" err="1" smtClean="0">
                <a:latin typeface="Georgia" pitchFamily="18" charset="0"/>
              </a:rPr>
              <a:t>Фаленопсис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вважаються</a:t>
            </a:r>
            <a:r>
              <a:rPr lang="ru-RU" dirty="0" smtClean="0">
                <a:latin typeface="Georgia" pitchFamily="18" charset="0"/>
              </a:rPr>
              <a:t> одними </a:t>
            </a:r>
            <a:r>
              <a:rPr lang="ru-RU" dirty="0" err="1" smtClean="0">
                <a:latin typeface="Georgia" pitchFamily="18" charset="0"/>
              </a:rPr>
              <a:t>з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найневибагливіших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й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найпопулярніших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із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родини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Зозулинцеві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або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Орхідні</a:t>
            </a:r>
            <a:r>
              <a:rPr lang="ru-RU" dirty="0" smtClean="0">
                <a:latin typeface="Georgia" pitchFamily="18" charset="0"/>
              </a:rPr>
              <a:t>. </a:t>
            </a:r>
            <a:r>
              <a:rPr lang="ru-RU" dirty="0" err="1" smtClean="0">
                <a:latin typeface="Georgia" pitchFamily="18" charset="0"/>
              </a:rPr>
              <a:t>Застосуйте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знання</a:t>
            </a:r>
            <a:r>
              <a:rPr lang="ru-RU" dirty="0" smtClean="0">
                <a:latin typeface="Georgia" pitchFamily="18" charset="0"/>
              </a:rPr>
              <a:t> про закон оптимуму та </a:t>
            </a:r>
            <a:r>
              <a:rPr lang="ru-RU" dirty="0" err="1" smtClean="0">
                <a:latin typeface="Georgia" pitchFamily="18" charset="0"/>
              </a:rPr>
              <a:t>створіть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пам'ятку</a:t>
            </a:r>
            <a:r>
              <a:rPr lang="ru-RU" dirty="0" smtClean="0">
                <a:latin typeface="Georgia" pitchFamily="18" charset="0"/>
              </a:rPr>
              <a:t> про </a:t>
            </a:r>
            <a:r>
              <a:rPr lang="ru-RU" dirty="0" err="1" smtClean="0">
                <a:latin typeface="Georgia" pitchFamily="18" charset="0"/>
              </a:rPr>
              <a:t>оптимальні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умови</a:t>
            </a:r>
            <a:r>
              <a:rPr lang="ru-RU" dirty="0" smtClean="0">
                <a:latin typeface="Georgia" pitchFamily="18" charset="0"/>
              </a:rPr>
              <a:t> для </a:t>
            </a:r>
            <a:r>
              <a:rPr lang="ru-RU" dirty="0" err="1" smtClean="0">
                <a:latin typeface="Georgia" pitchFamily="18" charset="0"/>
              </a:rPr>
              <a:t>вирощування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орхідеї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фаленопсис</a:t>
            </a:r>
            <a:r>
              <a:rPr lang="ru-RU" dirty="0" smtClean="0">
                <a:latin typeface="Georgia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https://history.vn.ua/pidruchniki/sobol-biology-and-ecology-11-class-2019-standard-level/sobol-biology-and-ecology-11-class-2019-standard-level.files/image18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68" y="2714620"/>
            <a:ext cx="1447800" cy="93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accent2"/>
                </a:solidFill>
                <a:latin typeface="Georgia" pitchFamily="18" charset="0"/>
              </a:rPr>
              <a:t>Пригадайте</a:t>
            </a:r>
            <a:r>
              <a:rPr lang="ru-RU" b="1" dirty="0" smtClean="0">
                <a:solidFill>
                  <a:schemeClr val="accent2"/>
                </a:solidFill>
                <a:latin typeface="Georgia" pitchFamily="18" charset="0"/>
              </a:rPr>
              <a:t>!</a:t>
            </a:r>
            <a:r>
              <a:rPr lang="ru-RU" dirty="0" smtClean="0">
                <a:solidFill>
                  <a:schemeClr val="accent2"/>
                </a:solidFill>
                <a:latin typeface="Georgia" pitchFamily="18" charset="0"/>
              </a:rPr>
              <a:t> </a:t>
            </a:r>
            <a:endParaRPr lang="ru-RU" dirty="0">
              <a:solidFill>
                <a:schemeClr val="accent2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>
                <a:latin typeface="Georgia" pitchFamily="18" charset="0"/>
              </a:rPr>
              <a:t>1. Що таке аутекологія? </a:t>
            </a:r>
            <a:endParaRPr lang="ru-RU" dirty="0" smtClean="0">
              <a:latin typeface="Georgia" pitchFamily="18" charset="0"/>
            </a:endParaRPr>
          </a:p>
          <a:p>
            <a:pPr>
              <a:buNone/>
            </a:pPr>
            <a:r>
              <a:rPr lang="uk-UA" dirty="0" smtClean="0">
                <a:latin typeface="Georgia" pitchFamily="18" charset="0"/>
              </a:rPr>
              <a:t>2. Що таке </a:t>
            </a:r>
            <a:r>
              <a:rPr lang="uk-UA" dirty="0" err="1" smtClean="0">
                <a:latin typeface="Georgia" pitchFamily="18" charset="0"/>
              </a:rPr>
              <a:t>аутекологічні</a:t>
            </a:r>
            <a:r>
              <a:rPr lang="uk-UA" dirty="0" smtClean="0">
                <a:latin typeface="Georgia" pitchFamily="18" charset="0"/>
              </a:rPr>
              <a:t> дослідження? </a:t>
            </a:r>
            <a:endParaRPr lang="ru-RU" dirty="0" smtClean="0">
              <a:latin typeface="Georgia" pitchFamily="18" charset="0"/>
            </a:endParaRP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3. </a:t>
            </a:r>
            <a:r>
              <a:rPr lang="ru-RU" dirty="0" err="1" smtClean="0">
                <a:latin typeface="Georgia" pitchFamily="18" charset="0"/>
              </a:rPr>
              <a:t>Що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таке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екологічні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чинники</a:t>
            </a:r>
            <a:r>
              <a:rPr lang="ru-RU" dirty="0" smtClean="0">
                <a:latin typeface="Georgia" pitchFamily="18" charset="0"/>
              </a:rPr>
              <a:t>?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4. Яке </a:t>
            </a:r>
            <a:r>
              <a:rPr lang="ru-RU" dirty="0" err="1" smtClean="0">
                <a:latin typeface="Georgia" pitchFamily="18" charset="0"/>
              </a:rPr>
              <a:t>значення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екологічних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чинників</a:t>
            </a:r>
            <a:r>
              <a:rPr lang="ru-RU" dirty="0" smtClean="0">
                <a:latin typeface="Georgia" pitchFamily="18" charset="0"/>
              </a:rPr>
              <a:t>?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5. </a:t>
            </a:r>
            <a:r>
              <a:rPr lang="ru-RU" dirty="0" err="1" smtClean="0">
                <a:latin typeface="Georgia" pitchFamily="18" charset="0"/>
              </a:rPr>
              <a:t>Назвіть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основні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групи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екологічних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чинників</a:t>
            </a:r>
            <a:r>
              <a:rPr lang="ru-RU" dirty="0" smtClean="0">
                <a:latin typeface="Georgia" pitchFamily="18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6. </a:t>
            </a:r>
            <a:r>
              <a:rPr lang="ru-RU" dirty="0" err="1" smtClean="0">
                <a:latin typeface="Georgia" pitchFamily="18" charset="0"/>
              </a:rPr>
              <a:t>Наведіть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приклади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абіотичних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біотичних</a:t>
            </a:r>
            <a:r>
              <a:rPr lang="ru-RU" dirty="0" smtClean="0">
                <a:latin typeface="Georgia" pitchFamily="18" charset="0"/>
              </a:rPr>
              <a:t> та </a:t>
            </a:r>
            <a:r>
              <a:rPr lang="ru-RU" dirty="0" err="1" smtClean="0">
                <a:latin typeface="Georgia" pitchFamily="18" charset="0"/>
              </a:rPr>
              <a:t>антропічних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чинників</a:t>
            </a:r>
            <a:r>
              <a:rPr lang="ru-RU" dirty="0" smtClean="0">
                <a:latin typeface="Georgia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2"/>
                </a:solidFill>
                <a:latin typeface="Georgia" pitchFamily="18" charset="0"/>
              </a:rPr>
              <a:t>Домашнє завдання</a:t>
            </a:r>
            <a:endParaRPr lang="ru-RU" b="1" dirty="0">
              <a:solidFill>
                <a:schemeClr val="accent2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uk-UA" sz="4400" dirty="0" smtClean="0">
                <a:latin typeface="Georgia" pitchFamily="18" charset="0"/>
              </a:rPr>
              <a:t>1.Опрацювати </a:t>
            </a:r>
            <a:r>
              <a:rPr lang="uk-UA" sz="4400" dirty="0" smtClean="0">
                <a:latin typeface="Georgia" pitchFamily="18" charset="0"/>
              </a:rPr>
              <a:t>§36 підручника, пит. усно;</a:t>
            </a:r>
            <a:endParaRPr lang="ru-RU" sz="4400" dirty="0" smtClean="0">
              <a:latin typeface="Georgia" pitchFamily="18" charset="0"/>
            </a:endParaRPr>
          </a:p>
          <a:p>
            <a:pPr lvl="0">
              <a:buNone/>
            </a:pPr>
            <a:r>
              <a:rPr lang="ru-RU" sz="4400" dirty="0" smtClean="0">
                <a:latin typeface="Georgia" pitchFamily="18" charset="0"/>
              </a:rPr>
              <a:t>2.Самостійна </a:t>
            </a:r>
            <a:r>
              <a:rPr lang="ru-RU" sz="4400" dirty="0" smtClean="0">
                <a:latin typeface="Georgia" pitchFamily="18" charset="0"/>
              </a:rPr>
              <a:t>робота </a:t>
            </a:r>
            <a:r>
              <a:rPr lang="ru-RU" sz="4400" dirty="0" err="1" smtClean="0">
                <a:latin typeface="Georgia" pitchFamily="18" charset="0"/>
              </a:rPr>
              <a:t>з</a:t>
            </a:r>
            <a:r>
              <a:rPr lang="ru-RU" sz="4400" dirty="0" smtClean="0">
                <a:latin typeface="Georgia" pitchFamily="18" charset="0"/>
              </a:rPr>
              <a:t> </a:t>
            </a:r>
            <a:r>
              <a:rPr lang="ru-RU" sz="4400" dirty="0" err="1" smtClean="0">
                <a:latin typeface="Georgia" pitchFamily="18" charset="0"/>
              </a:rPr>
              <a:t>графіками</a:t>
            </a:r>
            <a:r>
              <a:rPr lang="ru-RU" sz="4400" dirty="0" smtClean="0">
                <a:latin typeface="Georgia" pitchFamily="18" charset="0"/>
              </a:rPr>
              <a:t>. </a:t>
            </a:r>
            <a:r>
              <a:rPr lang="ru-RU" sz="4400" dirty="0" err="1" smtClean="0">
                <a:latin typeface="Georgia" pitchFamily="18" charset="0"/>
              </a:rPr>
              <a:t>Залежність</a:t>
            </a:r>
            <a:r>
              <a:rPr lang="ru-RU" sz="4400" dirty="0" smtClean="0">
                <a:latin typeface="Georgia" pitchFamily="18" charset="0"/>
              </a:rPr>
              <a:t> фотосинтезу </a:t>
            </a:r>
            <a:r>
              <a:rPr lang="ru-RU" sz="4400" dirty="0" err="1" smtClean="0">
                <a:latin typeface="Georgia" pitchFamily="18" charset="0"/>
              </a:rPr>
              <a:t>від</a:t>
            </a:r>
            <a:r>
              <a:rPr lang="ru-RU" sz="4400" dirty="0" smtClean="0">
                <a:latin typeface="Georgia" pitchFamily="18" charset="0"/>
              </a:rPr>
              <a:t> </a:t>
            </a:r>
            <a:r>
              <a:rPr lang="ru-RU" sz="4400" dirty="0" err="1" smtClean="0">
                <a:latin typeface="Georgia" pitchFamily="18" charset="0"/>
              </a:rPr>
              <a:t>чинників</a:t>
            </a:r>
            <a:r>
              <a:rPr lang="ru-RU" sz="4400" dirty="0" smtClean="0">
                <a:latin typeface="Georgia" pitchFamily="18" charset="0"/>
              </a:rPr>
              <a:t> </a:t>
            </a:r>
            <a:r>
              <a:rPr lang="ru-RU" sz="4400" dirty="0" err="1" smtClean="0">
                <a:latin typeface="Georgia" pitchFamily="18" charset="0"/>
              </a:rPr>
              <a:t>довкілля</a:t>
            </a:r>
            <a:r>
              <a:rPr lang="uk-UA" sz="4400" dirty="0" smtClean="0">
                <a:latin typeface="Georgia" pitchFamily="18" charset="0"/>
              </a:rPr>
              <a:t>. </a:t>
            </a:r>
            <a:endParaRPr lang="ru-RU" sz="4400" dirty="0" smtClean="0">
              <a:latin typeface="Georgia" pitchFamily="18" charset="0"/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accent2"/>
                </a:solidFill>
                <a:latin typeface="Georgia" pitchFamily="18" charset="0"/>
              </a:rPr>
              <a:t>Поміркуйте</a:t>
            </a:r>
            <a:r>
              <a:rPr lang="ru-RU" b="1" dirty="0" smtClean="0">
                <a:solidFill>
                  <a:schemeClr val="accent2"/>
                </a:solidFill>
                <a:latin typeface="Georgia" pitchFamily="18" charset="0"/>
              </a:rPr>
              <a:t>!</a:t>
            </a:r>
            <a:endParaRPr lang="ru-RU" dirty="0">
              <a:solidFill>
                <a:schemeClr val="accent2"/>
              </a:solidFill>
              <a:latin typeface="Georgia" pitchFamily="18" charset="0"/>
            </a:endParaRPr>
          </a:p>
        </p:txBody>
      </p:sp>
      <p:pic>
        <p:nvPicPr>
          <p:cNvPr id="4" name="Содержимое 3" descr="https://history.vn.ua/pidruchniki/sobol-biology-and-ecology-11-class-2019-standard-level/sobol-biology-and-ecology-11-class-2019-standard-level.files/image175.jpg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tretch>
            <a:fillRect/>
          </a:stretch>
        </p:blipFill>
        <p:spPr bwMode="auto">
          <a:xfrm>
            <a:off x="1071538" y="2143116"/>
            <a:ext cx="2357454" cy="27860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714744" y="1214422"/>
            <a:ext cx="4972056" cy="542928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Синиця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велика (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Parus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major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) - невеликий птах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родини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синицевих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. В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Україні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це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звичайний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осілий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вид. Велика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синиця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чудово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пристосувалася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до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ландшафтів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створених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людиною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.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Її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можна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зустріти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як у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лісах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усіх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типів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, так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у великих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містах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.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Раціон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синиць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досить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різноманітний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: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навесні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та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влітку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вони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живляться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комахами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та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гусінню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, 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взимку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-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насінням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рослин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, плодами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глоду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, тису,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шипшини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. </a:t>
            </a:r>
          </a:p>
          <a:p>
            <a:pPr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- Чому одні птахи відлітають в теплі краї, а інші – ні?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- Що таке екологічна валентність виду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?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/>
                </a:solidFill>
                <a:latin typeface="Georgia" pitchFamily="18" charset="0"/>
              </a:rPr>
              <a:t>Екологічна валентність виду</a:t>
            </a:r>
            <a:endParaRPr lang="ru-RU" dirty="0">
              <a:solidFill>
                <a:schemeClr val="accent2"/>
              </a:solidFill>
              <a:latin typeface="Georgia" pitchFamily="18" charset="0"/>
            </a:endParaRPr>
          </a:p>
        </p:txBody>
      </p:sp>
      <p:pic>
        <p:nvPicPr>
          <p:cNvPr id="4" name="Содержимое 3" descr="https://history.vn.ua/pidruchniki/sobol-biology-and-ecology-11-class-2019-standard-level/sobol-biology-and-ecology-11-class-2019-standard-level.files/image176.jpg"/>
          <p:cNvPicPr>
            <a:picLocks noGrp="1"/>
          </p:cNvPicPr>
          <p:nvPr>
            <p:ph idx="1"/>
          </p:nvPr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1285860"/>
            <a:ext cx="7143800" cy="535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/>
                </a:solidFill>
                <a:latin typeface="Georgia" pitchFamily="18" charset="0"/>
              </a:rPr>
              <a:t>Екологічні групи організмів за екологічною </a:t>
            </a:r>
            <a:r>
              <a:rPr lang="uk-UA" b="1" dirty="0" smtClean="0">
                <a:solidFill>
                  <a:schemeClr val="accent2"/>
                </a:solidFill>
                <a:latin typeface="Georgia" pitchFamily="18" charset="0"/>
              </a:rPr>
              <a:t>валентністю</a:t>
            </a:r>
            <a:endParaRPr lang="ru-RU" dirty="0">
              <a:solidFill>
                <a:schemeClr val="accent2"/>
              </a:solidFill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01080" cy="4103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0540"/>
                <a:gridCol w="4200540"/>
              </a:tblGrid>
              <a:tr h="1185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 err="1">
                          <a:latin typeface="Times New Roman"/>
                          <a:ea typeface="Calibri"/>
                          <a:cs typeface="Times New Roman"/>
                        </a:rPr>
                        <a:t>Стенобіонти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 err="1">
                          <a:latin typeface="Times New Roman"/>
                          <a:ea typeface="Calibri"/>
                          <a:cs typeface="Times New Roman"/>
                        </a:rPr>
                        <a:t>Еврибіонти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6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організми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які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можуть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жити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лише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за </a:t>
                      </a: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дуже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незначної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зміни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чинників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середовища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. Як правило, </a:t>
                      </a: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стенобіонтами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є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високоспеціалізовані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види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симбіонти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мешканці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морських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глибин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печер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лісів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високогір'я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Times New Roman"/>
                          <a:ea typeface="Calibri"/>
                          <a:cs typeface="Times New Roman"/>
                        </a:rPr>
                        <a:t>організми</a:t>
                      </a: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800" dirty="0" err="1">
                          <a:latin typeface="Times New Roman"/>
                          <a:ea typeface="Calibri"/>
                          <a:cs typeface="Times New Roman"/>
                        </a:rPr>
                        <a:t>які</a:t>
                      </a: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dirty="0" err="1">
                          <a:latin typeface="Times New Roman"/>
                          <a:ea typeface="Calibri"/>
                          <a:cs typeface="Times New Roman"/>
                        </a:rPr>
                        <a:t>можуть</a:t>
                      </a: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dirty="0" err="1">
                          <a:latin typeface="Times New Roman"/>
                          <a:ea typeface="Calibri"/>
                          <a:cs typeface="Times New Roman"/>
                        </a:rPr>
                        <a:t>жити</a:t>
                      </a: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 за </a:t>
                      </a:r>
                      <a:r>
                        <a:rPr lang="ru-RU" sz="2800" dirty="0" err="1">
                          <a:latin typeface="Times New Roman"/>
                          <a:ea typeface="Calibri"/>
                          <a:cs typeface="Times New Roman"/>
                        </a:rPr>
                        <a:t>значних</a:t>
                      </a: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dirty="0" err="1">
                          <a:latin typeface="Times New Roman"/>
                          <a:ea typeface="Calibri"/>
                          <a:cs typeface="Times New Roman"/>
                        </a:rPr>
                        <a:t>змін</a:t>
                      </a: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dirty="0" err="1">
                          <a:latin typeface="Times New Roman"/>
                          <a:ea typeface="Calibri"/>
                          <a:cs typeface="Times New Roman"/>
                        </a:rPr>
                        <a:t>екологічних</a:t>
                      </a: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dirty="0" err="1">
                          <a:latin typeface="Times New Roman"/>
                          <a:ea typeface="Calibri"/>
                          <a:cs typeface="Times New Roman"/>
                        </a:rPr>
                        <a:t>чинників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latin typeface="Georgia" pitchFamily="18" charset="0"/>
              </a:rPr>
              <a:t>До </a:t>
            </a:r>
            <a:r>
              <a:rPr lang="ru-RU" b="1" dirty="0" err="1" smtClean="0">
                <a:solidFill>
                  <a:schemeClr val="accent2"/>
                </a:solidFill>
                <a:latin typeface="Georgia" pitchFamily="18" charset="0"/>
              </a:rPr>
              <a:t>стенобіонтів</a:t>
            </a:r>
            <a:r>
              <a:rPr lang="ru-RU" b="1" dirty="0" smtClean="0">
                <a:solidFill>
                  <a:schemeClr val="accent2"/>
                </a:solidFill>
                <a:latin typeface="Georgia" pitchFamily="18" charset="0"/>
              </a:rPr>
              <a:t> належать:</a:t>
            </a:r>
            <a:endParaRPr lang="ru-RU" b="1" dirty="0">
              <a:solidFill>
                <a:schemeClr val="accent2"/>
              </a:solidFill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buNone/>
            </a:pPr>
            <a:r>
              <a:rPr lang="ru-RU" sz="3600" u="sng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1. стенофаги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3600" dirty="0" smtClean="0">
                <a:latin typeface="Georgia" pitchFamily="18" charset="0"/>
              </a:rPr>
              <a:t>- </a:t>
            </a:r>
            <a:r>
              <a:rPr lang="ru-RU" sz="3600" dirty="0" err="1" smtClean="0">
                <a:latin typeface="Georgia" pitchFamily="18" charset="0"/>
              </a:rPr>
              <a:t>організми</a:t>
            </a:r>
            <a:r>
              <a:rPr lang="ru-RU" sz="3600" dirty="0" smtClean="0">
                <a:latin typeface="Georgia" pitchFamily="18" charset="0"/>
              </a:rPr>
              <a:t>, </a:t>
            </a:r>
            <a:r>
              <a:rPr lang="ru-RU" sz="3600" dirty="0" err="1" smtClean="0">
                <a:latin typeface="Georgia" pitchFamily="18" charset="0"/>
              </a:rPr>
              <a:t>які</a:t>
            </a:r>
            <a:r>
              <a:rPr lang="ru-RU" sz="3600" dirty="0" smtClean="0">
                <a:latin typeface="Georgia" pitchFamily="18" charset="0"/>
              </a:rPr>
              <a:t> </a:t>
            </a:r>
            <a:r>
              <a:rPr lang="ru-RU" sz="3600" dirty="0" err="1" smtClean="0">
                <a:latin typeface="Georgia" pitchFamily="18" charset="0"/>
              </a:rPr>
              <a:t>живляться</a:t>
            </a:r>
            <a:r>
              <a:rPr lang="ru-RU" sz="3600" dirty="0" smtClean="0">
                <a:latin typeface="Georgia" pitchFamily="18" charset="0"/>
              </a:rPr>
              <a:t> </a:t>
            </a:r>
            <a:r>
              <a:rPr lang="ru-RU" sz="3600" dirty="0" err="1" smtClean="0">
                <a:latin typeface="Georgia" pitchFamily="18" charset="0"/>
              </a:rPr>
              <a:t>небагатьма</a:t>
            </a:r>
            <a:r>
              <a:rPr lang="ru-RU" sz="3600" dirty="0" smtClean="0">
                <a:latin typeface="Georgia" pitchFamily="18" charset="0"/>
              </a:rPr>
              <a:t> видами корму (</a:t>
            </a:r>
            <a:r>
              <a:rPr lang="ru-RU" sz="3600" dirty="0" err="1" smtClean="0">
                <a:latin typeface="Georgia" pitchFamily="18" charset="0"/>
              </a:rPr>
              <a:t>колібрі</a:t>
            </a:r>
            <a:r>
              <a:rPr lang="ru-RU" sz="3600" dirty="0" smtClean="0">
                <a:latin typeface="Georgia" pitchFamily="18" charset="0"/>
              </a:rPr>
              <a:t>, </a:t>
            </a:r>
            <a:r>
              <a:rPr lang="ru-RU" sz="3600" dirty="0" err="1" smtClean="0">
                <a:latin typeface="Georgia" pitchFamily="18" charset="0"/>
              </a:rPr>
              <a:t>осоїди</a:t>
            </a:r>
            <a:r>
              <a:rPr lang="ru-RU" sz="3600" dirty="0" smtClean="0">
                <a:latin typeface="Georgia" pitchFamily="18" charset="0"/>
              </a:rPr>
              <a:t>, коала)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Содержимое 5" descr="http://fotorelax.ru/wp-content/uploads/2016/01/Photos-of-Hummingbird-03-1024x640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0" y="1357298"/>
            <a:ext cx="2571768" cy="200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animalreader.ru/wp-content/uploads/2014/10/449251-e1413141186645-1024x73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26" y="2857497"/>
            <a:ext cx="2327270" cy="2071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avatars.mds.yandex.net/get-pdb/1639023/0bc2ae2b-3529-4353-9a2c-831e136440d5/s120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6" y="4786322"/>
            <a:ext cx="2500330" cy="1901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latin typeface="Georgia" pitchFamily="18" charset="0"/>
              </a:rPr>
              <a:t>До </a:t>
            </a:r>
            <a:r>
              <a:rPr lang="ru-RU" b="1" dirty="0" err="1" smtClean="0">
                <a:solidFill>
                  <a:schemeClr val="accent2"/>
                </a:solidFill>
                <a:latin typeface="Georgia" pitchFamily="18" charset="0"/>
              </a:rPr>
              <a:t>стенобіонтів</a:t>
            </a:r>
            <a:r>
              <a:rPr lang="ru-RU" b="1" dirty="0" smtClean="0">
                <a:solidFill>
                  <a:schemeClr val="accent2"/>
                </a:solidFill>
                <a:latin typeface="Georgia" pitchFamily="18" charset="0"/>
              </a:rPr>
              <a:t> належать: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buNone/>
            </a:pP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2. </a:t>
            </a:r>
            <a:r>
              <a:rPr lang="ru-RU" u="sng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стенобати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Georgia" pitchFamily="18" charset="0"/>
                <a:cs typeface="Times New Roman" pitchFamily="18" charset="0"/>
              </a:rPr>
              <a:t>організми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Georgia" pitchFamily="18" charset="0"/>
                <a:cs typeface="Times New Roman" pitchFamily="18" charset="0"/>
              </a:rPr>
              <a:t>існування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Georgia" pitchFamily="18" charset="0"/>
                <a:cs typeface="Times New Roman" pitchFamily="18" charset="0"/>
              </a:rPr>
              <a:t>яких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Georgia" pitchFamily="18" charset="0"/>
                <a:cs typeface="Times New Roman" pitchFamily="18" charset="0"/>
              </a:rPr>
              <a:t>можливе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Georgia" pitchFamily="18" charset="0"/>
                <a:cs typeface="Times New Roman" pitchFamily="18" charset="0"/>
              </a:rPr>
              <a:t>тільки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Georgia" pitchFamily="18" charset="0"/>
                <a:cs typeface="Times New Roman" pitchFamily="18" charset="0"/>
              </a:rPr>
              <a:t>певній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Georgia" pitchFamily="18" charset="0"/>
                <a:cs typeface="Times New Roman" pitchFamily="18" charset="0"/>
              </a:rPr>
              <a:t>глибині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Georgia" pitchFamily="18" charset="0"/>
                <a:cs typeface="Times New Roman" pitchFamily="18" charset="0"/>
              </a:rPr>
              <a:t>певного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Georgia" pitchFamily="18" charset="0"/>
                <a:cs typeface="Times New Roman" pitchFamily="18" charset="0"/>
              </a:rPr>
              <a:t>тиску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 води (</a:t>
            </a:r>
            <a:r>
              <a:rPr lang="ru-RU" dirty="0" err="1" smtClean="0">
                <a:latin typeface="Georgia" pitchFamily="18" charset="0"/>
                <a:cs typeface="Times New Roman" pitchFamily="18" charset="0"/>
              </a:rPr>
              <a:t>клопи-водомірки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Georgia" pitchFamily="18" charset="0"/>
                <a:cs typeface="Times New Roman" pitchFamily="18" charset="0"/>
              </a:rPr>
              <a:t>глибоководні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Georgia" pitchFamily="18" charset="0"/>
                <a:cs typeface="Times New Roman" pitchFamily="18" charset="0"/>
              </a:rPr>
              <a:t>кальмари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Georgia" pitchFamily="18" charset="0"/>
                <a:cs typeface="Times New Roman" pitchFamily="18" charset="0"/>
              </a:rPr>
              <a:t>риби-вудильники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  <p:pic>
        <p:nvPicPr>
          <p:cNvPr id="6" name="Содержимое 5" descr="https://fumigat.ru/wp-content/uploads/2017/11/Protsess-pitaniya-vodomerok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934" y="1214422"/>
            <a:ext cx="2643206" cy="1857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getwallpapers.com/wallpaper/full/0/f/6/1359492-vertical-stampy-and-squid-wallpaper-2048x1152-iphon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26" y="2571745"/>
            <a:ext cx="2470146" cy="214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www.facts-worldwide.info/wp-content/uploads/2018/01/d210a5480768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0" y="4572008"/>
            <a:ext cx="2857520" cy="2167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latin typeface="Georgia" pitchFamily="18" charset="0"/>
              </a:rPr>
              <a:t>До </a:t>
            </a:r>
            <a:r>
              <a:rPr lang="ru-RU" b="1" dirty="0" err="1" smtClean="0">
                <a:solidFill>
                  <a:schemeClr val="accent2"/>
                </a:solidFill>
                <a:latin typeface="Georgia" pitchFamily="18" charset="0"/>
              </a:rPr>
              <a:t>стенобіонтів</a:t>
            </a:r>
            <a:r>
              <a:rPr lang="ru-RU" b="1" dirty="0" smtClean="0">
                <a:solidFill>
                  <a:schemeClr val="accent2"/>
                </a:solidFill>
                <a:latin typeface="Georgia" pitchFamily="18" charset="0"/>
              </a:rPr>
              <a:t> належать: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3. </a:t>
            </a:r>
            <a:r>
              <a:rPr lang="ru-RU" u="sng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стенотерми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- </a:t>
            </a:r>
            <a:r>
              <a:rPr lang="ru-RU" dirty="0" err="1" smtClean="0">
                <a:latin typeface="Georgia" pitchFamily="18" charset="0"/>
              </a:rPr>
              <a:t>організми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пристосовані</a:t>
            </a:r>
            <a:r>
              <a:rPr lang="ru-RU" dirty="0" smtClean="0">
                <a:latin typeface="Georgia" pitchFamily="18" charset="0"/>
              </a:rPr>
              <a:t> до </a:t>
            </a:r>
            <a:r>
              <a:rPr lang="ru-RU" dirty="0" err="1" smtClean="0">
                <a:latin typeface="Georgia" pitchFamily="18" charset="0"/>
              </a:rPr>
              <a:t>відносно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сталих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температурних</a:t>
            </a:r>
            <a:r>
              <a:rPr lang="ru-RU" dirty="0" smtClean="0">
                <a:latin typeface="Georgia" pitchFamily="18" charset="0"/>
              </a:rPr>
              <a:t> умов </a:t>
            </a:r>
            <a:r>
              <a:rPr lang="ru-RU" dirty="0" err="1" smtClean="0">
                <a:latin typeface="Georgia" pitchFamily="18" charset="0"/>
              </a:rPr>
              <a:t>довкілля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які</a:t>
            </a:r>
            <a:r>
              <a:rPr lang="ru-RU" dirty="0" smtClean="0">
                <a:latin typeface="Georgia" pitchFamily="18" charset="0"/>
              </a:rPr>
              <a:t> не </a:t>
            </a:r>
            <a:r>
              <a:rPr lang="ru-RU" dirty="0" err="1" smtClean="0">
                <a:latin typeface="Georgia" pitchFamily="18" charset="0"/>
              </a:rPr>
              <a:t>витримують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їх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коливань</a:t>
            </a:r>
            <a:r>
              <a:rPr lang="ru-RU" dirty="0" smtClean="0">
                <a:latin typeface="Georgia" pitchFamily="18" charset="0"/>
              </a:rPr>
              <a:t> (форель </a:t>
            </a:r>
            <a:r>
              <a:rPr lang="ru-RU" dirty="0" err="1" smtClean="0">
                <a:latin typeface="Georgia" pitchFamily="18" charset="0"/>
              </a:rPr>
              <a:t>річкова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трапляється</a:t>
            </a:r>
            <a:r>
              <a:rPr lang="ru-RU" dirty="0" smtClean="0">
                <a:latin typeface="Georgia" pitchFamily="18" charset="0"/>
              </a:rPr>
              <a:t> в </a:t>
            </a:r>
            <a:r>
              <a:rPr lang="ru-RU" dirty="0" err="1" smtClean="0">
                <a:latin typeface="Georgia" pitchFamily="18" charset="0"/>
              </a:rPr>
              <a:t>холодних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гірських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річках</a:t>
            </a:r>
            <a:r>
              <a:rPr lang="ru-RU" dirty="0" smtClean="0">
                <a:latin typeface="Georgia" pitchFamily="18" charset="0"/>
              </a:rPr>
              <a:t>)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6" name="Содержимое 5" descr="http://zabavnik.club/wp-content/uploads/raduzhnaya_forel_16_11200222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https://m.polit.ru/media/photolib/2014/11/10/ps_river_ott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0" y="4572008"/>
            <a:ext cx="2786082" cy="21431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latin typeface="Georgia" pitchFamily="18" charset="0"/>
              </a:rPr>
              <a:t>До </a:t>
            </a:r>
            <a:r>
              <a:rPr lang="ru-RU" b="1" dirty="0" err="1" smtClean="0">
                <a:solidFill>
                  <a:schemeClr val="accent2"/>
                </a:solidFill>
                <a:latin typeface="Georgia" pitchFamily="18" charset="0"/>
              </a:rPr>
              <a:t>стенобіонтів</a:t>
            </a:r>
            <a:r>
              <a:rPr lang="ru-RU" b="1" dirty="0" smtClean="0">
                <a:solidFill>
                  <a:schemeClr val="accent2"/>
                </a:solidFill>
                <a:latin typeface="Georgia" pitchFamily="18" charset="0"/>
              </a:rPr>
              <a:t> належать: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4. </a:t>
            </a:r>
            <a:r>
              <a:rPr lang="ru-RU" u="sng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стеногали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- </a:t>
            </a:r>
            <a:r>
              <a:rPr lang="ru-RU" dirty="0" err="1" smtClean="0">
                <a:latin typeface="Georgia" pitchFamily="18" charset="0"/>
              </a:rPr>
              <a:t>організми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що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витримують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лише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незначні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зміни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ступеня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солоності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середовища</a:t>
            </a:r>
            <a:r>
              <a:rPr lang="ru-RU" dirty="0" smtClean="0">
                <a:latin typeface="Georgia" pitchFamily="18" charset="0"/>
              </a:rPr>
              <a:t> (</a:t>
            </a:r>
            <a:r>
              <a:rPr lang="ru-RU" dirty="0" err="1" smtClean="0">
                <a:latin typeface="Georgia" pitchFamily="18" charset="0"/>
              </a:rPr>
              <a:t>головоногі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молюски</a:t>
            </a:r>
            <a:r>
              <a:rPr lang="ru-RU" dirty="0" smtClean="0">
                <a:latin typeface="Georgia" pitchFamily="18" charset="0"/>
              </a:rPr>
              <a:t>, карась, </a:t>
            </a:r>
            <a:r>
              <a:rPr lang="ru-RU" dirty="0" err="1" smtClean="0">
                <a:latin typeface="Georgia" pitchFamily="18" charset="0"/>
              </a:rPr>
              <a:t>видра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річкова</a:t>
            </a:r>
            <a:r>
              <a:rPr lang="ru-RU" dirty="0" smtClean="0">
                <a:latin typeface="Georgia" pitchFamily="18" charset="0"/>
              </a:rPr>
              <a:t>)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7" name="Рисунок 6" descr="http://mirplaneta.ru/images/5/73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8" y="3571876"/>
            <a:ext cx="2541584" cy="201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5" descr="https://fs00.infourok.ru/images/doc/154/178261/img57.jpg"/>
          <p:cNvPicPr>
            <a:picLocks noGrp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934" y="1214422"/>
            <a:ext cx="3571900" cy="2643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740</Words>
  <PresentationFormat>Экран (4:3)</PresentationFormat>
  <Paragraphs>66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Закономірності впливу екологічних чинників на організми та їх угруповання. Стено- та еврибіонтні види</vt:lpstr>
      <vt:lpstr>Пригадайте! </vt:lpstr>
      <vt:lpstr>Поміркуйте!</vt:lpstr>
      <vt:lpstr>Екологічна валентність виду</vt:lpstr>
      <vt:lpstr>Екологічні групи організмів за екологічною валентністю</vt:lpstr>
      <vt:lpstr>До стенобіонтів належать:</vt:lpstr>
      <vt:lpstr>До стенобіонтів належать:</vt:lpstr>
      <vt:lpstr>До стенобіонтів належать:</vt:lpstr>
      <vt:lpstr>До стенобіонтів належать:</vt:lpstr>
      <vt:lpstr>До еврибіонтів належать:</vt:lpstr>
      <vt:lpstr>До еврибіонтів належать:</vt:lpstr>
      <vt:lpstr>До еврибіонтів належать:</vt:lpstr>
      <vt:lpstr>До еврибіонтів належать:</vt:lpstr>
      <vt:lpstr>Дії екологічних чинників на організм </vt:lpstr>
      <vt:lpstr>Дії екологічних чинників на організм </vt:lpstr>
      <vt:lpstr>Дії екологічних чинників на організм </vt:lpstr>
      <vt:lpstr>Дії екологічних чинників на організм </vt:lpstr>
      <vt:lpstr>Біологія + Екологія. Червоновухі черепахи</vt:lpstr>
      <vt:lpstr>Біологія + Квітникарство. Оптимальний догляд за орхідеєю</vt:lpstr>
      <vt:lpstr>Домашнє завдання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Закономірності впливу екологічних чинників на організми та їх угруповання. Стено- та еврибіонтні види</dc:title>
  <dc:creator>Admin</dc:creator>
  <cp:lastModifiedBy>Admin</cp:lastModifiedBy>
  <cp:revision>7</cp:revision>
  <dcterms:created xsi:type="dcterms:W3CDTF">2020-01-18T10:43:13Z</dcterms:created>
  <dcterms:modified xsi:type="dcterms:W3CDTF">2020-01-18T11:53:47Z</dcterms:modified>
</cp:coreProperties>
</file>