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1" r:id="rId1"/>
  </p:sldMasterIdLst>
  <p:sldIdLst>
    <p:sldId id="256" r:id="rId2"/>
    <p:sldId id="275" r:id="rId3"/>
    <p:sldId id="276" r:id="rId4"/>
    <p:sldId id="277" r:id="rId5"/>
    <p:sldId id="278" r:id="rId6"/>
    <p:sldId id="279" r:id="rId7"/>
    <p:sldId id="280" r:id="rId8"/>
    <p:sldId id="282" r:id="rId9"/>
    <p:sldId id="281" r:id="rId10"/>
    <p:sldId id="284" r:id="rId11"/>
    <p:sldId id="285" r:id="rId12"/>
    <p:sldId id="286" r:id="rId13"/>
    <p:sldId id="287" r:id="rId14"/>
    <p:sldId id="288" r:id="rId15"/>
    <p:sldId id="289" r:id="rId16"/>
    <p:sldId id="29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-57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416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550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838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5789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996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7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859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136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378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795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110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472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940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05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959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343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537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260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974EDA-139C-4084-B803-5EA0CE0D7C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176" y="-242048"/>
            <a:ext cx="11577919" cy="3079377"/>
          </a:xfrm>
        </p:spPr>
        <p:txBody>
          <a:bodyPr>
            <a:noAutofit/>
          </a:bodyPr>
          <a:lstStyle/>
          <a:p>
            <a:r>
              <a:rPr lang="ru-RU" sz="6000" b="1" dirty="0" err="1">
                <a:solidFill>
                  <a:srgbClr val="FF0066"/>
                </a:solidFill>
              </a:rPr>
              <a:t>Гібридологічний</a:t>
            </a:r>
            <a:r>
              <a:rPr lang="ru-RU" sz="6000" b="1" dirty="0">
                <a:solidFill>
                  <a:srgbClr val="FF0066"/>
                </a:solidFill>
              </a:rPr>
              <a:t> </a:t>
            </a:r>
            <a:r>
              <a:rPr lang="ru-RU" sz="6000" b="1" dirty="0" err="1">
                <a:solidFill>
                  <a:srgbClr val="FF0066"/>
                </a:solidFill>
              </a:rPr>
              <a:t>аналіз</a:t>
            </a:r>
            <a:r>
              <a:rPr lang="ru-RU" sz="6000" b="1" dirty="0">
                <a:solidFill>
                  <a:srgbClr val="FF0066"/>
                </a:solidFill>
              </a:rPr>
              <a:t> та </a:t>
            </a:r>
            <a:r>
              <a:rPr lang="ru-RU" sz="6000" b="1" dirty="0" err="1">
                <a:solidFill>
                  <a:srgbClr val="FF0066"/>
                </a:solidFill>
              </a:rPr>
              <a:t>основні</a:t>
            </a:r>
            <a:r>
              <a:rPr lang="ru-RU" sz="6000" b="1" dirty="0">
                <a:solidFill>
                  <a:srgbClr val="FF0066"/>
                </a:solidFill>
              </a:rPr>
              <a:t> </a:t>
            </a:r>
            <a:r>
              <a:rPr lang="ru-RU" sz="6000" b="1" dirty="0" err="1" smtClean="0">
                <a:solidFill>
                  <a:srgbClr val="FF0066"/>
                </a:solidFill>
              </a:rPr>
              <a:t>типи</a:t>
            </a:r>
            <a:r>
              <a:rPr lang="ru-RU" sz="6000" b="1" dirty="0" smtClean="0">
                <a:solidFill>
                  <a:srgbClr val="FF0066"/>
                </a:solidFill>
              </a:rPr>
              <a:t> </a:t>
            </a:r>
            <a:r>
              <a:rPr lang="ru-RU" sz="6000" b="1" dirty="0" err="1" smtClean="0">
                <a:solidFill>
                  <a:srgbClr val="FF0066"/>
                </a:solidFill>
              </a:rPr>
              <a:t>схрещувань</a:t>
            </a:r>
            <a:r>
              <a:rPr lang="uk-UA" sz="6000" b="1" dirty="0" smtClean="0">
                <a:solidFill>
                  <a:srgbClr val="FF0066"/>
                </a:solidFill>
              </a:rPr>
              <a:t> </a:t>
            </a:r>
            <a:endParaRPr lang="ru-RU" sz="6000" b="1" dirty="0">
              <a:solidFill>
                <a:srgbClr val="FF0066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566" y="2743200"/>
            <a:ext cx="6723529" cy="3966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973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54741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66"/>
                </a:solidFill>
              </a:rPr>
              <a:t>У </a:t>
            </a:r>
            <a:r>
              <a:rPr lang="ru-RU" sz="2800" b="1" dirty="0" err="1">
                <a:solidFill>
                  <a:srgbClr val="FF0066"/>
                </a:solidFill>
              </a:rPr>
              <a:t>тваринництві</a:t>
            </a:r>
            <a:r>
              <a:rPr lang="ru-RU" sz="2800" b="1" dirty="0">
                <a:solidFill>
                  <a:srgbClr val="FF0066"/>
                </a:solidFill>
              </a:rPr>
              <a:t>, </a:t>
            </a:r>
            <a:r>
              <a:rPr lang="ru-RU" sz="2800" b="1" dirty="0" err="1">
                <a:solidFill>
                  <a:srgbClr val="FF0066"/>
                </a:solidFill>
              </a:rPr>
              <a:t>залежно</a:t>
            </a:r>
            <a:r>
              <a:rPr lang="ru-RU" sz="2800" b="1" dirty="0">
                <a:solidFill>
                  <a:srgbClr val="FF0066"/>
                </a:solidFill>
              </a:rPr>
              <a:t> </a:t>
            </a:r>
            <a:r>
              <a:rPr lang="ru-RU" sz="2800" b="1" dirty="0" err="1">
                <a:solidFill>
                  <a:srgbClr val="FF0066"/>
                </a:solidFill>
              </a:rPr>
              <a:t>від</a:t>
            </a:r>
            <a:r>
              <a:rPr lang="ru-RU" sz="2800" b="1" dirty="0">
                <a:solidFill>
                  <a:srgbClr val="FF0066"/>
                </a:solidFill>
              </a:rPr>
              <a:t> мети, </a:t>
            </a:r>
            <a:r>
              <a:rPr lang="ru-RU" sz="2800" b="1" dirty="0" err="1" smtClean="0">
                <a:solidFill>
                  <a:srgbClr val="FF0066"/>
                </a:solidFill>
              </a:rPr>
              <a:t>використовують</a:t>
            </a:r>
            <a:r>
              <a:rPr lang="ru-RU" sz="2800" b="1" dirty="0" smtClean="0">
                <a:solidFill>
                  <a:srgbClr val="FF0066"/>
                </a:solidFill>
              </a:rPr>
              <a:t> </a:t>
            </a:r>
            <a:r>
              <a:rPr lang="ru-RU" sz="2800" b="1" dirty="0" err="1">
                <a:solidFill>
                  <a:srgbClr val="FF0066"/>
                </a:solidFill>
              </a:rPr>
              <a:t>такі</a:t>
            </a:r>
            <a:r>
              <a:rPr lang="ru-RU" sz="2800" b="1" dirty="0">
                <a:solidFill>
                  <a:srgbClr val="FF0066"/>
                </a:solidFill>
              </a:rPr>
              <a:t> </a:t>
            </a:r>
            <a:r>
              <a:rPr lang="ru-RU" sz="2800" b="1" dirty="0" err="1">
                <a:solidFill>
                  <a:srgbClr val="FF0066"/>
                </a:solidFill>
              </a:rPr>
              <a:t>основні</a:t>
            </a:r>
            <a:r>
              <a:rPr lang="ru-RU" sz="2800" b="1" dirty="0">
                <a:solidFill>
                  <a:srgbClr val="FF0066"/>
                </a:solidFill>
              </a:rPr>
              <a:t> </a:t>
            </a:r>
            <a:r>
              <a:rPr lang="ru-RU" sz="2800" b="1" dirty="0" err="1">
                <a:solidFill>
                  <a:srgbClr val="FF0066"/>
                </a:solidFill>
              </a:rPr>
              <a:t>методи</a:t>
            </a:r>
            <a:r>
              <a:rPr lang="ru-RU" sz="2800" b="1" dirty="0">
                <a:solidFill>
                  <a:srgbClr val="FF0066"/>
                </a:solidFill>
              </a:rPr>
              <a:t> </a:t>
            </a:r>
            <a:r>
              <a:rPr lang="ru-RU" sz="2800" b="1" dirty="0" err="1">
                <a:solidFill>
                  <a:srgbClr val="FF0066"/>
                </a:solidFill>
              </a:rPr>
              <a:t>розведення</a:t>
            </a:r>
            <a:r>
              <a:rPr lang="ru-RU" sz="2800" b="1" dirty="0">
                <a:solidFill>
                  <a:srgbClr val="FF0066"/>
                </a:solidFill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76" y="874059"/>
            <a:ext cx="12084424" cy="4285129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FF0066"/>
                </a:solidFill>
              </a:rPr>
              <a:t>1.Чистопородне </a:t>
            </a:r>
            <a:r>
              <a:rPr lang="ru-RU" sz="2800" b="1" dirty="0" err="1" smtClean="0">
                <a:solidFill>
                  <a:srgbClr val="FF0066"/>
                </a:solidFill>
              </a:rPr>
              <a:t>розведення</a:t>
            </a:r>
            <a:r>
              <a:rPr lang="ru-RU" sz="2800" b="1" dirty="0" smtClean="0">
                <a:solidFill>
                  <a:srgbClr val="FF0066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використовується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для </a:t>
            </a:r>
            <a:r>
              <a:rPr lang="ru-RU" sz="2400" b="1" dirty="0" err="1">
                <a:solidFill>
                  <a:srgbClr val="002060"/>
                </a:solidFill>
              </a:rPr>
              <a:t>підтримання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чистоти</a:t>
            </a:r>
            <a:r>
              <a:rPr lang="ru-RU" sz="2400" b="1" dirty="0">
                <a:solidFill>
                  <a:srgbClr val="002060"/>
                </a:solidFill>
              </a:rPr>
              <a:t> породи, і </a:t>
            </a:r>
            <a:r>
              <a:rPr lang="ru-RU" sz="2400" b="1" dirty="0" smtClean="0">
                <a:solidFill>
                  <a:srgbClr val="002060"/>
                </a:solidFill>
              </a:rPr>
              <a:t>для </a:t>
            </a:r>
            <a:r>
              <a:rPr lang="ru-RU" sz="2400" b="1" dirty="0" err="1" smtClean="0">
                <a:solidFill>
                  <a:srgbClr val="002060"/>
                </a:solidFill>
              </a:rPr>
              <a:t>його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здійснення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створюють</a:t>
            </a:r>
            <a:r>
              <a:rPr lang="ru-RU" sz="2400" b="1" dirty="0">
                <a:solidFill>
                  <a:srgbClr val="002060"/>
                </a:solidFill>
              </a:rPr>
              <a:t> пари </a:t>
            </a:r>
            <a:r>
              <a:rPr lang="ru-RU" sz="2400" b="1" dirty="0" err="1">
                <a:solidFill>
                  <a:srgbClr val="002060"/>
                </a:solidFill>
              </a:rPr>
              <a:t>тварин</a:t>
            </a:r>
            <a:r>
              <a:rPr lang="ru-RU" sz="2400" b="1" dirty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які</a:t>
            </a:r>
            <a:r>
              <a:rPr lang="ru-RU" sz="2400" b="1" dirty="0" smtClean="0">
                <a:solidFill>
                  <a:srgbClr val="002060"/>
                </a:solidFill>
              </a:rPr>
              <a:t> належать </a:t>
            </a:r>
            <a:r>
              <a:rPr lang="ru-RU" sz="2400" b="1" dirty="0">
                <a:solidFill>
                  <a:srgbClr val="002060"/>
                </a:solidFill>
              </a:rPr>
              <a:t>до </a:t>
            </a:r>
            <a:r>
              <a:rPr lang="ru-RU" sz="2400" b="1" dirty="0" err="1">
                <a:solidFill>
                  <a:srgbClr val="002060"/>
                </a:solidFill>
              </a:rPr>
              <a:t>однієї</a:t>
            </a:r>
            <a:r>
              <a:rPr lang="ru-RU" sz="2400" b="1" dirty="0">
                <a:solidFill>
                  <a:srgbClr val="002060"/>
                </a:solidFill>
              </a:rPr>
              <a:t> породи.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365" y="2351554"/>
            <a:ext cx="8700807" cy="439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289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1024" y="94129"/>
            <a:ext cx="12313024" cy="243391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FF0066"/>
                </a:solidFill>
              </a:rPr>
              <a:t>тривале</a:t>
            </a:r>
            <a:r>
              <a:rPr lang="ru-RU" b="1" dirty="0" smtClean="0">
                <a:solidFill>
                  <a:srgbClr val="FF0066"/>
                </a:solidFill>
              </a:rPr>
              <a:t> </a:t>
            </a:r>
            <a:r>
              <a:rPr lang="ru-RU" b="1" dirty="0" err="1" smtClean="0">
                <a:solidFill>
                  <a:srgbClr val="FF0066"/>
                </a:solidFill>
              </a:rPr>
              <a:t>чистопородне</a:t>
            </a:r>
            <a:r>
              <a:rPr lang="ru-RU" b="1" dirty="0" smtClean="0">
                <a:solidFill>
                  <a:srgbClr val="FF0066"/>
                </a:solidFill>
              </a:rPr>
              <a:t> </a:t>
            </a:r>
            <a:r>
              <a:rPr lang="ru-RU" b="1" dirty="0" err="1">
                <a:solidFill>
                  <a:srgbClr val="FF0066"/>
                </a:solidFill>
              </a:rPr>
              <a:t>схрещування</a:t>
            </a:r>
            <a:r>
              <a:rPr lang="ru-RU" b="1" dirty="0">
                <a:solidFill>
                  <a:srgbClr val="FF0066"/>
                </a:solidFill>
              </a:rPr>
              <a:t> </a:t>
            </a:r>
            <a:r>
              <a:rPr lang="ru-RU" b="1" dirty="0" err="1">
                <a:solidFill>
                  <a:srgbClr val="FF0066"/>
                </a:solidFill>
              </a:rPr>
              <a:t>може</a:t>
            </a:r>
            <a:r>
              <a:rPr lang="ru-RU" b="1" dirty="0">
                <a:solidFill>
                  <a:srgbClr val="FF0066"/>
                </a:solidFill>
              </a:rPr>
              <a:t> бути </a:t>
            </a:r>
            <a:r>
              <a:rPr lang="ru-RU" b="1" dirty="0" err="1" smtClean="0">
                <a:solidFill>
                  <a:srgbClr val="FF0066"/>
                </a:solidFill>
              </a:rPr>
              <a:t>ризикованим</a:t>
            </a:r>
            <a:r>
              <a:rPr lang="ru-RU" b="1" dirty="0" smtClean="0">
                <a:solidFill>
                  <a:srgbClr val="FF0066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для </a:t>
            </a:r>
            <a:r>
              <a:rPr lang="ru-RU" b="1" dirty="0" err="1">
                <a:solidFill>
                  <a:srgbClr val="002060"/>
                </a:solidFill>
              </a:rPr>
              <a:t>існування</a:t>
            </a:r>
            <a:r>
              <a:rPr lang="ru-RU" b="1" dirty="0">
                <a:solidFill>
                  <a:srgbClr val="002060"/>
                </a:solidFill>
              </a:rPr>
              <a:t> породи. </a:t>
            </a:r>
            <a:r>
              <a:rPr lang="ru-RU" b="1" dirty="0" err="1">
                <a:solidFill>
                  <a:srgbClr val="002060"/>
                </a:solidFill>
              </a:rPr>
              <a:t>Якщо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кількість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особин</a:t>
            </a:r>
            <a:r>
              <a:rPr lang="ru-RU" b="1" dirty="0" smtClean="0">
                <a:solidFill>
                  <a:srgbClr val="002060"/>
                </a:solidFill>
              </a:rPr>
              <a:t> породи </a:t>
            </a:r>
            <a:r>
              <a:rPr lang="ru-RU" b="1" dirty="0">
                <a:solidFill>
                  <a:srgbClr val="002060"/>
                </a:solidFill>
              </a:rPr>
              <a:t>є невеликою, то </a:t>
            </a:r>
            <a:r>
              <a:rPr lang="ru-RU" b="1" dirty="0" err="1">
                <a:solidFill>
                  <a:srgbClr val="002060"/>
                </a:solidFill>
              </a:rPr>
              <a:t>виникає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проблема </a:t>
            </a:r>
            <a:r>
              <a:rPr lang="ru-RU" b="1" dirty="0" err="1" smtClean="0">
                <a:solidFill>
                  <a:srgbClr val="002060"/>
                </a:solidFill>
              </a:rPr>
              <a:t>споріднених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схрещувань</a:t>
            </a:r>
            <a:r>
              <a:rPr lang="ru-RU" b="1" dirty="0">
                <a:solidFill>
                  <a:srgbClr val="002060"/>
                </a:solidFill>
              </a:rPr>
              <a:t> і 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err="1" smtClean="0">
                <a:solidFill>
                  <a:srgbClr val="FF0066"/>
                </a:solidFill>
              </a:rPr>
              <a:t>прояву</a:t>
            </a:r>
            <a:r>
              <a:rPr lang="ru-RU" b="1" dirty="0" smtClean="0">
                <a:solidFill>
                  <a:srgbClr val="FF0066"/>
                </a:solidFill>
              </a:rPr>
              <a:t> </a:t>
            </a:r>
            <a:r>
              <a:rPr lang="ru-RU" b="1" dirty="0" err="1" smtClean="0">
                <a:solidFill>
                  <a:srgbClr val="FF0066"/>
                </a:solidFill>
              </a:rPr>
              <a:t>спадкових</a:t>
            </a:r>
            <a:r>
              <a:rPr lang="ru-RU" b="1" dirty="0" smtClean="0">
                <a:solidFill>
                  <a:srgbClr val="FF0066"/>
                </a:solidFill>
              </a:rPr>
              <a:t> </a:t>
            </a:r>
            <a:r>
              <a:rPr lang="ru-RU" b="1" dirty="0" err="1" smtClean="0">
                <a:solidFill>
                  <a:srgbClr val="FF0066"/>
                </a:solidFill>
              </a:rPr>
              <a:t>захворювань</a:t>
            </a:r>
            <a:r>
              <a:rPr lang="ru-RU" b="1" dirty="0">
                <a:solidFill>
                  <a:srgbClr val="FF0066"/>
                </a:solidFill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7918" y="2299448"/>
            <a:ext cx="12044082" cy="2469775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0000CC"/>
                </a:solidFill>
              </a:rPr>
              <a:t>породою </a:t>
            </a:r>
            <a:r>
              <a:rPr lang="ru-RU" b="1" dirty="0" err="1">
                <a:solidFill>
                  <a:srgbClr val="0000CC"/>
                </a:solidFill>
              </a:rPr>
              <a:t>німецька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вівчарка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після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 smtClean="0">
                <a:solidFill>
                  <a:srgbClr val="0000CC"/>
                </a:solidFill>
              </a:rPr>
              <a:t>Другої</a:t>
            </a:r>
            <a:r>
              <a:rPr lang="ru-RU" b="1" dirty="0" smtClean="0">
                <a:solidFill>
                  <a:srgbClr val="0000CC"/>
                </a:solidFill>
              </a:rPr>
              <a:t> </a:t>
            </a:r>
            <a:r>
              <a:rPr lang="ru-RU" b="1" dirty="0" err="1" smtClean="0">
                <a:solidFill>
                  <a:srgbClr val="0000CC"/>
                </a:solidFill>
              </a:rPr>
              <a:t>світової</a:t>
            </a:r>
            <a:r>
              <a:rPr lang="ru-RU" b="1" dirty="0" smtClean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війни</a:t>
            </a:r>
            <a:r>
              <a:rPr lang="ru-RU" b="1" dirty="0">
                <a:solidFill>
                  <a:srgbClr val="0000CC"/>
                </a:solidFill>
              </a:rPr>
              <a:t>. </a:t>
            </a:r>
            <a:r>
              <a:rPr lang="ru-RU" b="1" dirty="0" err="1">
                <a:solidFill>
                  <a:srgbClr val="0000CC"/>
                </a:solidFill>
              </a:rPr>
              <a:t>Під</a:t>
            </a:r>
            <a:r>
              <a:rPr lang="ru-RU" b="1" dirty="0">
                <a:solidFill>
                  <a:srgbClr val="0000CC"/>
                </a:solidFill>
              </a:rPr>
              <a:t> час </a:t>
            </a:r>
            <a:r>
              <a:rPr lang="ru-RU" b="1" dirty="0" err="1">
                <a:solidFill>
                  <a:srgbClr val="0000CC"/>
                </a:solidFill>
              </a:rPr>
              <a:t>бойових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дій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smtClean="0">
                <a:solidFill>
                  <a:srgbClr val="0000CC"/>
                </a:solidFill>
              </a:rPr>
              <a:t>велика </a:t>
            </a:r>
            <a:r>
              <a:rPr lang="ru-RU" b="1" dirty="0" err="1" smtClean="0">
                <a:solidFill>
                  <a:srgbClr val="0000CC"/>
                </a:solidFill>
              </a:rPr>
              <a:t>кількість</a:t>
            </a:r>
            <a:r>
              <a:rPr lang="ru-RU" b="1" dirty="0" smtClean="0">
                <a:solidFill>
                  <a:srgbClr val="0000CC"/>
                </a:solidFill>
              </a:rPr>
              <a:t> </a:t>
            </a:r>
            <a:r>
              <a:rPr lang="ru-RU" b="1" dirty="0">
                <a:solidFill>
                  <a:srgbClr val="0000CC"/>
                </a:solidFill>
              </a:rPr>
              <a:t>собак </a:t>
            </a:r>
            <a:r>
              <a:rPr lang="ru-RU" b="1" dirty="0" err="1">
                <a:solidFill>
                  <a:srgbClr val="0000CC"/>
                </a:solidFill>
              </a:rPr>
              <a:t>цієї</a:t>
            </a:r>
            <a:r>
              <a:rPr lang="ru-RU" b="1" dirty="0">
                <a:solidFill>
                  <a:srgbClr val="0000CC"/>
                </a:solidFill>
              </a:rPr>
              <a:t> породи </a:t>
            </a:r>
            <a:r>
              <a:rPr lang="ru-RU" b="1" dirty="0" err="1" smtClean="0">
                <a:solidFill>
                  <a:srgbClr val="0000CC"/>
                </a:solidFill>
              </a:rPr>
              <a:t>загинула</a:t>
            </a:r>
            <a:r>
              <a:rPr lang="ru-RU" b="1" dirty="0" smtClean="0">
                <a:solidFill>
                  <a:srgbClr val="0000CC"/>
                </a:solidFill>
              </a:rPr>
              <a:t>.</a:t>
            </a:r>
            <a:endParaRPr lang="ru-RU" b="1" dirty="0">
              <a:solidFill>
                <a:srgbClr val="0000CC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5"/>
          <a:stretch/>
        </p:blipFill>
        <p:spPr bwMode="auto">
          <a:xfrm>
            <a:off x="497541" y="3092822"/>
            <a:ext cx="3950530" cy="355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180" y="3209365"/>
            <a:ext cx="4580020" cy="3433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320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582682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err="1">
                <a:solidFill>
                  <a:srgbClr val="FF0066"/>
                </a:solidFill>
              </a:rPr>
              <a:t>Схрещування</a:t>
            </a:r>
            <a:r>
              <a:rPr lang="ru-RU" sz="3200" b="1" dirty="0">
                <a:solidFill>
                  <a:srgbClr val="FF0066"/>
                </a:solidFill>
              </a:rPr>
              <a:t> </a:t>
            </a:r>
            <a:r>
              <a:rPr lang="ru-RU" sz="3200" b="1" dirty="0" err="1">
                <a:solidFill>
                  <a:srgbClr val="FF0066"/>
                </a:solidFill>
              </a:rPr>
              <a:t>використовується</a:t>
            </a:r>
            <a:r>
              <a:rPr lang="ru-RU" sz="3200" b="1" dirty="0">
                <a:solidFill>
                  <a:srgbClr val="FF0066"/>
                </a:solidFill>
              </a:rPr>
              <a:t> </a:t>
            </a:r>
            <a:r>
              <a:rPr lang="ru-RU" sz="3200" b="1" dirty="0">
                <a:solidFill>
                  <a:srgbClr val="002060"/>
                </a:solidFill>
              </a:rPr>
              <a:t>для </a:t>
            </a:r>
            <a:r>
              <a:rPr lang="ru-RU" sz="3200" b="1" dirty="0" err="1" smtClean="0">
                <a:solidFill>
                  <a:srgbClr val="002060"/>
                </a:solidFill>
              </a:rPr>
              <a:t>поєднання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>
                <a:solidFill>
                  <a:srgbClr val="002060"/>
                </a:solidFill>
              </a:rPr>
              <a:t>в </a:t>
            </a:r>
            <a:r>
              <a:rPr lang="ru-RU" sz="3200" b="1" dirty="0" err="1">
                <a:solidFill>
                  <a:srgbClr val="002060"/>
                </a:solidFill>
              </a:rPr>
              <a:t>нащадків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цінних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якостей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від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різних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батьків</a:t>
            </a:r>
            <a:r>
              <a:rPr lang="ru-RU" sz="32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" y="1264434"/>
            <a:ext cx="12330952" cy="3424107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0000CC"/>
                </a:solidFill>
              </a:rPr>
              <a:t>Для </a:t>
            </a:r>
            <a:r>
              <a:rPr lang="ru-RU" b="1" dirty="0" err="1">
                <a:solidFill>
                  <a:srgbClr val="0000CC"/>
                </a:solidFill>
              </a:rPr>
              <a:t>цього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створюють</a:t>
            </a:r>
            <a:r>
              <a:rPr lang="ru-RU" b="1" dirty="0">
                <a:solidFill>
                  <a:srgbClr val="0000CC"/>
                </a:solidFill>
              </a:rPr>
              <a:t> пари з </a:t>
            </a:r>
            <a:r>
              <a:rPr lang="ru-RU" b="1" dirty="0" err="1" smtClean="0">
                <a:solidFill>
                  <a:srgbClr val="FF0066"/>
                </a:solidFill>
              </a:rPr>
              <a:t>тварин</a:t>
            </a:r>
            <a:r>
              <a:rPr lang="ru-RU" b="1" dirty="0" smtClean="0">
                <a:solidFill>
                  <a:srgbClr val="FF0066"/>
                </a:solidFill>
              </a:rPr>
              <a:t> одного </a:t>
            </a:r>
            <a:r>
              <a:rPr lang="ru-RU" b="1" dirty="0">
                <a:solidFill>
                  <a:srgbClr val="FF0066"/>
                </a:solidFill>
              </a:rPr>
              <a:t>виду</a:t>
            </a:r>
            <a:r>
              <a:rPr lang="ru-RU" b="1" dirty="0">
                <a:solidFill>
                  <a:srgbClr val="0000CC"/>
                </a:solidFill>
              </a:rPr>
              <a:t>, але </a:t>
            </a:r>
            <a:r>
              <a:rPr lang="ru-RU" b="1" dirty="0" err="1">
                <a:solidFill>
                  <a:srgbClr val="0000CC"/>
                </a:solidFill>
              </a:rPr>
              <a:t>різних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порід</a:t>
            </a:r>
            <a:r>
              <a:rPr lang="ru-RU" b="1" dirty="0">
                <a:solidFill>
                  <a:srgbClr val="0000CC"/>
                </a:solidFill>
              </a:rPr>
              <a:t>. </a:t>
            </a:r>
            <a:r>
              <a:rPr lang="ru-RU" b="1" dirty="0" err="1">
                <a:solidFill>
                  <a:srgbClr val="0000CC"/>
                </a:solidFill>
              </a:rPr>
              <a:t>Усі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сучасні</a:t>
            </a:r>
            <a:endParaRPr lang="ru-RU" b="1" dirty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FF0066"/>
                </a:solidFill>
              </a:rPr>
              <a:t>породи </a:t>
            </a:r>
            <a:r>
              <a:rPr lang="ru-RU" b="1" dirty="0" err="1">
                <a:solidFill>
                  <a:srgbClr val="FF0066"/>
                </a:solidFill>
              </a:rPr>
              <a:t>сільськогосподарських</a:t>
            </a:r>
            <a:r>
              <a:rPr lang="ru-RU" b="1" dirty="0">
                <a:solidFill>
                  <a:srgbClr val="FF0066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тварин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 smtClean="0">
                <a:solidFill>
                  <a:srgbClr val="0000CC"/>
                </a:solidFill>
              </a:rPr>
              <a:t>було</a:t>
            </a:r>
            <a:r>
              <a:rPr lang="ru-RU" b="1" dirty="0" smtClean="0">
                <a:solidFill>
                  <a:srgbClr val="0000CC"/>
                </a:solidFill>
              </a:rPr>
              <a:t> </a:t>
            </a:r>
            <a:r>
              <a:rPr lang="ru-RU" b="1" dirty="0" err="1" smtClean="0">
                <a:solidFill>
                  <a:srgbClr val="0000CC"/>
                </a:solidFill>
              </a:rPr>
              <a:t>виведено</a:t>
            </a:r>
            <a:r>
              <a:rPr lang="ru-RU" b="1" dirty="0" smtClean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саме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smtClean="0">
                <a:solidFill>
                  <a:srgbClr val="0000CC"/>
                </a:solidFill>
              </a:rPr>
              <a:t>методом </a:t>
            </a:r>
            <a:r>
              <a:rPr lang="ru-RU" b="1" dirty="0" err="1" smtClean="0">
                <a:solidFill>
                  <a:srgbClr val="0000CC"/>
                </a:solidFill>
              </a:rPr>
              <a:t>схрещування</a:t>
            </a:r>
            <a:r>
              <a:rPr lang="ru-RU" b="1" dirty="0">
                <a:solidFill>
                  <a:srgbClr val="0000CC"/>
                </a:solidFill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917" y="2733675"/>
            <a:ext cx="4112606" cy="3317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3" t="13413" b="11704"/>
          <a:stretch/>
        </p:blipFill>
        <p:spPr bwMode="auto">
          <a:xfrm>
            <a:off x="9614647" y="4392426"/>
            <a:ext cx="2698376" cy="1860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859" y="2192712"/>
            <a:ext cx="3334870" cy="2199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619" y="2303369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041" y="4336256"/>
            <a:ext cx="4094630" cy="2371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770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4177"/>
            <a:ext cx="12192000" cy="1385095"/>
          </a:xfrm>
        </p:spPr>
        <p:txBody>
          <a:bodyPr/>
          <a:lstStyle/>
          <a:p>
            <a:r>
              <a:rPr lang="ru-RU" b="1" dirty="0" err="1">
                <a:solidFill>
                  <a:srgbClr val="FF0066"/>
                </a:solidFill>
              </a:rPr>
              <a:t>Гібридизація</a:t>
            </a:r>
            <a:r>
              <a:rPr lang="ru-RU" b="1" dirty="0">
                <a:solidFill>
                  <a:srgbClr val="FF0066"/>
                </a:solidFill>
              </a:rPr>
              <a:t> є </a:t>
            </a:r>
            <a:r>
              <a:rPr lang="ru-RU" b="1" dirty="0" err="1">
                <a:solidFill>
                  <a:srgbClr val="FF0066"/>
                </a:solidFill>
              </a:rPr>
              <a:t>найскладнішим</a:t>
            </a:r>
            <a:r>
              <a:rPr lang="ru-RU" b="1" dirty="0">
                <a:solidFill>
                  <a:srgbClr val="FF0066"/>
                </a:solidFill>
              </a:rPr>
              <a:t> </a:t>
            </a:r>
            <a:r>
              <a:rPr lang="ru-RU" b="1" dirty="0" err="1">
                <a:solidFill>
                  <a:srgbClr val="FF0066"/>
                </a:solidFill>
              </a:rPr>
              <a:t>із</a:t>
            </a:r>
            <a:r>
              <a:rPr lang="ru-RU" b="1" dirty="0">
                <a:solidFill>
                  <a:srgbClr val="FF0066"/>
                </a:solidFill>
              </a:rPr>
              <a:t> </a:t>
            </a:r>
            <a:r>
              <a:rPr lang="ru-RU" b="1" dirty="0" err="1">
                <a:solidFill>
                  <a:srgbClr val="FF0066"/>
                </a:solidFill>
              </a:rPr>
              <a:t>видів</a:t>
            </a:r>
            <a:r>
              <a:rPr lang="ru-RU" b="1" dirty="0">
                <a:solidFill>
                  <a:srgbClr val="FF0066"/>
                </a:solidFill>
              </a:rPr>
              <a:t/>
            </a:r>
            <a:br>
              <a:rPr lang="ru-RU" b="1" dirty="0">
                <a:solidFill>
                  <a:srgbClr val="FF0066"/>
                </a:solidFill>
              </a:rPr>
            </a:br>
            <a:r>
              <a:rPr lang="ru-RU" b="1" dirty="0" err="1">
                <a:solidFill>
                  <a:srgbClr val="FF0066"/>
                </a:solidFill>
              </a:rPr>
              <a:t>розведення</a:t>
            </a:r>
            <a:r>
              <a:rPr lang="ru-RU" b="1" dirty="0">
                <a:solidFill>
                  <a:srgbClr val="FF0066"/>
                </a:solidFill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089212"/>
            <a:ext cx="12192000" cy="4701987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Для </a:t>
            </a:r>
            <a:r>
              <a:rPr lang="ru-RU" b="1" dirty="0" err="1">
                <a:solidFill>
                  <a:srgbClr val="002060"/>
                </a:solidFill>
              </a:rPr>
              <a:t>здійснення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міжвидової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гібридизації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пари </a:t>
            </a:r>
            <a:r>
              <a:rPr lang="ru-RU" b="1" dirty="0" err="1">
                <a:solidFill>
                  <a:srgbClr val="002060"/>
                </a:solidFill>
              </a:rPr>
              <a:t>батьків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підбирають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із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тварин</a:t>
            </a:r>
            <a:endParaRPr lang="ru-RU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 err="1">
                <a:solidFill>
                  <a:srgbClr val="002060"/>
                </a:solidFill>
              </a:rPr>
              <a:t>різних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видів</a:t>
            </a:r>
            <a:r>
              <a:rPr lang="ru-RU" b="1" dirty="0">
                <a:solidFill>
                  <a:srgbClr val="002060"/>
                </a:solidFill>
              </a:rPr>
              <a:t>. У </a:t>
            </a:r>
            <a:r>
              <a:rPr lang="ru-RU" b="1" dirty="0" err="1">
                <a:solidFill>
                  <a:srgbClr val="002060"/>
                </a:solidFill>
              </a:rPr>
              <a:t>результаті</a:t>
            </a:r>
            <a:r>
              <a:rPr lang="ru-RU" b="1" dirty="0">
                <a:solidFill>
                  <a:srgbClr val="002060"/>
                </a:solidFill>
              </a:rPr>
              <a:t> не </a:t>
            </a:r>
            <a:r>
              <a:rPr lang="ru-RU" b="1" dirty="0" err="1">
                <a:solidFill>
                  <a:srgbClr val="002060"/>
                </a:solidFill>
              </a:rPr>
              <a:t>завжди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утворюються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гібриди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що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здатні</a:t>
            </a:r>
            <a:r>
              <a:rPr lang="ru-RU" b="1" dirty="0">
                <a:solidFill>
                  <a:srgbClr val="002060"/>
                </a:solidFill>
              </a:rPr>
              <a:t> до </a:t>
            </a:r>
            <a:r>
              <a:rPr lang="ru-RU" b="1" dirty="0" err="1" smtClean="0">
                <a:solidFill>
                  <a:srgbClr val="002060"/>
                </a:solidFill>
              </a:rPr>
              <a:t>розмноження</a:t>
            </a:r>
            <a:r>
              <a:rPr lang="ru-RU" b="1" dirty="0" smtClean="0">
                <a:solidFill>
                  <a:srgbClr val="002060"/>
                </a:solidFill>
              </a:rPr>
              <a:t>, але </a:t>
            </a:r>
            <a:r>
              <a:rPr lang="ru-RU" b="1" dirty="0" err="1">
                <a:solidFill>
                  <a:srgbClr val="002060"/>
                </a:solidFill>
              </a:rPr>
              <a:t>це</a:t>
            </a:r>
            <a:r>
              <a:rPr lang="ru-RU" b="1" dirty="0">
                <a:solidFill>
                  <a:srgbClr val="002060"/>
                </a:solidFill>
              </a:rPr>
              <a:t> й не </a:t>
            </a:r>
            <a:r>
              <a:rPr lang="ru-RU" b="1" dirty="0" err="1">
                <a:solidFill>
                  <a:srgbClr val="002060"/>
                </a:solidFill>
              </a:rPr>
              <a:t>завжди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мають</a:t>
            </a:r>
            <a:r>
              <a:rPr lang="ru-RU" b="1" dirty="0">
                <a:solidFill>
                  <a:srgbClr val="002060"/>
                </a:solidFill>
              </a:rPr>
              <a:t> на </a:t>
            </a:r>
            <a:r>
              <a:rPr lang="ru-RU" b="1" dirty="0" err="1">
                <a:solidFill>
                  <a:srgbClr val="002060"/>
                </a:solidFill>
              </a:rPr>
              <a:t>меті</a:t>
            </a:r>
            <a:r>
              <a:rPr lang="ru-RU" b="1" dirty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Класичним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прикладом </a:t>
            </a:r>
            <a:r>
              <a:rPr lang="ru-RU" b="1" dirty="0" err="1">
                <a:solidFill>
                  <a:srgbClr val="002060"/>
                </a:solidFill>
              </a:rPr>
              <a:t>гібридизації</a:t>
            </a:r>
            <a:r>
              <a:rPr lang="ru-RU" b="1" dirty="0">
                <a:solidFill>
                  <a:srgbClr val="002060"/>
                </a:solidFill>
              </a:rPr>
              <a:t> є </a:t>
            </a:r>
            <a:r>
              <a:rPr lang="ru-RU" b="1" dirty="0" err="1" smtClean="0">
                <a:solidFill>
                  <a:srgbClr val="002060"/>
                </a:solidFill>
              </a:rPr>
              <a:t>отримання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FF0066"/>
                </a:solidFill>
              </a:rPr>
              <a:t>мулів</a:t>
            </a:r>
            <a:r>
              <a:rPr lang="ru-RU" b="1" dirty="0" smtClean="0">
                <a:solidFill>
                  <a:srgbClr val="FF0066"/>
                </a:solidFill>
              </a:rPr>
              <a:t> </a:t>
            </a:r>
            <a:r>
              <a:rPr lang="ru-RU" b="1" dirty="0" err="1">
                <a:solidFill>
                  <a:srgbClr val="FF0066"/>
                </a:solidFill>
              </a:rPr>
              <a:t>від</a:t>
            </a:r>
            <a:r>
              <a:rPr lang="ru-RU" b="1" dirty="0">
                <a:solidFill>
                  <a:srgbClr val="FF0066"/>
                </a:solidFill>
              </a:rPr>
              <a:t> </a:t>
            </a:r>
            <a:r>
              <a:rPr lang="ru-RU" b="1" dirty="0" err="1">
                <a:solidFill>
                  <a:srgbClr val="FF0066"/>
                </a:solidFill>
              </a:rPr>
              <a:t>схрещування</a:t>
            </a:r>
            <a:r>
              <a:rPr lang="ru-RU" b="1" dirty="0">
                <a:solidFill>
                  <a:srgbClr val="FF0066"/>
                </a:solidFill>
              </a:rPr>
              <a:t> </a:t>
            </a:r>
            <a:r>
              <a:rPr lang="ru-RU" b="1" dirty="0" err="1">
                <a:solidFill>
                  <a:srgbClr val="FF0066"/>
                </a:solidFill>
              </a:rPr>
              <a:t>кобил</a:t>
            </a:r>
            <a:r>
              <a:rPr lang="ru-RU" b="1" dirty="0">
                <a:solidFill>
                  <a:srgbClr val="FF0066"/>
                </a:solidFill>
              </a:rPr>
              <a:t> </a:t>
            </a:r>
            <a:r>
              <a:rPr lang="ru-RU" b="1" dirty="0" err="1">
                <a:solidFill>
                  <a:srgbClr val="FF0066"/>
                </a:solidFill>
              </a:rPr>
              <a:t>із</a:t>
            </a:r>
            <a:r>
              <a:rPr lang="ru-RU" b="1" dirty="0">
                <a:solidFill>
                  <a:srgbClr val="FF0066"/>
                </a:solidFill>
              </a:rPr>
              <a:t> </a:t>
            </a:r>
            <a:r>
              <a:rPr lang="ru-RU" b="1" dirty="0" err="1">
                <a:solidFill>
                  <a:srgbClr val="FF0066"/>
                </a:solidFill>
              </a:rPr>
              <a:t>віслюками</a:t>
            </a:r>
            <a:r>
              <a:rPr lang="ru-RU" b="1" dirty="0" smtClean="0">
                <a:solidFill>
                  <a:srgbClr val="FF0066"/>
                </a:solidFill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6" y="3008779"/>
            <a:ext cx="2667840" cy="2383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106" y="3109865"/>
            <a:ext cx="3431322" cy="2891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70095" y="3509682"/>
            <a:ext cx="399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rgbClr val="FF0066"/>
                </a:solidFill>
              </a:rPr>
              <a:t>+</a:t>
            </a:r>
            <a:endParaRPr lang="ru-RU" sz="4800" b="1" dirty="0">
              <a:solidFill>
                <a:srgbClr val="FF00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21744" y="3607986"/>
            <a:ext cx="766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FF0066"/>
                </a:solidFill>
              </a:rPr>
              <a:t>=</a:t>
            </a:r>
            <a:endParaRPr lang="ru-RU" sz="4000" b="1" dirty="0">
              <a:solidFill>
                <a:srgbClr val="FF0066"/>
              </a:solidFill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226" y="3109865"/>
            <a:ext cx="4482411" cy="3089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962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221469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Мул</a:t>
            </a:r>
            <a:r>
              <a:rPr lang="ru-RU" b="1" dirty="0">
                <a:solidFill>
                  <a:srgbClr val="002060"/>
                </a:solidFill>
              </a:rPr>
              <a:t> є </a:t>
            </a:r>
            <a:r>
              <a:rPr lang="ru-RU" b="1" dirty="0" err="1">
                <a:solidFill>
                  <a:srgbClr val="002060"/>
                </a:solidFill>
              </a:rPr>
              <a:t>гібридом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віслюка</a:t>
            </a:r>
            <a:r>
              <a:rPr lang="ru-RU" b="1" dirty="0">
                <a:solidFill>
                  <a:srgbClr val="002060"/>
                </a:solidFill>
              </a:rPr>
              <a:t> і </a:t>
            </a:r>
            <a:r>
              <a:rPr lang="ru-RU" b="1" dirty="0" err="1" smtClean="0">
                <a:solidFill>
                  <a:srgbClr val="002060"/>
                </a:solidFill>
              </a:rPr>
              <a:t>кобили,а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гібрид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коня і самки </a:t>
            </a:r>
            <a:r>
              <a:rPr lang="ru-RU" b="1" dirty="0" err="1">
                <a:solidFill>
                  <a:srgbClr val="FF0000"/>
                </a:solidFill>
              </a:rPr>
              <a:t>віслюка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має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назву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ослюк</a:t>
            </a:r>
            <a:r>
              <a:rPr lang="ru-RU" b="1" dirty="0">
                <a:solidFill>
                  <a:srgbClr val="002060"/>
                </a:solidFill>
              </a:rPr>
              <a:t>. Мул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 err="1">
                <a:solidFill>
                  <a:srgbClr val="002060"/>
                </a:solidFill>
              </a:rPr>
              <a:t>має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більші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розміри</a:t>
            </a:r>
            <a:r>
              <a:rPr lang="ru-RU" b="1" dirty="0">
                <a:solidFill>
                  <a:srgbClr val="002060"/>
                </a:solidFill>
              </a:rPr>
              <a:t>. Для </a:t>
            </a:r>
            <a:r>
              <a:rPr lang="ru-RU" b="1" dirty="0" err="1">
                <a:solidFill>
                  <a:srgbClr val="002060"/>
                </a:solidFill>
              </a:rPr>
              <a:t>нього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характерні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 err="1">
                <a:solidFill>
                  <a:srgbClr val="002060"/>
                </a:solidFill>
              </a:rPr>
              <a:t>більша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витривалість</a:t>
            </a:r>
            <a:r>
              <a:rPr lang="ru-RU" b="1" dirty="0">
                <a:solidFill>
                  <a:srgbClr val="002060"/>
                </a:solidFill>
              </a:rPr>
              <a:t> та сила, </a:t>
            </a:r>
            <a:r>
              <a:rPr lang="ru-RU" b="1" dirty="0" err="1">
                <a:solidFill>
                  <a:srgbClr val="002060"/>
                </a:solidFill>
              </a:rPr>
              <a:t>ніж</a:t>
            </a:r>
            <a:r>
              <a:rPr lang="ru-RU" b="1" dirty="0">
                <a:solidFill>
                  <a:srgbClr val="002060"/>
                </a:solidFill>
              </a:rPr>
              <a:t> в </a:t>
            </a:r>
            <a:r>
              <a:rPr lang="ru-RU" b="1" dirty="0" err="1">
                <a:solidFill>
                  <a:srgbClr val="002060"/>
                </a:solidFill>
              </a:rPr>
              <a:t>ослюка</a:t>
            </a:r>
            <a:r>
              <a:rPr lang="ru-RU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7" y="2531128"/>
            <a:ext cx="4406946" cy="315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44"/>
          <a:stretch/>
        </p:blipFill>
        <p:spPr bwMode="auto">
          <a:xfrm>
            <a:off x="9061000" y="2407022"/>
            <a:ext cx="3265470" cy="251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226" y="2531128"/>
            <a:ext cx="4002173" cy="315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047" y="4953000"/>
            <a:ext cx="261937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10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024" y="1"/>
            <a:ext cx="11914093" cy="2214694"/>
          </a:xfrm>
        </p:spPr>
        <p:txBody>
          <a:bodyPr>
            <a:noAutofit/>
          </a:bodyPr>
          <a:lstStyle/>
          <a:p>
            <a:r>
              <a:rPr lang="ru-RU" sz="6600" b="1" dirty="0" err="1">
                <a:solidFill>
                  <a:srgbClr val="FF0000"/>
                </a:solidFill>
              </a:rPr>
              <a:t>Запитання</a:t>
            </a:r>
            <a:r>
              <a:rPr lang="ru-RU" sz="6600" b="1" dirty="0">
                <a:solidFill>
                  <a:srgbClr val="FF0000"/>
                </a:solidFill>
              </a:rPr>
              <a:t> та завдання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653988"/>
            <a:ext cx="12192000" cy="41372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1.Яким </a:t>
            </a:r>
            <a:r>
              <a:rPr lang="ru-RU" sz="3200" b="1" dirty="0">
                <a:solidFill>
                  <a:srgbClr val="002060"/>
                </a:solidFill>
              </a:rPr>
              <a:t>буде результат </a:t>
            </a:r>
            <a:r>
              <a:rPr lang="ru-RU" sz="3200" b="1" dirty="0" err="1">
                <a:solidFill>
                  <a:srgbClr val="002060"/>
                </a:solidFill>
              </a:rPr>
              <a:t>аналізуючих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схрещувань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із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</a:rPr>
              <a:t>гетерозиготами</a:t>
            </a:r>
            <a:r>
              <a:rPr lang="ru-RU" sz="3200" b="1" dirty="0" smtClean="0">
                <a:solidFill>
                  <a:srgbClr val="002060"/>
                </a:solidFill>
              </a:rPr>
              <a:t>: 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а</a:t>
            </a:r>
            <a:r>
              <a:rPr lang="ru-RU" sz="3600" b="1" dirty="0">
                <a:solidFill>
                  <a:srgbClr val="002060"/>
                </a:solidFill>
              </a:rPr>
              <a:t>) </a:t>
            </a:r>
            <a:r>
              <a:rPr lang="ru-RU" sz="3600" b="1" dirty="0" err="1">
                <a:solidFill>
                  <a:srgbClr val="002060"/>
                </a:solidFill>
              </a:rPr>
              <a:t>Аа</a:t>
            </a:r>
            <a:r>
              <a:rPr lang="en-US" sz="3600" b="1" dirty="0">
                <a:solidFill>
                  <a:srgbClr val="002060"/>
                </a:solidFill>
              </a:rPr>
              <a:t>Bb; </a:t>
            </a:r>
            <a:r>
              <a:rPr lang="ru-RU" sz="3600" b="1" dirty="0">
                <a:solidFill>
                  <a:srgbClr val="002060"/>
                </a:solidFill>
              </a:rPr>
              <a:t>б) </a:t>
            </a:r>
            <a:r>
              <a:rPr lang="en-US" sz="3600" b="1" dirty="0">
                <a:solidFill>
                  <a:srgbClr val="002060"/>
                </a:solidFill>
              </a:rPr>
              <a:t>a</a:t>
            </a:r>
            <a:r>
              <a:rPr lang="ru-RU" sz="3600" b="1" dirty="0">
                <a:solidFill>
                  <a:srgbClr val="002060"/>
                </a:solidFill>
              </a:rPr>
              <a:t>а</a:t>
            </a:r>
            <a:r>
              <a:rPr lang="en-US" sz="3600" b="1" dirty="0">
                <a:solidFill>
                  <a:srgbClr val="002060"/>
                </a:solidFill>
              </a:rPr>
              <a:t>Bb; </a:t>
            </a:r>
            <a:r>
              <a:rPr lang="ru-RU" sz="3600" b="1" dirty="0">
                <a:solidFill>
                  <a:srgbClr val="002060"/>
                </a:solidFill>
              </a:rPr>
              <a:t>в) </a:t>
            </a:r>
            <a:r>
              <a:rPr lang="ru-RU" sz="3600" b="1" dirty="0" err="1">
                <a:solidFill>
                  <a:srgbClr val="002060"/>
                </a:solidFill>
              </a:rPr>
              <a:t>Аа</a:t>
            </a:r>
            <a:r>
              <a:rPr lang="en-US" sz="3600" b="1" dirty="0" err="1" smtClean="0">
                <a:solidFill>
                  <a:srgbClr val="002060"/>
                </a:solidFill>
              </a:rPr>
              <a:t>BBCc</a:t>
            </a:r>
            <a:r>
              <a:rPr lang="en-US" sz="3600" b="1" dirty="0" smtClean="0">
                <a:solidFill>
                  <a:srgbClr val="002060"/>
                </a:solidFill>
              </a:rPr>
              <a:t>;</a:t>
            </a:r>
            <a:r>
              <a:rPr lang="uk-UA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>г</a:t>
            </a:r>
            <a:r>
              <a:rPr lang="ru-RU" sz="3600" b="1" dirty="0">
                <a:solidFill>
                  <a:srgbClr val="002060"/>
                </a:solidFill>
              </a:rPr>
              <a:t>) </a:t>
            </a:r>
            <a:r>
              <a:rPr lang="ru-RU" sz="3600" b="1" dirty="0" err="1">
                <a:solidFill>
                  <a:srgbClr val="002060"/>
                </a:solidFill>
              </a:rPr>
              <a:t>Аа</a:t>
            </a:r>
            <a:r>
              <a:rPr lang="en-US" sz="3600" b="1" dirty="0" err="1">
                <a:solidFill>
                  <a:srgbClr val="002060"/>
                </a:solidFill>
              </a:rPr>
              <a:t>BbCc</a:t>
            </a:r>
            <a:r>
              <a:rPr lang="en-US" sz="3600" b="1" dirty="0">
                <a:solidFill>
                  <a:srgbClr val="002060"/>
                </a:solidFill>
              </a:rPr>
              <a:t>? </a:t>
            </a:r>
            <a:endParaRPr lang="uk-UA" sz="36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rgbClr val="002060"/>
                </a:solidFill>
              </a:rPr>
              <a:t>2</a:t>
            </a:r>
            <a:r>
              <a:rPr lang="en-US" sz="3600" b="1" dirty="0">
                <a:solidFill>
                  <a:srgbClr val="002060"/>
                </a:solidFill>
              </a:rPr>
              <a:t>. </a:t>
            </a:r>
            <a:r>
              <a:rPr lang="ru-RU" sz="3600" b="1" dirty="0" err="1">
                <a:solidFill>
                  <a:srgbClr val="002060"/>
                </a:solidFill>
              </a:rPr>
              <a:t>Складіть</a:t>
            </a:r>
            <a:r>
              <a:rPr lang="ru-RU" sz="3600" b="1" dirty="0">
                <a:solidFill>
                  <a:srgbClr val="002060"/>
                </a:solidFill>
              </a:rPr>
              <a:t> схему будь-</a:t>
            </a:r>
            <a:r>
              <a:rPr lang="ru-RU" sz="3600" b="1" dirty="0" err="1">
                <a:solidFill>
                  <a:srgbClr val="002060"/>
                </a:solidFill>
              </a:rPr>
              <a:t>якого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</a:rPr>
              <a:t>тригібридного</a:t>
            </a:r>
            <a:r>
              <a:rPr lang="ru-RU" sz="3600" b="1" dirty="0" smtClean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схрещування</a:t>
            </a:r>
            <a:r>
              <a:rPr lang="ru-RU" sz="36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938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0669" y="0"/>
            <a:ext cx="10364451" cy="1596177"/>
          </a:xfrm>
        </p:spPr>
        <p:txBody>
          <a:bodyPr>
            <a:normAutofit/>
          </a:bodyPr>
          <a:lstStyle/>
          <a:p>
            <a:r>
              <a:rPr lang="uk-UA" sz="6600" b="1" dirty="0" smtClean="0">
                <a:solidFill>
                  <a:srgbClr val="FF0066"/>
                </a:solidFill>
              </a:rPr>
              <a:t>Домашнє завдання</a:t>
            </a:r>
            <a:endParaRPr lang="ru-RU" sz="6600" b="1" dirty="0">
              <a:solidFill>
                <a:srgbClr val="FF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92751" y="1170304"/>
            <a:ext cx="10363826" cy="488087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 71. </a:t>
            </a:r>
            <a:endParaRPr lang="ru-RU" sz="5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Схрещування</a:t>
            </a:r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5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розведення</a:t>
            </a:r>
            <a:endParaRPr lang="ru-RU" sz="5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клас профіль </a:t>
            </a:r>
          </a:p>
          <a:p>
            <a:pPr marL="0" indent="0" algn="ctr">
              <a:buNone/>
            </a:pPr>
            <a:r>
              <a:rPr lang="uk-UA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К.Задорожний</a:t>
            </a:r>
            <a:endParaRPr lang="ru-RU" sz="5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28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5118" y="147918"/>
            <a:ext cx="11766175" cy="2716306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 err="1">
                <a:solidFill>
                  <a:srgbClr val="FF0000"/>
                </a:solidFill>
                <a:latin typeface="SchoolBookC-Bold"/>
              </a:rPr>
              <a:t>Гібридологічний</a:t>
            </a:r>
            <a:r>
              <a:rPr lang="ru-RU" sz="3200" b="1" dirty="0">
                <a:solidFill>
                  <a:srgbClr val="FF0000"/>
                </a:solidFill>
                <a:latin typeface="SchoolBookC-Bold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SchoolBookC-Bold"/>
              </a:rPr>
              <a:t>аналіз</a:t>
            </a:r>
            <a:r>
              <a:rPr lang="ru-RU" sz="3200" b="1" dirty="0">
                <a:solidFill>
                  <a:srgbClr val="FF0000"/>
                </a:solidFill>
                <a:latin typeface="SchoolBookC-Bold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SchoolBookC"/>
              </a:rPr>
              <a:t>— </a:t>
            </a:r>
            <a:r>
              <a:rPr lang="ru-RU" sz="3200" b="1" dirty="0" err="1">
                <a:latin typeface="SchoolBookC"/>
              </a:rPr>
              <a:t>це</a:t>
            </a:r>
            <a:r>
              <a:rPr lang="ru-RU" sz="3200" b="1" dirty="0">
                <a:latin typeface="SchoolBookC"/>
              </a:rPr>
              <a:t> </a:t>
            </a:r>
            <a:r>
              <a:rPr lang="ru-RU" sz="3200" b="1" dirty="0" err="1" smtClean="0">
                <a:latin typeface="SchoolBookC"/>
              </a:rPr>
              <a:t>дослідження</a:t>
            </a:r>
            <a:r>
              <a:rPr lang="ru-RU" sz="3200" b="1" dirty="0" smtClean="0">
                <a:latin typeface="SchoolBookC"/>
              </a:rPr>
              <a:t> </a:t>
            </a:r>
            <a:r>
              <a:rPr lang="ru-RU" sz="3200" b="1" dirty="0">
                <a:latin typeface="SchoolBookC"/>
              </a:rPr>
              <a:t>характеру </a:t>
            </a:r>
            <a:r>
              <a:rPr lang="ru-RU" sz="3200" b="1" dirty="0" err="1">
                <a:latin typeface="SchoolBookC"/>
              </a:rPr>
              <a:t>успадкування</a:t>
            </a:r>
            <a:r>
              <a:rPr lang="ru-RU" sz="3200" b="1" dirty="0">
                <a:latin typeface="SchoolBookC"/>
              </a:rPr>
              <a:t> </a:t>
            </a:r>
            <a:r>
              <a:rPr lang="ru-RU" sz="3200" b="1" dirty="0" err="1">
                <a:latin typeface="SchoolBookC"/>
              </a:rPr>
              <a:t>ознак</a:t>
            </a:r>
            <a:r>
              <a:rPr lang="ru-RU" sz="3200" b="1" dirty="0">
                <a:latin typeface="SchoolBookC"/>
              </a:rPr>
              <a:t> за </a:t>
            </a:r>
            <a:r>
              <a:rPr lang="ru-RU" sz="3200" b="1" dirty="0" err="1" smtClean="0">
                <a:latin typeface="SchoolBookC"/>
              </a:rPr>
              <a:t>допомогою</a:t>
            </a:r>
            <a:r>
              <a:rPr lang="ru-RU" sz="3200" b="1" dirty="0" smtClean="0">
                <a:latin typeface="SchoolBookC"/>
              </a:rPr>
              <a:t> </a:t>
            </a:r>
            <a:r>
              <a:rPr lang="ru-RU" sz="3200" b="1" dirty="0" err="1" smtClean="0">
                <a:latin typeface="SchoolBookC"/>
              </a:rPr>
              <a:t>системим</a:t>
            </a:r>
            <a:r>
              <a:rPr lang="ru-RU" sz="3200" b="1" dirty="0" smtClean="0">
                <a:latin typeface="SchoolBookC"/>
              </a:rPr>
              <a:t> </a:t>
            </a:r>
            <a:r>
              <a:rPr lang="ru-RU" sz="3200" b="1" dirty="0" err="1" smtClean="0">
                <a:latin typeface="SchoolBookC"/>
              </a:rPr>
              <a:t>схрещувань</a:t>
            </a:r>
            <a:r>
              <a:rPr lang="ru-RU" sz="3200" b="1" dirty="0" smtClean="0">
                <a:latin typeface="SchoolBookC"/>
              </a:rPr>
              <a:t>.</a:t>
            </a:r>
            <a:br>
              <a:rPr lang="ru-RU" sz="3200" b="1" dirty="0" smtClean="0">
                <a:latin typeface="SchoolBookC"/>
              </a:rPr>
            </a:br>
            <a:r>
              <a:rPr lang="ru-RU" sz="3200" b="1" dirty="0" smtClean="0">
                <a:latin typeface="SchoolBookC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основою </a:t>
            </a:r>
            <a:r>
              <a:rPr lang="ru-RU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ru-RU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гібридизація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схрещуванні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організмів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різняться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собою за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однією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кількома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спадковими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ознаками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dirty="0" smtClean="0">
                <a:latin typeface="SchoolBookC"/>
              </a:rPr>
              <a:t> 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09282" y="3012141"/>
            <a:ext cx="10766612" cy="2779058"/>
          </a:xfrm>
        </p:spPr>
        <p:txBody>
          <a:bodyPr>
            <a:normAutofit/>
          </a:bodyPr>
          <a:lstStyle/>
          <a:p>
            <a:r>
              <a:rPr lang="uk-UA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забарвленням </a:t>
            </a:r>
            <a:r>
              <a:rPr lang="uk-UA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насіниня</a:t>
            </a:r>
            <a:r>
              <a:rPr lang="uk-UA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Формою </a:t>
            </a:r>
            <a:r>
              <a:rPr lang="ru-RU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крил</a:t>
            </a:r>
            <a:r>
              <a:rPr lang="ru-RU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довжиною</a:t>
            </a:r>
            <a:r>
              <a:rPr lang="ru-RU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ніг</a:t>
            </a:r>
            <a:endParaRPr lang="ru-RU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72" y="4870356"/>
            <a:ext cx="302895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82"/>
          <a:stretch/>
        </p:blipFill>
        <p:spPr bwMode="auto">
          <a:xfrm>
            <a:off x="4132729" y="4222377"/>
            <a:ext cx="5715000" cy="246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235" y="2941825"/>
            <a:ext cx="2980765" cy="20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127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0"/>
            <a:ext cx="10364451" cy="1596177"/>
          </a:xfrm>
        </p:spPr>
        <p:txBody>
          <a:bodyPr>
            <a:normAutofit/>
          </a:bodyPr>
          <a:lstStyle/>
          <a:p>
            <a:pPr algn="l"/>
            <a:r>
              <a:rPr lang="ru-RU" b="1" dirty="0" err="1"/>
              <a:t>Нащадків</a:t>
            </a:r>
            <a:r>
              <a:rPr lang="ru-RU" b="1" dirty="0"/>
              <a:t>, </a:t>
            </a:r>
            <a:r>
              <a:rPr lang="ru-RU" b="1" dirty="0" err="1" smtClean="0"/>
              <a:t>одержаних</a:t>
            </a:r>
            <a:r>
              <a:rPr lang="ru-RU" b="1" dirty="0" smtClean="0"/>
              <a:t> </a:t>
            </a:r>
            <a:r>
              <a:rPr lang="ru-RU" b="1" dirty="0" err="1"/>
              <a:t>від</a:t>
            </a:r>
            <a:r>
              <a:rPr lang="ru-RU" b="1" dirty="0"/>
              <a:t> такого </a:t>
            </a:r>
            <a:r>
              <a:rPr lang="ru-RU" b="1" dirty="0" err="1"/>
              <a:t>схрещування</a:t>
            </a:r>
            <a:r>
              <a:rPr lang="ru-RU" b="1" dirty="0"/>
              <a:t>, </a:t>
            </a:r>
            <a:r>
              <a:rPr lang="ru-RU" b="1" dirty="0" err="1" smtClean="0">
                <a:solidFill>
                  <a:srgbClr val="FF0066"/>
                </a:solidFill>
              </a:rPr>
              <a:t>називають</a:t>
            </a:r>
            <a:r>
              <a:rPr lang="ru-RU" b="1" dirty="0" smtClean="0">
                <a:solidFill>
                  <a:srgbClr val="FF0066"/>
                </a:solidFill>
              </a:rPr>
              <a:t> </a:t>
            </a:r>
            <a:r>
              <a:rPr lang="ru-RU" b="1" dirty="0" err="1" smtClean="0">
                <a:solidFill>
                  <a:srgbClr val="FF0066"/>
                </a:solidFill>
              </a:rPr>
              <a:t>гібридами</a:t>
            </a:r>
            <a:r>
              <a:rPr lang="ru-RU" b="1" dirty="0">
                <a:solidFill>
                  <a:srgbClr val="FF0066"/>
                </a:solidFill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16" y="1339597"/>
            <a:ext cx="4756604" cy="2605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278" y="1339597"/>
            <a:ext cx="4577322" cy="3428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90" y="4101353"/>
            <a:ext cx="3766016" cy="2686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833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882" y="1"/>
            <a:ext cx="11654117" cy="1371599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66"/>
                </a:solidFill>
              </a:rPr>
              <a:t>Для </a:t>
            </a:r>
            <a:r>
              <a:rPr lang="ru-RU" b="1" dirty="0" err="1">
                <a:solidFill>
                  <a:srgbClr val="FF0066"/>
                </a:solidFill>
              </a:rPr>
              <a:t>здійснення</a:t>
            </a:r>
            <a:r>
              <a:rPr lang="ru-RU" b="1" dirty="0">
                <a:solidFill>
                  <a:srgbClr val="FF0066"/>
                </a:solidFill>
              </a:rPr>
              <a:t> </a:t>
            </a:r>
            <a:r>
              <a:rPr lang="ru-RU" b="1" dirty="0" err="1">
                <a:solidFill>
                  <a:srgbClr val="FF0066"/>
                </a:solidFill>
              </a:rPr>
              <a:t>дослідів</a:t>
            </a:r>
            <a:r>
              <a:rPr lang="ru-RU" b="1" dirty="0">
                <a:solidFill>
                  <a:srgbClr val="FF0066"/>
                </a:solidFill>
              </a:rPr>
              <a:t> </a:t>
            </a:r>
            <a:r>
              <a:rPr lang="ru-RU" b="1" dirty="0" err="1">
                <a:solidFill>
                  <a:srgbClr val="FF0066"/>
                </a:solidFill>
              </a:rPr>
              <a:t>із</a:t>
            </a:r>
            <a:r>
              <a:rPr lang="ru-RU" b="1" dirty="0">
                <a:solidFill>
                  <a:srgbClr val="FF0066"/>
                </a:solidFill>
              </a:rPr>
              <a:t> генетики </a:t>
            </a:r>
            <a:r>
              <a:rPr lang="ru-RU" b="1" dirty="0" smtClean="0">
                <a:solidFill>
                  <a:srgbClr val="FF0066"/>
                </a:solidFill>
              </a:rPr>
              <a:t/>
            </a:r>
            <a:br>
              <a:rPr lang="ru-RU" b="1" dirty="0" smtClean="0">
                <a:solidFill>
                  <a:srgbClr val="FF0066"/>
                </a:solidFill>
              </a:rPr>
            </a:br>
            <a:r>
              <a:rPr lang="ru-RU" b="1" dirty="0" smtClean="0">
                <a:solidFill>
                  <a:srgbClr val="FF0066"/>
                </a:solidFill>
              </a:rPr>
              <a:t>й </a:t>
            </a:r>
            <a:r>
              <a:rPr lang="ru-RU" b="1" dirty="0" err="1" smtClean="0">
                <a:solidFill>
                  <a:srgbClr val="FF0066"/>
                </a:solidFill>
              </a:rPr>
              <a:t>селекції</a:t>
            </a:r>
            <a:r>
              <a:rPr lang="ru-RU" b="1" dirty="0" smtClean="0">
                <a:solidFill>
                  <a:srgbClr val="FF0066"/>
                </a:solidFill>
              </a:rPr>
              <a:t> </a:t>
            </a:r>
            <a:r>
              <a:rPr lang="ru-RU" b="1" dirty="0" err="1" smtClean="0">
                <a:solidFill>
                  <a:srgbClr val="FF0066"/>
                </a:solidFill>
              </a:rPr>
              <a:t>здійснюють</a:t>
            </a:r>
            <a:r>
              <a:rPr lang="ru-RU" b="1" dirty="0" smtClean="0">
                <a:solidFill>
                  <a:srgbClr val="FF0066"/>
                </a:solidFill>
              </a:rPr>
              <a:t>:</a:t>
            </a:r>
            <a:endParaRPr lang="ru-RU" b="1" dirty="0">
              <a:solidFill>
                <a:srgbClr val="FF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102660"/>
            <a:ext cx="11291047" cy="44330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1.схрещування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організмів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досліджують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батьківські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досліджують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організми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першого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другого й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наступних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поколінь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269" y="2761971"/>
            <a:ext cx="5943319" cy="4096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886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1143000"/>
          </a:xfrm>
        </p:spPr>
        <p:txBody>
          <a:bodyPr/>
          <a:lstStyle/>
          <a:p>
            <a:r>
              <a:rPr lang="ru-RU" b="1" dirty="0" err="1">
                <a:solidFill>
                  <a:srgbClr val="FF0066"/>
                </a:solidFill>
              </a:rPr>
              <a:t>Залежно</a:t>
            </a:r>
            <a:r>
              <a:rPr lang="ru-RU" b="1" dirty="0">
                <a:solidFill>
                  <a:srgbClr val="FF0066"/>
                </a:solidFill>
              </a:rPr>
              <a:t> </a:t>
            </a:r>
            <a:r>
              <a:rPr lang="ru-RU" b="1" dirty="0" err="1">
                <a:solidFill>
                  <a:srgbClr val="FF0066"/>
                </a:solidFill>
              </a:rPr>
              <a:t>від</a:t>
            </a:r>
            <a:r>
              <a:rPr lang="ru-RU" b="1" dirty="0">
                <a:solidFill>
                  <a:srgbClr val="FF0066"/>
                </a:solidFill>
              </a:rPr>
              <a:t> </a:t>
            </a:r>
            <a:r>
              <a:rPr lang="ru-RU" b="1" dirty="0" err="1">
                <a:solidFill>
                  <a:srgbClr val="FF0066"/>
                </a:solidFill>
              </a:rPr>
              <a:t>кількості</a:t>
            </a:r>
            <a:r>
              <a:rPr lang="ru-RU" b="1" dirty="0">
                <a:solidFill>
                  <a:srgbClr val="FF0066"/>
                </a:solidFill>
              </a:rPr>
              <a:t> </a:t>
            </a:r>
            <a:r>
              <a:rPr lang="ru-RU" b="1" dirty="0" err="1">
                <a:solidFill>
                  <a:srgbClr val="FF0066"/>
                </a:solidFill>
              </a:rPr>
              <a:t>генів</a:t>
            </a:r>
            <a:r>
              <a:rPr lang="ru-RU" b="1" dirty="0">
                <a:solidFill>
                  <a:srgbClr val="FF0066"/>
                </a:solidFill>
              </a:rPr>
              <a:t>, </a:t>
            </a:r>
            <a:r>
              <a:rPr lang="ru-RU" b="1" dirty="0" err="1">
                <a:solidFill>
                  <a:srgbClr val="FF0066"/>
                </a:solidFill>
              </a:rPr>
              <a:t>які</a:t>
            </a:r>
            <a:r>
              <a:rPr lang="ru-RU" b="1" dirty="0">
                <a:solidFill>
                  <a:srgbClr val="FF0066"/>
                </a:solidFill>
              </a:rPr>
              <a:t> </a:t>
            </a:r>
            <a:r>
              <a:rPr lang="ru-RU" b="1" dirty="0" err="1" smtClean="0">
                <a:solidFill>
                  <a:srgbClr val="FF0066"/>
                </a:solidFill>
              </a:rPr>
              <a:t>аналізують</a:t>
            </a:r>
            <a:r>
              <a:rPr lang="ru-RU" b="1" dirty="0">
                <a:solidFill>
                  <a:srgbClr val="FF0066"/>
                </a:solidFill>
              </a:rPr>
              <a:t>, </a:t>
            </a:r>
            <a:r>
              <a:rPr lang="ru-RU" b="1" dirty="0" err="1" smtClean="0">
                <a:solidFill>
                  <a:srgbClr val="FF0066"/>
                </a:solidFill>
              </a:rPr>
              <a:t>розрізняють</a:t>
            </a:r>
            <a:r>
              <a:rPr lang="ru-RU" b="1" dirty="0" smtClean="0">
                <a:solidFill>
                  <a:srgbClr val="FF0066"/>
                </a:solidFill>
              </a:rPr>
              <a:t>:</a:t>
            </a:r>
            <a:endParaRPr lang="ru-RU" b="1" dirty="0">
              <a:solidFill>
                <a:srgbClr val="FF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4812" y="1169894"/>
            <a:ext cx="11102788" cy="4621305"/>
          </a:xfrm>
        </p:spPr>
        <p:txBody>
          <a:bodyPr>
            <a:normAutofit/>
          </a:bodyPr>
          <a:lstStyle/>
          <a:p>
            <a:r>
              <a:rPr lang="ru-RU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моногібридне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(один ген),</a:t>
            </a:r>
          </a:p>
          <a:p>
            <a:r>
              <a:rPr lang="ru-RU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дигібридне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(два </a:t>
            </a:r>
            <a:r>
              <a:rPr lang="ru-RU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гени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24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полігібридне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багатогенів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схрещування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921" y="1470493"/>
            <a:ext cx="2857500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7" t="13801" r="7732" b="12098"/>
          <a:stretch/>
        </p:blipFill>
        <p:spPr bwMode="auto">
          <a:xfrm>
            <a:off x="3321424" y="2823883"/>
            <a:ext cx="3402105" cy="403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653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07624"/>
            <a:ext cx="12290612" cy="1707824"/>
          </a:xfrm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rgbClr val="0000CC"/>
                </a:solidFill>
              </a:rPr>
              <a:t>Під</a:t>
            </a:r>
            <a:r>
              <a:rPr lang="ru-RU" b="1" dirty="0">
                <a:solidFill>
                  <a:srgbClr val="0000CC"/>
                </a:solidFill>
              </a:rPr>
              <a:t> час </a:t>
            </a:r>
            <a:r>
              <a:rPr lang="ru-RU" b="1" dirty="0" err="1">
                <a:solidFill>
                  <a:srgbClr val="0000CC"/>
                </a:solidFill>
              </a:rPr>
              <a:t>вивчення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успадкування</a:t>
            </a:r>
            <a:r>
              <a:rPr lang="ru-RU" b="1" dirty="0">
                <a:solidFill>
                  <a:srgbClr val="0000CC"/>
                </a:solidFill>
              </a:rPr>
              <a:t>, </a:t>
            </a:r>
            <a:r>
              <a:rPr lang="ru-RU" b="1" dirty="0" err="1" smtClean="0">
                <a:solidFill>
                  <a:srgbClr val="0000CC"/>
                </a:solidFill>
              </a:rPr>
              <a:t>зчепленого</a:t>
            </a:r>
            <a:r>
              <a:rPr lang="ru-RU" b="1" dirty="0" smtClean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зі</a:t>
            </a:r>
            <a:r>
              <a:rPr lang="ru-RU" b="1" dirty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00CC"/>
                </a:solidFill>
              </a:rPr>
              <a:t>статтю</a:t>
            </a:r>
            <a:r>
              <a:rPr lang="ru-RU" b="1" dirty="0">
                <a:solidFill>
                  <a:srgbClr val="0000CC"/>
                </a:solidFill>
              </a:rPr>
              <a:t>, часто </a:t>
            </a:r>
            <a:r>
              <a:rPr lang="ru-RU" b="1" dirty="0" err="1">
                <a:solidFill>
                  <a:srgbClr val="0000CC"/>
                </a:solidFill>
              </a:rPr>
              <a:t>використовують</a:t>
            </a:r>
            <a:r>
              <a:rPr lang="ru-RU" b="1" dirty="0">
                <a:solidFill>
                  <a:srgbClr val="0000CC"/>
                </a:solidFill>
              </a:rPr>
              <a:t/>
            </a:r>
            <a:br>
              <a:rPr lang="ru-RU" b="1" dirty="0">
                <a:solidFill>
                  <a:srgbClr val="0000CC"/>
                </a:solidFill>
              </a:rPr>
            </a:br>
            <a:r>
              <a:rPr lang="ru-RU" b="1" dirty="0" err="1">
                <a:solidFill>
                  <a:srgbClr val="FF0066"/>
                </a:solidFill>
              </a:rPr>
              <a:t>реципрокні</a:t>
            </a:r>
            <a:r>
              <a:rPr lang="ru-RU" b="1" dirty="0">
                <a:solidFill>
                  <a:srgbClr val="FF0066"/>
                </a:solidFill>
              </a:rPr>
              <a:t> </a:t>
            </a:r>
            <a:r>
              <a:rPr lang="ru-RU" b="1" dirty="0" err="1">
                <a:solidFill>
                  <a:srgbClr val="FF0066"/>
                </a:solidFill>
              </a:rPr>
              <a:t>схрещування</a:t>
            </a:r>
            <a:r>
              <a:rPr lang="ru-RU" b="1" dirty="0">
                <a:solidFill>
                  <a:srgbClr val="FF0066"/>
                </a:solidFill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425388"/>
            <a:ext cx="12192000" cy="4365812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ct val="20000"/>
              </a:spcBef>
              <a:buClrTx/>
              <a:buNone/>
            </a:pPr>
            <a:r>
              <a:rPr lang="ru-RU" sz="4000" b="1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1.Зворотне</a:t>
            </a:r>
            <a:r>
              <a:rPr lang="ru-RU" sz="4000" b="1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b="1" cap="none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схрещування</a:t>
            </a:r>
            <a:r>
              <a:rPr lang="ru-RU" sz="3200" b="1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800" b="1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3200" b="1" cap="none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однією</a:t>
            </a:r>
            <a:r>
              <a:rPr lang="ru-RU" sz="3200" b="1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200" b="1" cap="none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батьківських</a:t>
            </a:r>
            <a:r>
              <a:rPr lang="ru-RU" sz="3200" b="1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форм.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ClrTx/>
              <a:buNone/>
            </a:pPr>
            <a:r>
              <a:rPr lang="ru-RU" sz="3600" b="1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2.Реципрокне</a:t>
            </a:r>
            <a:r>
              <a:rPr lang="ru-RU" sz="3200" b="1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b="1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2800" b="1" cap="none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sz="2800" b="1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cap="none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схрещувань</a:t>
            </a:r>
            <a:r>
              <a:rPr lang="ru-RU" sz="2800" b="1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(прямого і </a:t>
            </a:r>
            <a:r>
              <a:rPr lang="ru-RU" sz="2800" b="1" cap="none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зворотного</a:t>
            </a:r>
            <a:r>
              <a:rPr lang="ru-RU" sz="2800" b="1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в одному з </a:t>
            </a:r>
            <a:r>
              <a:rPr lang="ru-RU" sz="2800" b="1" cap="none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800" b="1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cap="none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організми</a:t>
            </a:r>
            <a:r>
              <a:rPr lang="ru-RU" sz="2800" b="1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b="1" cap="none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ознаками</a:t>
            </a:r>
            <a:r>
              <a:rPr lang="ru-RU" sz="2800" b="1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cap="none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b="1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cap="none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вивчаються</a:t>
            </a:r>
            <a:r>
              <a:rPr lang="ru-RU" sz="2800" b="1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cap="none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sz="2800" b="1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800" b="1" cap="none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материнські</a:t>
            </a:r>
            <a:r>
              <a:rPr lang="ru-RU" sz="2800" b="1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800" b="1" cap="none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іншому</a:t>
            </a:r>
            <a:r>
              <a:rPr lang="ru-RU" sz="2800" b="1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як </a:t>
            </a:r>
            <a:r>
              <a:rPr lang="ru-RU" sz="2800" b="1" cap="none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батьківські</a:t>
            </a:r>
            <a:r>
              <a:rPr lang="ru-RU" sz="2800" b="1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ClrTx/>
              <a:buNone/>
            </a:pPr>
            <a:r>
              <a:rPr lang="ru-RU" sz="4800" b="1" cap="none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4800" b="1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4800" i="1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♀</a:t>
            </a:r>
            <a:r>
              <a:rPr lang="ru-RU" sz="4800" b="1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АА </a:t>
            </a:r>
            <a:r>
              <a:rPr lang="ru-RU" sz="3600" b="1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4000" b="1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800" b="1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♂ </a:t>
            </a:r>
            <a:r>
              <a:rPr lang="ru-RU" sz="4800" b="1" cap="none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аа</a:t>
            </a:r>
            <a:r>
              <a:rPr lang="ru-RU" sz="4800" b="1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ClrTx/>
              <a:buNone/>
            </a:pPr>
            <a:r>
              <a:rPr lang="ru-RU" sz="4800" b="1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. ♀ </a:t>
            </a:r>
            <a:r>
              <a:rPr lang="ru-RU" sz="4800" b="1" cap="none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аа</a:t>
            </a:r>
            <a:r>
              <a:rPr lang="ru-RU" sz="4800" b="1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b="1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4800" b="1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♂ АА</a:t>
            </a:r>
          </a:p>
          <a:p>
            <a:pPr marL="0" indent="0">
              <a:buNone/>
            </a:pP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98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596177"/>
          </a:xfrm>
        </p:spPr>
        <p:txBody>
          <a:bodyPr>
            <a:normAutofit/>
          </a:bodyPr>
          <a:lstStyle/>
          <a:p>
            <a:r>
              <a:rPr lang="ru-RU" sz="3200" b="1" dirty="0" err="1">
                <a:solidFill>
                  <a:srgbClr val="002060"/>
                </a:solidFill>
              </a:rPr>
              <a:t>Класичним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випадком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застосування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 smtClean="0">
                <a:solidFill>
                  <a:srgbClr val="FF0066"/>
                </a:solidFill>
              </a:rPr>
              <a:t>реципрокних</a:t>
            </a:r>
            <a:r>
              <a:rPr lang="ru-RU" sz="3200" b="1" dirty="0" smtClean="0">
                <a:solidFill>
                  <a:srgbClr val="FF0066"/>
                </a:solidFill>
              </a:rPr>
              <a:t> </a:t>
            </a:r>
            <a:r>
              <a:rPr lang="ru-RU" sz="3200" b="1" dirty="0" err="1">
                <a:solidFill>
                  <a:srgbClr val="FF0066"/>
                </a:solidFill>
              </a:rPr>
              <a:t>схрещувань</a:t>
            </a:r>
            <a:r>
              <a:rPr lang="ru-RU" sz="3200" b="1" dirty="0">
                <a:solidFill>
                  <a:srgbClr val="FF0066"/>
                </a:solidFill>
              </a:rPr>
              <a:t> є </a:t>
            </a:r>
            <a:r>
              <a:rPr lang="ru-RU" sz="3200" b="1" dirty="0" err="1">
                <a:solidFill>
                  <a:srgbClr val="FF0066"/>
                </a:solidFill>
              </a:rPr>
              <a:t>дослідження</a:t>
            </a:r>
            <a:r>
              <a:rPr lang="ru-RU" sz="3200" b="1" dirty="0">
                <a:solidFill>
                  <a:srgbClr val="FF0066"/>
                </a:solidFill>
              </a:rPr>
              <a:t> </a:t>
            </a:r>
            <a:r>
              <a:rPr lang="ru-RU" sz="3200" b="1" dirty="0" err="1" smtClean="0">
                <a:solidFill>
                  <a:srgbClr val="FF0066"/>
                </a:solidFill>
              </a:rPr>
              <a:t>успадкування</a:t>
            </a:r>
            <a:r>
              <a:rPr lang="ru-RU" sz="3200" b="1" dirty="0" smtClean="0">
                <a:solidFill>
                  <a:srgbClr val="FF0066"/>
                </a:solidFill>
              </a:rPr>
              <a:t> </a:t>
            </a:r>
            <a:r>
              <a:rPr lang="ru-RU" sz="3200" b="1" dirty="0" err="1">
                <a:solidFill>
                  <a:srgbClr val="FF0066"/>
                </a:solidFill>
              </a:rPr>
              <a:t>кольору</a:t>
            </a:r>
            <a:r>
              <a:rPr lang="ru-RU" sz="3200" b="1" dirty="0">
                <a:solidFill>
                  <a:srgbClr val="FF0066"/>
                </a:solidFill>
              </a:rPr>
              <a:t> очей у </a:t>
            </a:r>
            <a:r>
              <a:rPr lang="ru-RU" sz="3200" b="1" dirty="0" err="1">
                <a:solidFill>
                  <a:srgbClr val="FF0066"/>
                </a:solidFill>
              </a:rPr>
              <a:t>дрозофіли</a:t>
            </a:r>
            <a:r>
              <a:rPr lang="ru-RU" sz="3200" b="1" dirty="0">
                <a:solidFill>
                  <a:srgbClr val="FF0066"/>
                </a:solidFill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376518" y="1479176"/>
            <a:ext cx="5916706" cy="5378824"/>
          </a:xfrm>
        </p:spPr>
        <p:txBody>
          <a:bodyPr>
            <a:noAutofit/>
          </a:bodyPr>
          <a:lstStyle/>
          <a:p>
            <a:pPr marL="457200" lvl="1" indent="0">
              <a:lnSpc>
                <a:spcPct val="100000"/>
              </a:lnSpc>
              <a:buNone/>
            </a:pPr>
            <a:r>
              <a:rPr lang="ru-RU" b="1" dirty="0" err="1" smtClean="0">
                <a:solidFill>
                  <a:srgbClr val="002060"/>
                </a:solidFill>
              </a:rPr>
              <a:t>Ген,який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визначає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колір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очей (</a:t>
            </a:r>
            <a:r>
              <a:rPr lang="ru-RU" b="1" dirty="0" err="1" smtClean="0">
                <a:solidFill>
                  <a:srgbClr val="002060"/>
                </a:solidFill>
              </a:rPr>
              <a:t>зазвичай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він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червоний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це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домінантна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ознака</a:t>
            </a:r>
            <a:r>
              <a:rPr lang="ru-RU" b="1" dirty="0">
                <a:solidFill>
                  <a:srgbClr val="002060"/>
                </a:solidFill>
              </a:rPr>
              <a:t>), </a:t>
            </a:r>
            <a:r>
              <a:rPr lang="ru-RU" b="1" dirty="0" err="1" smtClean="0">
                <a:solidFill>
                  <a:srgbClr val="002060"/>
                </a:solidFill>
              </a:rPr>
              <a:t>розташований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у</a:t>
            </a:r>
            <a:r>
              <a:rPr lang="ru-RU" b="1" dirty="0">
                <a:solidFill>
                  <a:srgbClr val="FF0000"/>
                </a:solidFill>
              </a:rPr>
              <a:t> Х-</a:t>
            </a:r>
            <a:r>
              <a:rPr lang="ru-RU" b="1" dirty="0" err="1">
                <a:solidFill>
                  <a:srgbClr val="FF0000"/>
                </a:solidFill>
              </a:rPr>
              <a:t>хромосомі</a:t>
            </a:r>
            <a:r>
              <a:rPr lang="ru-RU" b="1" dirty="0">
                <a:solidFill>
                  <a:srgbClr val="002060"/>
                </a:solidFill>
              </a:rPr>
              <a:t>. </a:t>
            </a:r>
            <a:r>
              <a:rPr lang="ru-RU" b="1" dirty="0" err="1">
                <a:solidFill>
                  <a:srgbClr val="002060"/>
                </a:solidFill>
              </a:rPr>
              <a:t>Існує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00CC"/>
                </a:solidFill>
              </a:rPr>
              <a:t>рецесивний</a:t>
            </a:r>
            <a:r>
              <a:rPr lang="ru-RU" b="1" dirty="0" smtClean="0">
                <a:solidFill>
                  <a:srgbClr val="0000CC"/>
                </a:solidFill>
              </a:rPr>
              <a:t> </a:t>
            </a:r>
            <a:r>
              <a:rPr lang="ru-RU" b="1" dirty="0" err="1" smtClean="0">
                <a:solidFill>
                  <a:srgbClr val="0000CC"/>
                </a:solidFill>
              </a:rPr>
              <a:t>алель</a:t>
            </a:r>
            <a:r>
              <a:rPr lang="ru-RU" b="1" dirty="0" smtClean="0">
                <a:solidFill>
                  <a:srgbClr val="0000CC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цього</a:t>
            </a:r>
            <a:r>
              <a:rPr lang="ru-RU" b="1" dirty="0">
                <a:solidFill>
                  <a:srgbClr val="002060"/>
                </a:solidFill>
              </a:rPr>
              <a:t> гена, </a:t>
            </a:r>
            <a:r>
              <a:rPr lang="ru-RU" b="1" dirty="0" err="1">
                <a:solidFill>
                  <a:srgbClr val="002060"/>
                </a:solidFill>
              </a:rPr>
              <a:t>який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визначає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B0F0"/>
                </a:solidFill>
              </a:rPr>
              <a:t>білий</a:t>
            </a:r>
            <a:r>
              <a:rPr lang="ru-RU" b="1" dirty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колір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оче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Під</a:t>
            </a:r>
            <a:r>
              <a:rPr lang="ru-RU" b="1" dirty="0" smtClean="0">
                <a:solidFill>
                  <a:srgbClr val="002060"/>
                </a:solidFill>
              </a:rPr>
              <a:t> час </a:t>
            </a:r>
            <a:r>
              <a:rPr lang="ru-RU" b="1" dirty="0" err="1" smtClean="0">
                <a:solidFill>
                  <a:srgbClr val="002060"/>
                </a:solidFill>
              </a:rPr>
              <a:t>схрещування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гомозиготних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за </a:t>
            </a:r>
            <a:r>
              <a:rPr lang="ru-RU" b="1" dirty="0" err="1" smtClean="0">
                <a:solidFill>
                  <a:srgbClr val="002060"/>
                </a:solidFill>
              </a:rPr>
              <a:t>цією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ознакою</a:t>
            </a:r>
            <a:r>
              <a:rPr lang="ru-RU" b="1" dirty="0">
                <a:solidFill>
                  <a:srgbClr val="002060"/>
                </a:solidFill>
              </a:rPr>
              <a:t> самок </a:t>
            </a:r>
            <a:r>
              <a:rPr lang="ru-RU" b="1" dirty="0" err="1">
                <a:solidFill>
                  <a:srgbClr val="002060"/>
                </a:solidFill>
              </a:rPr>
              <a:t>із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червоними</a:t>
            </a:r>
            <a:r>
              <a:rPr lang="ru-RU" b="1" dirty="0">
                <a:solidFill>
                  <a:srgbClr val="002060"/>
                </a:solidFill>
              </a:rPr>
              <a:t> і </a:t>
            </a:r>
            <a:r>
              <a:rPr lang="ru-RU" b="1" dirty="0" err="1" smtClean="0">
                <a:solidFill>
                  <a:srgbClr val="002060"/>
                </a:solidFill>
              </a:rPr>
              <a:t>самців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із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білими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очима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всі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їхні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нащадки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мали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FF0066"/>
                </a:solidFill>
              </a:rPr>
              <a:t>червоні</a:t>
            </a:r>
            <a:r>
              <a:rPr lang="ru-RU" b="1" dirty="0" smtClean="0">
                <a:solidFill>
                  <a:srgbClr val="FF0066"/>
                </a:solidFill>
              </a:rPr>
              <a:t> </a:t>
            </a:r>
            <a:r>
              <a:rPr lang="ru-RU" b="1" dirty="0" err="1">
                <a:solidFill>
                  <a:srgbClr val="FF0066"/>
                </a:solidFill>
              </a:rPr>
              <a:t>очі</a:t>
            </a:r>
            <a:r>
              <a:rPr lang="ru-RU" b="1" dirty="0">
                <a:solidFill>
                  <a:srgbClr val="FF0066"/>
                </a:solidFill>
              </a:rPr>
              <a:t>. </a:t>
            </a:r>
            <a:r>
              <a:rPr lang="ru-RU" b="1" dirty="0" err="1">
                <a:solidFill>
                  <a:srgbClr val="002060"/>
                </a:solidFill>
              </a:rPr>
              <a:t>Адже</a:t>
            </a:r>
            <a:r>
              <a:rPr lang="ru-RU" b="1" dirty="0">
                <a:solidFill>
                  <a:srgbClr val="002060"/>
                </a:solidFill>
              </a:rPr>
              <a:t> самки </a:t>
            </a:r>
            <a:r>
              <a:rPr lang="ru-RU" b="1" dirty="0" err="1">
                <a:solidFill>
                  <a:srgbClr val="002060"/>
                </a:solidFill>
              </a:rPr>
              <a:t>нащадків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отримали</a:t>
            </a:r>
            <a:r>
              <a:rPr lang="ru-RU" b="1" dirty="0" smtClean="0">
                <a:solidFill>
                  <a:srgbClr val="002060"/>
                </a:solidFill>
              </a:rPr>
              <a:t> одну </a:t>
            </a:r>
            <a:r>
              <a:rPr lang="ru-RU" b="1" dirty="0">
                <a:solidFill>
                  <a:srgbClr val="002060"/>
                </a:solidFill>
              </a:rPr>
              <a:t>хромосому з </a:t>
            </a:r>
            <a:r>
              <a:rPr lang="ru-RU" b="1" dirty="0" err="1">
                <a:solidFill>
                  <a:srgbClr val="002060"/>
                </a:solidFill>
              </a:rPr>
              <a:t>домінантним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алелем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від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матері</a:t>
            </a:r>
            <a:r>
              <a:rPr lang="ru-RU" b="1" dirty="0">
                <a:solidFill>
                  <a:srgbClr val="002060"/>
                </a:solidFill>
              </a:rPr>
              <a:t>, а в </a:t>
            </a:r>
            <a:r>
              <a:rPr lang="ru-RU" b="1" dirty="0" err="1">
                <a:solidFill>
                  <a:srgbClr val="002060"/>
                </a:solidFill>
              </a:rPr>
              <a:t>самців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ця</a:t>
            </a:r>
            <a:r>
              <a:rPr lang="ru-RU" b="1" dirty="0">
                <a:solidFill>
                  <a:srgbClr val="002060"/>
                </a:solidFill>
              </a:rPr>
              <a:t> хромосома могла </a:t>
            </a:r>
            <a:r>
              <a:rPr lang="ru-RU" b="1" dirty="0" smtClean="0">
                <a:solidFill>
                  <a:srgbClr val="002060"/>
                </a:solidFill>
              </a:rPr>
              <a:t>бути </a:t>
            </a:r>
            <a:r>
              <a:rPr lang="ru-RU" b="1" dirty="0" err="1" smtClean="0">
                <a:solidFill>
                  <a:srgbClr val="002060"/>
                </a:solidFill>
              </a:rPr>
              <a:t>тільки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материнською</a:t>
            </a:r>
            <a:r>
              <a:rPr lang="ru-RU" b="1" dirty="0">
                <a:solidFill>
                  <a:srgbClr val="002060"/>
                </a:solidFill>
              </a:rPr>
              <a:t>. </a:t>
            </a:r>
            <a:r>
              <a:rPr lang="ru-RU" b="1" dirty="0">
                <a:solidFill>
                  <a:srgbClr val="FF0066"/>
                </a:solidFill>
              </a:rPr>
              <a:t>У </a:t>
            </a:r>
            <a:r>
              <a:rPr lang="ru-RU" b="1" dirty="0" err="1">
                <a:solidFill>
                  <a:srgbClr val="FF0066"/>
                </a:solidFill>
              </a:rPr>
              <a:t>оберненому</a:t>
            </a:r>
            <a:r>
              <a:rPr lang="ru-RU" b="1" dirty="0">
                <a:solidFill>
                  <a:srgbClr val="FF0066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варанті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схрещування</a:t>
            </a:r>
            <a:r>
              <a:rPr lang="ru-RU" b="1" dirty="0">
                <a:solidFill>
                  <a:srgbClr val="002060"/>
                </a:solidFill>
              </a:rPr>
              <a:t> (самки з </a:t>
            </a:r>
            <a:r>
              <a:rPr lang="ru-RU" b="1" dirty="0" err="1">
                <a:solidFill>
                  <a:srgbClr val="002060"/>
                </a:solidFill>
              </a:rPr>
              <a:t>білими</a:t>
            </a:r>
            <a:r>
              <a:rPr lang="ru-RU" b="1" dirty="0">
                <a:solidFill>
                  <a:srgbClr val="002060"/>
                </a:solidFill>
              </a:rPr>
              <a:t>, а </a:t>
            </a:r>
            <a:r>
              <a:rPr lang="ru-RU" b="1" dirty="0" err="1" smtClean="0">
                <a:solidFill>
                  <a:srgbClr val="002060"/>
                </a:solidFill>
              </a:rPr>
              <a:t>самці</a:t>
            </a:r>
            <a:r>
              <a:rPr lang="ru-RU" b="1" dirty="0" smtClean="0">
                <a:solidFill>
                  <a:srgbClr val="002060"/>
                </a:solidFill>
              </a:rPr>
              <a:t> з </a:t>
            </a:r>
            <a:r>
              <a:rPr lang="ru-RU" b="1" dirty="0" err="1">
                <a:solidFill>
                  <a:srgbClr val="002060"/>
                </a:solidFill>
              </a:rPr>
              <a:t>червоними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очима</a:t>
            </a:r>
            <a:r>
              <a:rPr lang="ru-RU" b="1" dirty="0">
                <a:solidFill>
                  <a:srgbClr val="002060"/>
                </a:solidFill>
              </a:rPr>
              <a:t>) </a:t>
            </a:r>
            <a:r>
              <a:rPr lang="ru-RU" b="1" dirty="0" err="1">
                <a:solidFill>
                  <a:srgbClr val="002060"/>
                </a:solidFill>
              </a:rPr>
              <a:t>результати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FF0066"/>
                </a:solidFill>
              </a:rPr>
              <a:t>були</a:t>
            </a:r>
            <a:r>
              <a:rPr lang="ru-RU" b="1" dirty="0">
                <a:solidFill>
                  <a:srgbClr val="FF0066"/>
                </a:solidFill>
              </a:rPr>
              <a:t> </a:t>
            </a:r>
            <a:r>
              <a:rPr lang="ru-RU" b="1" dirty="0" err="1">
                <a:solidFill>
                  <a:srgbClr val="FF0066"/>
                </a:solidFill>
              </a:rPr>
              <a:t>інші</a:t>
            </a:r>
            <a:r>
              <a:rPr lang="ru-RU" b="1" dirty="0">
                <a:solidFill>
                  <a:srgbClr val="FF0066"/>
                </a:solidFill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444" y="1521478"/>
            <a:ext cx="5246193" cy="4153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540" y="5618981"/>
            <a:ext cx="2549338" cy="121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6" t="8191" r="9231" b="31432"/>
          <a:stretch/>
        </p:blipFill>
        <p:spPr bwMode="auto">
          <a:xfrm>
            <a:off x="6331444" y="5595148"/>
            <a:ext cx="2296765" cy="1262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904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2214694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66"/>
                </a:solidFill>
              </a:rPr>
              <a:t>Аналізуюче</a:t>
            </a:r>
            <a:r>
              <a:rPr lang="ru-RU" b="1" dirty="0" smtClean="0">
                <a:solidFill>
                  <a:srgbClr val="FF0066"/>
                </a:solidFill>
              </a:rPr>
              <a:t> </a:t>
            </a:r>
            <a:r>
              <a:rPr lang="ru-RU" b="1" dirty="0" err="1" smtClean="0">
                <a:solidFill>
                  <a:srgbClr val="FF0066"/>
                </a:solidFill>
              </a:rPr>
              <a:t>схрещування</a:t>
            </a:r>
            <a:r>
              <a:rPr lang="ru-RU" b="1" dirty="0" smtClean="0">
                <a:solidFill>
                  <a:srgbClr val="FF0066"/>
                </a:solidFill>
              </a:rPr>
              <a:t> </a:t>
            </a:r>
            <a:r>
              <a:rPr lang="ru-RU" b="1" dirty="0">
                <a:solidFill>
                  <a:srgbClr val="FF0066"/>
                </a:solidFill>
              </a:rPr>
              <a:t>— </a:t>
            </a:r>
            <a:r>
              <a:rPr lang="ru-RU" b="1" dirty="0" err="1">
                <a:solidFill>
                  <a:srgbClr val="002060"/>
                </a:solidFill>
              </a:rPr>
              <a:t>це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схрещування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особини,що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має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невідомий</a:t>
            </a:r>
            <a:r>
              <a:rPr lang="ru-RU" b="1" dirty="0">
                <a:solidFill>
                  <a:srgbClr val="002060"/>
                </a:solidFill>
              </a:rPr>
              <a:t> генотип, з </a:t>
            </a:r>
            <a:r>
              <a:rPr lang="ru-RU" b="1" dirty="0" err="1">
                <a:solidFill>
                  <a:srgbClr val="002060"/>
                </a:solidFill>
              </a:rPr>
              <a:t>особиною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smtClean="0">
                <a:solidFill>
                  <a:srgbClr val="002060"/>
                </a:solidFill>
              </a:rPr>
              <a:t>гомозиготною </a:t>
            </a:r>
            <a:r>
              <a:rPr lang="ru-RU" b="1" dirty="0">
                <a:solidFill>
                  <a:srgbClr val="002060"/>
                </a:solidFill>
              </a:rPr>
              <a:t>за </a:t>
            </a:r>
            <a:r>
              <a:rPr lang="ru-RU" b="1" dirty="0" err="1">
                <a:solidFill>
                  <a:srgbClr val="002060"/>
                </a:solidFill>
              </a:rPr>
              <a:t>рецесивними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алелями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всіх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досліджуваних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генів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518" y="2030547"/>
            <a:ext cx="5096436" cy="473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2367606"/>
            <a:ext cx="45854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того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буде </a:t>
            </a:r>
            <a:r>
              <a:rPr lang="ru-RU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отримано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 </a:t>
            </a:r>
            <a:r>
              <a:rPr lang="ru-RU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гібридів</a:t>
            </a:r>
            <a:r>
              <a:rPr lang="ru-RU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першого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покоління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дізнатися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генотип мала </a:t>
            </a:r>
            <a:r>
              <a:rPr lang="ru-RU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вихідна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досліджувана</a:t>
            </a:r>
            <a:r>
              <a:rPr lang="ru-RU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особина</a:t>
            </a:r>
            <a:r>
              <a:rPr lang="ru-RU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073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985888"/>
            <a:ext cx="6432176" cy="34241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 err="1">
                <a:solidFill>
                  <a:srgbClr val="FF0066"/>
                </a:solidFill>
              </a:rPr>
              <a:t>Пурпурні</a:t>
            </a:r>
            <a:r>
              <a:rPr lang="ru-RU" sz="1800" b="1" dirty="0">
                <a:solidFill>
                  <a:srgbClr val="FF0066"/>
                </a:solidFill>
              </a:rPr>
              <a:t> </a:t>
            </a:r>
            <a:r>
              <a:rPr lang="ru-RU" sz="1800" b="1" dirty="0" err="1">
                <a:solidFill>
                  <a:srgbClr val="FF0066"/>
                </a:solidFill>
              </a:rPr>
              <a:t>пелюстки</a:t>
            </a:r>
            <a:r>
              <a:rPr lang="ru-RU" sz="1800" b="1" dirty="0">
                <a:solidFill>
                  <a:srgbClr val="FF0066"/>
                </a:solidFill>
              </a:rPr>
              <a:t> — </a:t>
            </a:r>
            <a:r>
              <a:rPr lang="ru-RU" sz="1800" b="1" dirty="0" err="1">
                <a:solidFill>
                  <a:srgbClr val="FF0066"/>
                </a:solidFill>
              </a:rPr>
              <a:t>домінантна</a:t>
            </a:r>
            <a:r>
              <a:rPr lang="ru-RU" sz="1800" b="1" dirty="0">
                <a:solidFill>
                  <a:srgbClr val="FF0066"/>
                </a:solidFill>
              </a:rPr>
              <a:t> </a:t>
            </a:r>
            <a:r>
              <a:rPr lang="ru-RU" sz="1800" b="1" dirty="0" err="1" smtClean="0">
                <a:solidFill>
                  <a:srgbClr val="FF0066"/>
                </a:solidFill>
              </a:rPr>
              <a:t>ознака</a:t>
            </a:r>
            <a:r>
              <a:rPr lang="ru-RU" sz="1400" b="1" dirty="0" smtClean="0">
                <a:solidFill>
                  <a:srgbClr val="002060"/>
                </a:solidFill>
              </a:rPr>
              <a:t>, </a:t>
            </a:r>
            <a:r>
              <a:rPr lang="ru-RU" sz="1600" b="1" dirty="0">
                <a:solidFill>
                  <a:srgbClr val="002060"/>
                </a:solidFill>
              </a:rPr>
              <a:t>яка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визначається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домінантним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алелем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— </a:t>
            </a:r>
            <a:r>
              <a:rPr lang="ru-RU" b="1" dirty="0" smtClean="0">
                <a:solidFill>
                  <a:srgbClr val="FF0066"/>
                </a:solidFill>
              </a:rPr>
              <a:t>Р</a:t>
            </a:r>
            <a:r>
              <a:rPr lang="ru-RU" sz="1600" b="1" dirty="0">
                <a:solidFill>
                  <a:srgbClr val="002060"/>
                </a:solidFill>
              </a:rPr>
              <a:t>. </a:t>
            </a:r>
            <a:r>
              <a:rPr lang="ru-RU" sz="1600" b="1" dirty="0" err="1">
                <a:solidFill>
                  <a:srgbClr val="FF0066"/>
                </a:solidFill>
              </a:rPr>
              <a:t>Білі</a:t>
            </a:r>
            <a:r>
              <a:rPr lang="ru-RU" sz="1600" b="1" dirty="0">
                <a:solidFill>
                  <a:srgbClr val="FF0066"/>
                </a:solidFill>
              </a:rPr>
              <a:t> </a:t>
            </a:r>
            <a:r>
              <a:rPr lang="ru-RU" sz="1600" b="1" dirty="0" err="1">
                <a:solidFill>
                  <a:srgbClr val="FF0066"/>
                </a:solidFill>
              </a:rPr>
              <a:t>пелюстки</a:t>
            </a:r>
            <a:r>
              <a:rPr lang="ru-RU" sz="1600" b="1" dirty="0">
                <a:solidFill>
                  <a:srgbClr val="FF0066"/>
                </a:solidFill>
              </a:rPr>
              <a:t> — </a:t>
            </a:r>
            <a:r>
              <a:rPr lang="ru-RU" sz="1600" b="1" dirty="0" err="1">
                <a:solidFill>
                  <a:srgbClr val="FF0066"/>
                </a:solidFill>
              </a:rPr>
              <a:t>рецесивна</a:t>
            </a:r>
            <a:r>
              <a:rPr lang="ru-RU" sz="1600" b="1" dirty="0">
                <a:solidFill>
                  <a:srgbClr val="FF0066"/>
                </a:solidFill>
              </a:rPr>
              <a:t> </a:t>
            </a:r>
            <a:r>
              <a:rPr lang="ru-RU" sz="1600" b="1" dirty="0" err="1">
                <a:solidFill>
                  <a:srgbClr val="FF0066"/>
                </a:solidFill>
              </a:rPr>
              <a:t>ознака</a:t>
            </a:r>
            <a:r>
              <a:rPr lang="ru-RU" sz="1600" b="1" dirty="0">
                <a:solidFill>
                  <a:srgbClr val="002060"/>
                </a:solidFill>
              </a:rPr>
              <a:t>, </a:t>
            </a:r>
            <a:r>
              <a:rPr lang="ru-RU" sz="1600" b="1" dirty="0" smtClean="0">
                <a:solidFill>
                  <a:srgbClr val="002060"/>
                </a:solidFill>
              </a:rPr>
              <a:t>якав </a:t>
            </a:r>
            <a:r>
              <a:rPr lang="ru-RU" sz="1600" b="1" dirty="0" err="1" smtClean="0">
                <a:solidFill>
                  <a:srgbClr val="002060"/>
                </a:solidFill>
              </a:rPr>
              <a:t>изначається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рецесивним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алелем</a:t>
            </a:r>
            <a:r>
              <a:rPr lang="ru-RU" sz="1600" b="1" dirty="0">
                <a:solidFill>
                  <a:srgbClr val="002060"/>
                </a:solidFill>
              </a:rPr>
              <a:t> — </a:t>
            </a:r>
            <a:r>
              <a:rPr lang="ru-RU" sz="1200" b="1" dirty="0">
                <a:solidFill>
                  <a:srgbClr val="FF0066"/>
                </a:solidFill>
              </a:rPr>
              <a:t>р</a:t>
            </a:r>
            <a:r>
              <a:rPr lang="ru-RU" sz="1600" b="1" dirty="0">
                <a:solidFill>
                  <a:srgbClr val="FF0066"/>
                </a:solidFill>
              </a:rPr>
              <a:t>.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Якщо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рослина</a:t>
            </a:r>
            <a:r>
              <a:rPr lang="ru-RU" sz="1600" b="1" dirty="0">
                <a:solidFill>
                  <a:srgbClr val="002060"/>
                </a:solidFill>
              </a:rPr>
              <a:t>, яку ми </a:t>
            </a:r>
            <a:r>
              <a:rPr lang="ru-RU" sz="1600" b="1" dirty="0" err="1">
                <a:solidFill>
                  <a:srgbClr val="002060"/>
                </a:solidFill>
              </a:rPr>
              <a:t>досліджуємо</a:t>
            </a:r>
            <a:r>
              <a:rPr lang="ru-RU" sz="1600" b="1" dirty="0">
                <a:solidFill>
                  <a:srgbClr val="002060"/>
                </a:solidFill>
              </a:rPr>
              <a:t>, </a:t>
            </a:r>
            <a:r>
              <a:rPr lang="ru-RU" sz="1600" b="1" dirty="0" err="1">
                <a:solidFill>
                  <a:srgbClr val="002060"/>
                </a:solidFill>
              </a:rPr>
              <a:t>має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пурпурні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пелюстки</a:t>
            </a:r>
            <a:r>
              <a:rPr lang="ru-RU" sz="1600" b="1" dirty="0">
                <a:solidFill>
                  <a:srgbClr val="002060"/>
                </a:solidFill>
              </a:rPr>
              <a:t>, то в </a:t>
            </a:r>
            <a:r>
              <a:rPr lang="ru-RU" sz="1600" b="1" dirty="0" err="1">
                <a:solidFill>
                  <a:srgbClr val="002060"/>
                </a:solidFill>
              </a:rPr>
              <a:t>неї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може</a:t>
            </a:r>
            <a:r>
              <a:rPr lang="ru-RU" sz="1600" b="1" dirty="0">
                <a:solidFill>
                  <a:srgbClr val="002060"/>
                </a:solidFill>
              </a:rPr>
              <a:t> бути два </a:t>
            </a:r>
            <a:r>
              <a:rPr lang="ru-RU" sz="1600" b="1" dirty="0" err="1" smtClean="0">
                <a:solidFill>
                  <a:srgbClr val="002060"/>
                </a:solidFill>
              </a:rPr>
              <a:t>різні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генотипи</a:t>
            </a:r>
            <a:r>
              <a:rPr lang="ru-RU" sz="1600" b="1" dirty="0">
                <a:solidFill>
                  <a:srgbClr val="002060"/>
                </a:solidFill>
              </a:rPr>
              <a:t>, </a:t>
            </a:r>
            <a:r>
              <a:rPr lang="ru-RU" sz="1600" b="1" dirty="0" err="1">
                <a:solidFill>
                  <a:srgbClr val="002060"/>
                </a:solidFill>
              </a:rPr>
              <a:t>які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забезпечують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такий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фенотип: </a:t>
            </a:r>
            <a:r>
              <a:rPr lang="ru-RU" b="1" dirty="0" smtClean="0">
                <a:solidFill>
                  <a:srgbClr val="FF0066"/>
                </a:solidFill>
              </a:rPr>
              <a:t>РР </a:t>
            </a:r>
            <a:r>
              <a:rPr lang="ru-RU" b="1" dirty="0">
                <a:solidFill>
                  <a:srgbClr val="FF0066"/>
                </a:solidFill>
              </a:rPr>
              <a:t>і </a:t>
            </a:r>
            <a:r>
              <a:rPr lang="ru-RU" b="1" dirty="0" err="1">
                <a:solidFill>
                  <a:srgbClr val="FF0066"/>
                </a:solidFill>
              </a:rPr>
              <a:t>Р</a:t>
            </a:r>
            <a:r>
              <a:rPr lang="ru-RU" sz="1400" b="1" dirty="0" err="1">
                <a:solidFill>
                  <a:srgbClr val="FF0066"/>
                </a:solidFill>
              </a:rPr>
              <a:t>р</a:t>
            </a:r>
            <a:r>
              <a:rPr lang="ru-RU" b="1" dirty="0">
                <a:solidFill>
                  <a:srgbClr val="FF0066"/>
                </a:solidFill>
              </a:rPr>
              <a:t>. </a:t>
            </a:r>
            <a:r>
              <a:rPr lang="ru-RU" sz="1600" b="1" dirty="0" err="1">
                <a:solidFill>
                  <a:srgbClr val="002060"/>
                </a:solidFill>
              </a:rPr>
              <a:t>Якщо</a:t>
            </a:r>
            <a:r>
              <a:rPr lang="ru-RU" sz="1600" b="1" dirty="0">
                <a:solidFill>
                  <a:srgbClr val="002060"/>
                </a:solidFill>
              </a:rPr>
              <a:t> ми </a:t>
            </a:r>
            <a:r>
              <a:rPr lang="ru-RU" sz="1600" b="1" dirty="0" err="1">
                <a:solidFill>
                  <a:srgbClr val="002060"/>
                </a:solidFill>
              </a:rPr>
              <a:t>схрестимо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цю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 smtClean="0">
                <a:solidFill>
                  <a:srgbClr val="002060"/>
                </a:solidFill>
              </a:rPr>
              <a:t>рослину</a:t>
            </a:r>
            <a:r>
              <a:rPr lang="ru-RU" sz="1600" b="1" dirty="0" smtClean="0">
                <a:solidFill>
                  <a:srgbClr val="002060"/>
                </a:solidFill>
              </a:rPr>
              <a:t> з </a:t>
            </a:r>
            <a:r>
              <a:rPr lang="ru-RU" sz="1600" b="1" dirty="0" err="1">
                <a:solidFill>
                  <a:srgbClr val="002060"/>
                </a:solidFill>
              </a:rPr>
              <a:t>рослиною</a:t>
            </a:r>
            <a:r>
              <a:rPr lang="ru-RU" sz="1600" b="1" dirty="0">
                <a:solidFill>
                  <a:srgbClr val="002060"/>
                </a:solidFill>
              </a:rPr>
              <a:t>, яка </a:t>
            </a:r>
            <a:r>
              <a:rPr lang="ru-RU" sz="1600" b="1" dirty="0" err="1">
                <a:solidFill>
                  <a:srgbClr val="002060"/>
                </a:solidFill>
              </a:rPr>
              <a:t>має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білі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пелюстки</a:t>
            </a:r>
            <a:r>
              <a:rPr lang="ru-RU" sz="1600" b="1" dirty="0">
                <a:solidFill>
                  <a:srgbClr val="002060"/>
                </a:solidFill>
              </a:rPr>
              <a:t> (</a:t>
            </a:r>
            <a:r>
              <a:rPr lang="ru-RU" sz="1600" b="1" dirty="0" smtClean="0">
                <a:solidFill>
                  <a:srgbClr val="002060"/>
                </a:solidFill>
              </a:rPr>
              <a:t>вона </a:t>
            </a:r>
            <a:r>
              <a:rPr lang="ru-RU" sz="1600" b="1" dirty="0" err="1" smtClean="0">
                <a:solidFill>
                  <a:srgbClr val="002060"/>
                </a:solidFill>
              </a:rPr>
              <a:t>може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мати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тільки</a:t>
            </a:r>
            <a:r>
              <a:rPr lang="ru-RU" sz="1600" b="1" dirty="0">
                <a:solidFill>
                  <a:srgbClr val="002060"/>
                </a:solidFill>
              </a:rPr>
              <a:t> генотип </a:t>
            </a:r>
            <a:r>
              <a:rPr lang="ru-RU" sz="1800" b="1" dirty="0" err="1">
                <a:solidFill>
                  <a:srgbClr val="FF0066"/>
                </a:solidFill>
              </a:rPr>
              <a:t>р</a:t>
            </a:r>
            <a:r>
              <a:rPr lang="ru-RU" sz="1400" b="1" dirty="0" err="1">
                <a:solidFill>
                  <a:srgbClr val="FF0066"/>
                </a:solidFill>
              </a:rPr>
              <a:t>р</a:t>
            </a:r>
            <a:r>
              <a:rPr lang="ru-RU" sz="1600" b="1" dirty="0">
                <a:solidFill>
                  <a:srgbClr val="002060"/>
                </a:solidFill>
              </a:rPr>
              <a:t>),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600" b="1" dirty="0">
                <a:solidFill>
                  <a:srgbClr val="002060"/>
                </a:solidFill>
              </a:rPr>
              <a:t>то </a:t>
            </a:r>
            <a:r>
              <a:rPr lang="ru-RU" sz="1600" b="1" dirty="0" smtClean="0">
                <a:solidFill>
                  <a:srgbClr val="002060"/>
                </a:solidFill>
              </a:rPr>
              <a:t>результат </a:t>
            </a:r>
            <a:r>
              <a:rPr lang="ru-RU" sz="1600" b="1" dirty="0" err="1" smtClean="0">
                <a:solidFill>
                  <a:srgbClr val="002060"/>
                </a:solidFill>
              </a:rPr>
              <a:t>схрещування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>
                <a:solidFill>
                  <a:srgbClr val="002060"/>
                </a:solidFill>
              </a:rPr>
              <a:t>буде </a:t>
            </a:r>
            <a:r>
              <a:rPr lang="ru-RU" sz="1600" b="1" dirty="0" err="1">
                <a:solidFill>
                  <a:srgbClr val="002060"/>
                </a:solidFill>
              </a:rPr>
              <a:t>залежати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тільки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від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err="1">
                <a:solidFill>
                  <a:srgbClr val="002060"/>
                </a:solidFill>
              </a:rPr>
              <a:t>її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генотипу</a:t>
            </a:r>
            <a:r>
              <a:rPr lang="ru-RU" sz="14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341" y="94689"/>
            <a:ext cx="3048000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49"/>
          <a:stretch/>
        </p:blipFill>
        <p:spPr bwMode="auto">
          <a:xfrm>
            <a:off x="6597186" y="0"/>
            <a:ext cx="2587156" cy="1599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094" y="1599639"/>
            <a:ext cx="5992906" cy="4464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839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</TotalTime>
  <Words>612</Words>
  <Application>Microsoft Office PowerPoint</Application>
  <PresentationFormat>Произвольный</PresentationFormat>
  <Paragraphs>46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Капля</vt:lpstr>
      <vt:lpstr>Гібридологічний аналіз та основні типи схрещувань </vt:lpstr>
      <vt:lpstr>Гібридологічний аналіз — це дослідження характеру успадкування ознак за допомогою системим схрещувань.  Його основою є гібридизація, яка полягає у схрещуванні організмів, які різняться між собою за однією чи кількома спадковими ознаками.  </vt:lpstr>
      <vt:lpstr>Нащадків, одержаних від такого схрещування, називають гібридами.</vt:lpstr>
      <vt:lpstr>Для здійснення дослідів із генетики  й селекції здійснюють:</vt:lpstr>
      <vt:lpstr>Залежно від кількості генів, які аналізують, розрізняють:</vt:lpstr>
      <vt:lpstr>Під час вивчення успадкування, зчепленого зі статтю, часто використовують реципрокні схрещування.</vt:lpstr>
      <vt:lpstr>Класичним випадком застосування реципрокних схрещувань є дослідження успадкування кольору очей у дрозофіли.</vt:lpstr>
      <vt:lpstr>Аналізуюче схрещування — це схрещування особини,що має невідомий генотип, з особиною, гомозиготною за рецесивними алелями всіх  досліджуваних генів.</vt:lpstr>
      <vt:lpstr>Презентация PowerPoint</vt:lpstr>
      <vt:lpstr>У тваринництві, залежно від мети, використовують такі основні методи розведення:</vt:lpstr>
      <vt:lpstr> тривале чистопородне схрещування може бути ризикованим для існування породи. Якщо кількість особин породи є невеликою, то виникає проблема споріднених схрещувань і  прояву спадкових захворювань.</vt:lpstr>
      <vt:lpstr>Схрещування використовується для поєднання в нащадків цінних якостей від різних батьків.</vt:lpstr>
      <vt:lpstr>Гібридизація є найскладнішим із видів розведення.</vt:lpstr>
      <vt:lpstr>Мул є гібридом віслюка і кобили,а гібрид коня і самки віслюка має назву ослюк. Мул має більші розміри. Для нього характерні більша витривалість та сила, ніж в ослюка.</vt:lpstr>
      <vt:lpstr>Запитання та завдання</vt:lpstr>
      <vt:lpstr>Домашнє завдання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Генетичні основи селекції організмів</dc:title>
  <dc:creator>Bigun Olga</dc:creator>
  <cp:lastModifiedBy>HP</cp:lastModifiedBy>
  <cp:revision>35</cp:revision>
  <dcterms:created xsi:type="dcterms:W3CDTF">2017-11-28T05:22:04Z</dcterms:created>
  <dcterms:modified xsi:type="dcterms:W3CDTF">2020-01-29T15:06:24Z</dcterms:modified>
</cp:coreProperties>
</file>