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9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rizne/2021/12.01/Pro_novu_redaktsiyu%20Bazovoho%20komponenta%20doshkilnoyi%20osvity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storage/app/uploads/public/5d0/22c/59b/5d022c59be3c3201681800.pdf" TargetMode="External"/><Relationship Id="rId5" Type="http://schemas.openxmlformats.org/officeDocument/2006/relationships/hyperlink" Target="https://mon.gov.ua/ua/npa/planuvannya-roboti-zakladu-doshkilnoyi-osviti-na-rik" TargetMode="External"/><Relationship Id="rId4" Type="http://schemas.openxmlformats.org/officeDocument/2006/relationships/hyperlink" Target="https://mon.gov.ua/ua/npa/shodo-metodichnih-rekomendacij-do-onovlenogo-bazovogo-komponenta-doshkilnoyi-osviti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facebook.com/groups/469566153599151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Дошкільний навчальний заклад (ясла-садок)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комбінованого типу №26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Прилуцької міської ради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Чернігівської області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5429288" cy="5000660"/>
          </a:xfrm>
        </p:spPr>
        <p:txBody>
          <a:bodyPr>
            <a:normAutofit fontScale="70000" lnSpcReduction="20000"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ПОРТФОЛІО</a:t>
            </a:r>
          </a:p>
          <a:p>
            <a:r>
              <a:rPr lang="uk-UA" sz="4000" b="1" dirty="0" smtClean="0">
                <a:solidFill>
                  <a:srgbClr val="0070C0"/>
                </a:solidFill>
              </a:rPr>
              <a:t>БЕЗКРОВНОЇ ЛЮБОВ МИХАЙЛІВНИ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 вихователя</a:t>
            </a:r>
          </a:p>
          <a:p>
            <a:endParaRPr lang="uk-UA" sz="2000" dirty="0" smtClean="0"/>
          </a:p>
          <a:p>
            <a:pPr algn="r"/>
            <a:r>
              <a:rPr lang="uk-UA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Моє життєве кредо</a:t>
            </a: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«Запалимо свічу добра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І попрохаємо в цей день Софію,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Щоб дарувала Віру і Надію,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Ще мудрість і Любов дала…»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Моє педагогічне кредо</a:t>
            </a: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« Відкрити в кожній дитині творця,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дати їй змогу пробудитися і розквітнути…»</a:t>
            </a:r>
            <a:endParaRPr lang="uk-UA" sz="2600" b="1" dirty="0" smtClean="0"/>
          </a:p>
          <a:p>
            <a:r>
              <a:rPr lang="uk-UA" dirty="0" smtClean="0"/>
              <a:t> </a:t>
            </a:r>
          </a:p>
          <a:p>
            <a:r>
              <a:rPr lang="uk-UA" sz="2000" dirty="0" smtClean="0">
                <a:solidFill>
                  <a:srgbClr val="0070C0"/>
                </a:solidFill>
              </a:rPr>
              <a:t>м. Прилуки, 2022 р.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E:\DSCN2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736"/>
            <a:ext cx="2205195" cy="2940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Відкритий показ. Інтегроване заняття на тему: </a:t>
            </a:r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“Солодке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запашне, наливне – яблучко </a:t>
            </a:r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медове”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(жовтень 2022 рік)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cer\Desktop\DSCN33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143140" cy="1607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cer\Desktop\DSCN3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2071701" cy="155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Acer\Desktop\DSCN3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357298"/>
            <a:ext cx="2071702" cy="1553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Acer\Desktop\DSCN33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3286124"/>
            <a:ext cx="2095347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Acer\Desktop\DSCN34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286124"/>
            <a:ext cx="2143140" cy="1607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Acer\Desktop\DSCN34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357562"/>
            <a:ext cx="2071702" cy="1553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Acer\Desktop\DSCN34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5072074"/>
            <a:ext cx="2119335" cy="1589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929354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НОРМАТИВНІ ДОКУМЕНТИ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(наказ МОН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12.01.2021 № 33)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https://mon.gov.ua/storage/app/media/rizne/2021/12.01/Pro_novu_redaktsiyu%20Bazovoho%20komponenta%20doshkilnoyi%20osvity.pdf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оновленого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16.03.2021 № 1/9-148)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https://mon.gov.ua/ua/npa/shodo-metodichnih-rekomendacij-do-onovlenogo-bazovogo-komponenta-doshkilnoyi-osviti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07.07.2021 № 1/9-344)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https://mon.gov.ua/ua/npa/planuvannya-roboti-zakladu-doshkilnoyi-osviti-na-rik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затвердження Методичних рекомендацій щодо створення, змісту та завантаження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е-портфоліо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наказ МОН від 30.05.2019 № 755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“Вчимося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читати”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частина 1 Робочий зошит для дітей 4-6 років,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“Фенікс”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2019 </a:t>
            </a:r>
            <a:r>
              <a:rPr lang="uk-UA" sz="16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</a:t>
            </a:r>
            <a:br>
              <a:rPr lang="uk-UA" sz="16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6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супроводу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воєнного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стану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вУкраїні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(лист МОН N 1/3737-22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29.03. 2022 ).</a:t>
            </a:r>
            <a:endParaRPr lang="uk-UA" sz="16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З БАТЬКАМИ</a:t>
            </a:r>
            <a:br>
              <a:rPr lang="uk-UA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МЕТА: пропагувати переваги навчання читанню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методикою Л.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залучати батьків до активної співпраці.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-консультації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“Пограйтеся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із своєю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дитиною”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“Поясніть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дитині значення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слів”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“Цікавинки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занять батьків з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дитиною”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-день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відкритих дверей.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-презентація</a:t>
            </a: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solidFill>
                  <a:srgbClr val="7030A0"/>
                </a:solidFill>
                <a:hlinkClick r:id="rId3"/>
              </a:rPr>
              <a:t>https://www.facebook.com/groups/469566153599151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err="1" smtClean="0">
                <a:solidFill>
                  <a:srgbClr val="7030A0"/>
                </a:solidFill>
              </a:rPr>
              <a:t>--розповсюдження</a:t>
            </a:r>
            <a:r>
              <a:rPr lang="uk-UA" sz="2200" dirty="0" smtClean="0">
                <a:solidFill>
                  <a:srgbClr val="7030A0"/>
                </a:solidFill>
              </a:rPr>
              <a:t> чек – листів  </a:t>
            </a:r>
            <a:r>
              <a:rPr lang="uk-UA" sz="2200" dirty="0" smtClean="0">
                <a:solidFill>
                  <a:srgbClr val="0070C0"/>
                </a:solidFill>
              </a:rPr>
              <a:t>(https://vseosvita.ua/user/id1582551/blog</a:t>
            </a:r>
            <a:r>
              <a:rPr lang="uk-UA" sz="2200" dirty="0" smtClean="0">
                <a:solidFill>
                  <a:srgbClr val="7030A0"/>
                </a:solidFill>
              </a:rPr>
              <a:t>)</a:t>
            </a:r>
            <a:br>
              <a:rPr lang="uk-UA" sz="2200" dirty="0" smtClean="0">
                <a:solidFill>
                  <a:srgbClr val="7030A0"/>
                </a:solidFill>
              </a:rPr>
            </a:br>
            <a:r>
              <a:rPr lang="uk-UA" sz="2200" dirty="0" err="1" smtClean="0">
                <a:solidFill>
                  <a:srgbClr val="7030A0"/>
                </a:solidFill>
              </a:rPr>
              <a:t>-шиття</a:t>
            </a:r>
            <a:r>
              <a:rPr lang="uk-UA" sz="2200" dirty="0" smtClean="0">
                <a:solidFill>
                  <a:srgbClr val="7030A0"/>
                </a:solidFill>
              </a:rPr>
              <a:t> м</a:t>
            </a:r>
            <a:r>
              <a:rPr lang="en-US" sz="2200" dirty="0" smtClean="0">
                <a:solidFill>
                  <a:srgbClr val="7030A0"/>
                </a:solidFill>
              </a:rPr>
              <a:t>`</a:t>
            </a:r>
            <a:r>
              <a:rPr lang="uk-UA" sz="2200" dirty="0" smtClean="0">
                <a:solidFill>
                  <a:srgbClr val="7030A0"/>
                </a:solidFill>
              </a:rPr>
              <a:t>яких букв.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ДРУКУВАННЯ ФОТО ЧИТАННЯ\DSCN32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14884"/>
            <a:ext cx="1357322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ДРУКУВАННЯ ФОТО ЧИТАННЯ\DSCN32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643446"/>
            <a:ext cx="1500198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ДРУКУВАННЯ ФОТО ЧИТАННЯ\DSCN32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857760"/>
            <a:ext cx="1428760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ДРУКУВАННЯ ФОТО ЧИТАННЯ\DSCN322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357562"/>
            <a:ext cx="1571636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E:\ДРУКУВАННЯ ФОТО ЧИТАННЯ\DSCN317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3214686"/>
            <a:ext cx="1071570" cy="1284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92933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Шиті м</a:t>
            </a:r>
            <a:r>
              <a:rPr lang="en-US" sz="1600" dirty="0" smtClean="0"/>
              <a:t>`</a:t>
            </a:r>
            <a:r>
              <a:rPr lang="uk-UA" sz="1600" dirty="0" smtClean="0"/>
              <a:t>які букви батьками</a:t>
            </a:r>
            <a:endParaRPr lang="ru-RU" sz="1600" dirty="0"/>
          </a:p>
        </p:txBody>
      </p:sp>
      <p:pic>
        <p:nvPicPr>
          <p:cNvPr id="14" name="Picture 2" descr="C:\Users\Acer\Desktop\DSCN26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3071810"/>
            <a:ext cx="1643074" cy="123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З БАТЬКАМИ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(ЧЕК-ЛИСТИ ТА РЕКОМЕНДАЦІЇ)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Acer\Desktop\_РОБОТА_\документація\фотки\DSCN33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2215745" cy="2954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C:\Users\Acer\Desktop\_РОБОТА_\документація\фотки\DSCN3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2214560" cy="2952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9" name="Picture 5" descr="C:\Users\Acer\Desktop\_РОБОТА_\документація\фотки\DSCN3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714488"/>
            <a:ext cx="2151612" cy="286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ПУБЛІКАЦІЯ У ФАХОВИХ ВИДАННЯХ, Е/САЙТАХ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57158" y="2357433"/>
          <a:ext cx="8429684" cy="366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5143537"/>
                <a:gridCol w="2571767"/>
              </a:tblGrid>
              <a:tr h="374696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публікації</a:t>
                      </a:r>
                      <a:endParaRPr lang="ru-RU" dirty="0"/>
                    </a:p>
                  </a:txBody>
                  <a:tcPr/>
                </a:tc>
              </a:tr>
              <a:tr h="7263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11.08.2021</a:t>
                      </a:r>
                      <a:r>
                        <a:rPr lang="uk-UA" sz="1400" baseline="0" dirty="0" smtClean="0"/>
                        <a:t> 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Система занять за методикою Л.</a:t>
                      </a:r>
                      <a:r>
                        <a:rPr lang="uk-UA" sz="1400" dirty="0" err="1" smtClean="0"/>
                        <a:t>Шелестової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“Раннє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читання”</a:t>
                      </a:r>
                      <a:r>
                        <a:rPr lang="uk-UA" sz="1400" dirty="0" smtClean="0"/>
                        <a:t> для дітей другої молодшої групи.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63556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12.08.2022</a:t>
                      </a:r>
                      <a:r>
                        <a:rPr lang="uk-UA" sz="1400" baseline="0" dirty="0" smtClean="0"/>
                        <a:t> 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Конспекти занять для дітей середнього дошкільного віку за методикою Л.</a:t>
                      </a:r>
                      <a:r>
                        <a:rPr lang="uk-UA" sz="1400" dirty="0" err="1" smtClean="0"/>
                        <a:t>Шелестової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“Кмітливий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читайлик”</a:t>
                      </a:r>
                      <a:r>
                        <a:rPr lang="uk-UA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3556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15.08.2022</a:t>
                      </a:r>
                      <a:r>
                        <a:rPr lang="uk-UA" sz="1400" baseline="0" dirty="0" smtClean="0"/>
                        <a:t> 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“Цікаво</a:t>
                      </a:r>
                      <a:r>
                        <a:rPr lang="uk-UA" sz="1400" dirty="0" smtClean="0"/>
                        <a:t> граємо – букви </a:t>
                      </a:r>
                      <a:r>
                        <a:rPr lang="uk-UA" sz="1400" dirty="0" err="1" smtClean="0"/>
                        <a:t>пригадаємо”</a:t>
                      </a:r>
                      <a:r>
                        <a:rPr lang="uk-UA" sz="1400" dirty="0" smtClean="0"/>
                        <a:t>. Мовленнєві ігри для дітей середнього дошкільного віку.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3556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22.08.2022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дітей молодшого дошкільного віку.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3556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 частина для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дітей середнього дошкільного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віку”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215206" y="63579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25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ПУБЛІКАЦІЯ У ФАХОВИХ ВИДАННЯХ, Е/САЙТАХ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285991"/>
          <a:ext cx="8572560" cy="434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4500594"/>
                <a:gridCol w="2857520"/>
              </a:tblGrid>
              <a:tr h="453812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публікації</a:t>
                      </a:r>
                      <a:endParaRPr lang="ru-RU" dirty="0"/>
                    </a:p>
                  </a:txBody>
                  <a:tcPr/>
                </a:tc>
              </a:tr>
              <a:tr h="59504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 частина для дітей середнього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дошкільного віку.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59504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“Міркуємо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читаємо”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за методикою Л.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Шелестової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Старший дошкільний вік.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59504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Розвивальна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“Четвертий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зайвий”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Старший дошкільний вік.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59504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05.10.2022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“Чарівне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яєчко”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Ознайомлення дітей старшого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дошкільного віку зі світом професій.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59504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05.10.2022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“Грайлики-читайлики”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Старший дошкільний вік.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59504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Жовтень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2022 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Серія медіа-занять: </a:t>
                      </a:r>
                      <a:r>
                        <a:rPr lang="uk-UA" sz="1400" err="1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uk-UA" sz="1400" smtClean="0">
                          <a:latin typeface="Times New Roman" pitchFamily="18" charset="0"/>
                          <a:cs typeface="Times New Roman" pitchFamily="18" charset="0"/>
                        </a:rPr>
                        <a:t>Наші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іграшки”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камінчики”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(читання),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“Півник”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(керамічна іграшка).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е/група у </a:t>
                      </a:r>
                      <a:r>
                        <a:rPr lang="en-US" sz="1200" dirty="0" err="1" smtClean="0"/>
                        <a:t>Facebook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520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НАВЧАЛЬНО-МАТЕРІАЛЬНА БАЗА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cer\Desktop\DSCN33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1857388" cy="139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Acer\Desktop\DSCN3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500174"/>
            <a:ext cx="1797049" cy="1347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cer\Desktop\DSCN33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500174"/>
            <a:ext cx="1809617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Acer\Desktop\DSCN33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536166"/>
            <a:ext cx="1785950" cy="133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Acer\Desktop\DSCN33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589749"/>
            <a:ext cx="1857388" cy="139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Acer\Desktop\DSCN33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982648"/>
            <a:ext cx="1857388" cy="1393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ВІДГУКИ ПРО ДІЯЛЬНІСТЬ ПЕДАГОГІЧНОГО ПРАЦІВНИКА ТА ЇЇ РЕЗУЛЬТАТИ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_РОБОТА_\документація\фотки сертифікатів та гармот\DSCN34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00039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  <p:pic>
        <p:nvPicPr>
          <p:cNvPr id="3" name="Picture 2" descr="C:\Users\Acer\Desktop\_РОБОТА_\документація\фотки сертифікатів та гармот\DSCN3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49"/>
            <a:ext cx="3026793" cy="4035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421"/>
            <a:ext cx="9144000" cy="69324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ВІЗИТКА ПЕДАГОГА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Освіта: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повна вища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Закінчила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2007 рік – Ніжинський державний університет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імені Миколи Гоголя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спеціальності «дошкільне виховання» 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Педагогічний стаж: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38 років 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«спеціаліст вищої категорії», педагогічне звання «вихователь-методист»</a:t>
            </a:r>
            <a:b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посада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вихователь</a:t>
            </a:r>
            <a:b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Acer\Desktop\DSCN33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2071702" cy="15537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Acer\Desktop\DSCN3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14884"/>
            <a:ext cx="2000264" cy="1500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2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r>
              <a:rPr lang="uk-UA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Курси підвищення кваліфікації при Чернігівському обласному інституті післядипломної освіти імені К.Д.Ушинського з 22 квітня по 05 червня 2009 року. Посвідчення № 42, від 05 червня 2009 року.</a:t>
            </a:r>
            <a:b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Курси підвищення кваліфікації при Чернігівському обласному інституті післядипломної освіти імені К.Д.Ушинського педагогічних кадрів зі спеціальності «Працівників ДНЗ» з 13 жовтня по 05 грудня 2014 року. Свідоцтво №1, від  05 грудня 2014 року.    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- Курси підвищення кваліфікації при Чернігівському обласному інституті післядипломної педагогічної освіти імені К.Д.Ушинського з 13 травня по 24 травня 2019 року. </a:t>
            </a:r>
            <a:b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Свідоцтво 25 ПК 02139222/001510-19, від 24 травня 2019 року.</a:t>
            </a:r>
            <a:b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uk-UA" sz="2000" dirty="0" smtClean="0"/>
              <a:t> 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  <p:pic>
        <p:nvPicPr>
          <p:cNvPr id="3" name="Picture 2" descr="C:\Users\Acer\Desktop\DSCN3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3011462" cy="225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507209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857364"/>
          <a:ext cx="7643862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2"/>
                <a:gridCol w="1500198"/>
                <a:gridCol w="1643074"/>
                <a:gridCol w="1381134"/>
                <a:gridCol w="1190634"/>
                <a:gridCol w="1357320"/>
              </a:tblGrid>
              <a:tr h="1174744">
                <a:tc>
                  <a:txBody>
                    <a:bodyPr/>
                    <a:lstStyle/>
                    <a:p>
                      <a:r>
                        <a:rPr lang="uk-UA" dirty="0" smtClean="0"/>
                        <a:t>№ </a:t>
                      </a:r>
                      <a:r>
                        <a:rPr lang="uk-UA" dirty="0" err="1" smtClean="0"/>
                        <a:t>п.п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Вид документа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Номер документа, дата видачі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курсів, або додаткової освіти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годин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навчання</a:t>
                      </a:r>
                      <a:endParaRPr lang="ru-RU" dirty="0"/>
                    </a:p>
                  </a:txBody>
                  <a:tcPr/>
                </a:tc>
              </a:tr>
              <a:tr h="587665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26.11.2021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Цифрограма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600" smtClean="0">
                          <a:latin typeface="Times New Roman" pitchFamily="18" charset="0"/>
                          <a:cs typeface="Times New Roman" pitchFamily="18" charset="0"/>
                        </a:rPr>
                        <a:t>Онлайн-тестування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uk-UA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Платформа. Дія. Цифрова освіта.</a:t>
                      </a:r>
                      <a:endParaRPr lang="uk-UA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665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KD703947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</a:p>
                  </a:txBody>
                  <a:tcPr/>
                </a:tc>
              </a:tr>
              <a:tr h="587665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HX819778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665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DS308137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6644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14314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НАГОРОДИ ТА ЗАОХОЧЕННЯ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Заняття 18.02\DSCN3036.jpg"/>
          <p:cNvPicPr/>
          <p:nvPr/>
        </p:nvPicPr>
        <p:blipFill>
          <a:blip r:embed="rId3" cstate="print"/>
          <a:srcRect t="2269" r="9677" b="2420"/>
          <a:stretch>
            <a:fillRect/>
          </a:stretch>
        </p:blipFill>
        <p:spPr bwMode="auto">
          <a:xfrm>
            <a:off x="357158" y="2285992"/>
            <a:ext cx="221457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Acer\Desktop\_РОБОТА_\документація\фотки\DSCN334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1809"/>
          <a:stretch>
            <a:fillRect/>
          </a:stretch>
        </p:blipFill>
        <p:spPr bwMode="auto">
          <a:xfrm>
            <a:off x="3214678" y="2143116"/>
            <a:ext cx="223718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Acer\Desktop\_РОБОТА_\документація\фотки\DSCN3351.JPG"/>
          <p:cNvPicPr>
            <a:picLocks noChangeAspect="1" noChangeArrowheads="1"/>
          </p:cNvPicPr>
          <p:nvPr/>
        </p:nvPicPr>
        <p:blipFill>
          <a:blip r:embed="rId5" cstate="print"/>
          <a:srcRect b="1555"/>
          <a:stretch>
            <a:fillRect/>
          </a:stretch>
        </p:blipFill>
        <p:spPr bwMode="auto">
          <a:xfrm>
            <a:off x="5857884" y="2071678"/>
            <a:ext cx="228601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604" y="-55142"/>
            <a:ext cx="9202604" cy="69131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РОБОТІ МЕТОДИЧНОЇ СЛУЖБИ ДОШКІЛЬНОГО НАВЧАЛЬНОГО ЗАКЛАДУ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-«День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Знань». Свято для дітей старшого дошкільного віку.      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(вересень, 2020 р.)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-Педагогічна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рада. «Сучасний погляд. Організація трудової діяльності». (жовтень, 2020 р)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-«Інтеграція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змісту освіти. Методика Л.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Консультація для вихователів.(квітень, 2020 р.)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-«Інтеграція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змісту освіти». Практикум для вихователів.  (травень, 2020 р.)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-«Художнє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слово, як засіб стимулювання мовленнєвої активності. За методикою Л.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Вісник педагога. Практикум. (лютий, 2020 р.)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-Педагогічний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месендж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«Щоб порозумітися  з дитиною, я практикую…» З власного досвіду роботи за інновацією.  (листопад, 2021 р.)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-День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відкритих дверей. «Навчально-розвивальна діяльність з пріоритетом: математика, логіка». (березень, 2021 р)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-Інформ-кейс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«Говоримо українською. Естафета слів» З власного досвіду роботи за методикою Л.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(березень, 2022 р.)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-«Навчаємо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дитину бачити світ у картинах художників». Консультація для помічників вихователя. (листопад, 2022 р.)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08318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ІННОВАЦІЙНА ДІЯЛЬНІСТЬ ПЕДАГОГА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Методична тема: </a:t>
            </a:r>
            <a:r>
              <a:rPr lang="uk-UA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“Розвивальне</a:t>
            </a: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читання за методикою Л. </a:t>
            </a:r>
            <a:r>
              <a:rPr lang="uk-UA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Шелестової”</a:t>
            </a: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Початок роботи: 2019 рік.</a:t>
            </a:r>
            <a:b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Навчання читання є однією зі складових мовленнєвого розвитку дошкільника. І хоч це не є </a:t>
            </a:r>
            <a:r>
              <a:rPr lang="uk-UA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язковим</a:t>
            </a: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згідно із Базовим компонентом дошкільної освіти в Україні, однак за бажанням дітей та батьків уже в дошкільному віці діти можуть навчитися елементам грамоти, в тому числі і читати. </a:t>
            </a:r>
            <a:b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Згідно авторського задуму, навчання читання не є самоціллю, а виступає інструментом розвитку дитини дошкільного віку, що зафіксовано і в завданнях методики: з одного боку, поступове формування у дітей навички читання; з іншого – розвиток мислення, уяви, чуттєвої сфери, дрібної моторики, уявлення про навколишній світ, формування позитивної мотивації до процесу пізнання загалом. </a:t>
            </a:r>
            <a:b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E:\фото читання - вересень 20 р\DSCN3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11342"/>
            <a:ext cx="1571636" cy="1178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E:\фото читання - вересень 20 р\DSCN31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929198"/>
            <a:ext cx="1500198" cy="112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6072206"/>
            <a:ext cx="235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“Вивчамєо</a:t>
            </a:r>
            <a:r>
              <a:rPr lang="uk-UA" sz="1400" dirty="0" smtClean="0"/>
              <a:t> букву Ж”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6143644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 гра </a:t>
            </a:r>
            <a:r>
              <a:rPr lang="uk-UA" sz="1400" dirty="0" err="1" smtClean="0"/>
              <a:t>“Виклади</a:t>
            </a:r>
            <a:r>
              <a:rPr lang="uk-UA" sz="1400" dirty="0" smtClean="0"/>
              <a:t> із</a:t>
            </a:r>
          </a:p>
          <a:p>
            <a:r>
              <a:rPr lang="uk-UA" sz="1400" dirty="0" smtClean="0"/>
              <a:t> камінчиків вивчену </a:t>
            </a:r>
            <a:r>
              <a:rPr lang="uk-UA" sz="1400" dirty="0" err="1" smtClean="0"/>
              <a:t>букву”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-Відкритий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показ. «Перші сходинки до читання» за методикою Л.</a:t>
            </a:r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(грудень, 2020 р.)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-Відкритий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показ. Заняття на тему: «Диво-деревце. Ознайомлення з буквою І». (листопад, 2021 р.)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E:\фото читання - вересень 20 р\IMG_20210318_1021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00504"/>
            <a:ext cx="2619393" cy="1964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E:\фото читання - вересень 20 р\IMG_20210318_102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500174"/>
            <a:ext cx="2500330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E:\фото читання\IMG_20200204_102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500174"/>
            <a:ext cx="247651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E:\фото читання\IMG_20200204_1049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3" y="4179098"/>
            <a:ext cx="2500330" cy="1875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57158" y="3500438"/>
            <a:ext cx="3106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“Перші</a:t>
            </a:r>
            <a:r>
              <a:rPr lang="uk-UA" sz="1400" dirty="0" smtClean="0"/>
              <a:t> сходинки до 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7" y="614364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“Перші</a:t>
            </a:r>
            <a:r>
              <a:rPr lang="uk-UA" sz="1400" dirty="0" smtClean="0"/>
              <a:t> сходинки до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3500438"/>
            <a:ext cx="20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“Диво-деревце</a:t>
            </a:r>
            <a:r>
              <a:rPr lang="uk-UA" dirty="0" err="1" smtClean="0"/>
              <a:t>”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29124" y="6072206"/>
            <a:ext cx="204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“Диво-деревце”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-День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відкритих дверей. «Навчально-розвивальна діяльність з пріоритетом: математика, логіка». (березень, 2021 р)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218" name="Picture 2" descr="E:\заняття для батьків 18.12\IMG-0a02e007330d2c7789b73dc5aeed8c5a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2833707" cy="212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E:\заняття для батьків 18.12\IMG-84e562eafde8579b0793659409d64b4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E:\заняття для батьків 18.12\IMG-5799e01fe3ffa76f6d08699163d6d5d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000504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516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Дошкільний навчальний заклад (ясла-садок) комбінованого типу №26 Прилуцької міської ради  Чернігівської області   </vt:lpstr>
      <vt:lpstr>ВІЗИТКА ПЕДАГОГА  Освіта:  повна вища  Закінчила:  2007 рік – Ніжинський державний університет  імені Миколи Гоголя  по спеціальності «дошкільне виховання»  Педагогічний стаж:  38 років   Кваліфікаційна категорія:  «спеціаліст вищої категорії», педагогічне звання «вихователь-методист» посада: вихователь  </vt:lpstr>
      <vt:lpstr>ПІДВИЩЕННЯ КВАЛІФІКАЦІЇ - Курси підвищення кваліфікації при Чернігівському обласному інституті післядипломної освіти імені К.Д.Ушинського з 22 квітня по 05 червня 2009 року. Посвідчення № 42, від 05 червня 2009 року. - Курси підвищення кваліфікації при Чернігівському обласному інституті післядипломної освіти імені К.Д.Ушинського педагогічних кадрів зі спеціальності «Працівників ДНЗ» з 13 жовтня по 05 грудня 2014 року. Свідоцтво №1, від  05 грудня 2014 року.                                                    - Курси підвищення кваліфікації при Чернігівському обласному інституті післядипломної педагогічної освіти імені К.Д.Ушинського з 13 травня по 24 травня 2019 року.  Свідоцтво 25 ПК 02139222/001510-19, від 24 травня 2019 року.       </vt:lpstr>
      <vt:lpstr>ПІДВИЩЕННЯ КВАЛІФІКАЦІЇ            </vt:lpstr>
      <vt:lpstr>МОЇ НАГОРОДИ ТА ЗАОХОЧЕННЯ </vt:lpstr>
      <vt:lpstr>УЧАСТЬ У РОБОТІ МЕТОДИЧНОЇ СЛУЖБИ ДОШКІЛЬНОГО НАВЧАЛЬНОГО ЗАКЛАДУ -«День Знань». Свято для дітей старшого дошкільного віку.       (вересень, 2020 р.) -Педагогічна рада. «Сучасний погляд. Організація трудової діяльності». (жовтень, 2020 р) -«Інтеграція змісту освіти. Методика Л. Шелестової». Консультація для вихователів.(квітень, 2020 р.) -«Інтеграція змісту освіти». Практикум для вихователів.  (травень, 2020 р.) -«Художнє слово, як засіб стимулювання мовленнєвої активності. За методикою Л. Шелестової». Вісник педагога. Практикум. (лютий, 2020 р.) -Педагогічний месендж. «Щоб порозумітися  з дитиною, я практикую…» З власного досвіду роботи за інновацією.  (листопад, 2021 р.)  -День відкритих дверей. «Навчально-розвивальна діяльність з пріоритетом: математика, логіка». (березень, 2021 р)  -Інформ-кейс «Говоримо українською. Естафета слів» З власного досвіду роботи за методикою Л. Шелестової. (березень, 2022 р.) -«Навчаємо дитину бачити світ у картинах художників». Консультація для помічників вихователя. (листопад, 2022 р.)</vt:lpstr>
      <vt:lpstr>ІННОВАЦІЙНА ДІЯЛЬНІСТЬ ПЕДАГОГА  Методична тема: “Розвивальне читання за методикою Л. Шелестової”. Початок роботи: 2019 рік. Навчання читання є однією зі складових мовленнєвого розвитку дошкільника. І хоч це не є обов`язковим згідно із Базовим компонентом дошкільної освіти в Україні, однак за бажанням дітей та батьків уже в дошкільному віці діти можуть навчитися елементам грамоти, в тому числі і читати.  Згідно авторського задуму, навчання читання не є самоціллю, а виступає інструментом розвитку дитини дошкільного віку, що зафіксовано і в завданнях методики: з одного боку, поступове формування у дітей навички читання; з іншого – розвиток мислення, уяви, чуттєвої сфери, дрібної моторики, уявлення про навколишній світ, формування позитивної мотивації до процесу пізнання загалом.  </vt:lpstr>
      <vt:lpstr>-Відкритий показ. «Перші сходинки до читання» за методикою Л.Шелестової. (грудень, 2020 р.) -Відкритий показ. Заняття на тему: «Диво-деревце. Ознайомлення з буквою І». (листопад, 2021 р.) </vt:lpstr>
      <vt:lpstr>-День відкритих дверей. «Навчально-розвивальна діяльність з пріоритетом: математика, логіка». (березень, 2021 р) </vt:lpstr>
      <vt:lpstr>Відкритий показ. Інтегроване заняття на тему: “Солодке, запашне, наливне – яблучко медове” (жовтень 2022 рік)</vt:lpstr>
      <vt:lpstr>НОРМАТИВНІ ДОКУМЕНТИ  Базовий компонент дошкільної освіти (наказ МОН від 12.01.2021 № 33)  https://mon.gov.ua/storage/app/media/rizne/2021/12.01/Pro_novu_redaktsiyu%20Bazovoho%20komponenta%20doshkilnoyi%20osvity.pdf  Щодо методичних рекомендацій до оновленого Базового компонента дошкільної освіти (лист МОН від 16.03.2021 № 1/9-148)  https://mon.gov.ua/ua/npa/shodo-metodichnih-rekomendacij-do-onovlenogo-bazovogo-komponenta-doshkilnoyi-osviti  Планування роботи закладу дошкільної освіти на рік (лист МОН від 07.07.2021 № 1/9-344) https://mon.gov.ua/ua/npa/planuvannya-roboti-zakladu-doshkilnoyi-osviti-na-rik  Про затвердження Методичних рекомендацій щодо створення, змісту та завантаження е-портфоліо (наказ МОН від 30.05.2019 № 755)   “Вчимося читати” частина 1 Робочий зошит для дітей 4-6 років, “Фенікс”, 2019 р.   «Про забезпечення психологічного супроводу учасників освітнього процесу в умовах воєнного стану вУкраїні» (лист МОН N 1/3737-22 від 29.03. 2022 ).</vt:lpstr>
      <vt:lpstr>РОБОТА З БАТЬКАМИ МЕТА: пропагувати переваги навчання читанню  за методикою Л. Шелестової; залучати батьків до активної співпраці. -консультації: “Пограйтеся із своєю дитиною”, “Поясніть дитині значення слів”, “Цікавинки для занять батьків з дитиною”. -день відкритих дверей. -презентація (https://www.facebook.com/groups/469566153599151 --розповсюдження чек – листів  (https://vseosvita.ua/user/id1582551/blog) -шиття м`яких букв. </vt:lpstr>
      <vt:lpstr>РОБОТА З БАТЬКАМИ (ЧЕК-ЛИСТИ ТА РЕКОМЕНДАЦІЇ)</vt:lpstr>
      <vt:lpstr>ПУБЛІКАЦІЯ У ФАХОВИХ ВИДАННЯХ, Е/САЙТАХ   </vt:lpstr>
      <vt:lpstr>ПУБЛІКАЦІЯ У ФАХОВИХ ВИДАННЯХ, Е/САЙТАХ  </vt:lpstr>
      <vt:lpstr>НАВЧАЛЬНО-МАТЕРІАЛЬНА БАЗА</vt:lpstr>
      <vt:lpstr>ВІДГУКИ ПРО ДІЯЛЬНІСТЬ ПЕДАГОГІЧНОГО ПРАЦІВНИКА ТА ЇЇ РЕЗУЛЬТАТИ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67</cp:revision>
  <dcterms:created xsi:type="dcterms:W3CDTF">2022-10-28T15:57:55Z</dcterms:created>
  <dcterms:modified xsi:type="dcterms:W3CDTF">2023-01-07T15:06:21Z</dcterms:modified>
</cp:coreProperties>
</file>