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Helvetica Neue"/>
      <p:regular r:id="rId17"/>
      <p:bold r:id="rId18"/>
      <p:italic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jj3Q7fMAFwBf/9iUfGqlCgaBuH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22" Type="http://schemas.openxmlformats.org/officeDocument/2006/relationships/font" Target="fonts/OpenSans-bold.fntdata"/><Relationship Id="rId21" Type="http://schemas.openxmlformats.org/officeDocument/2006/relationships/font" Target="fonts/OpenSans-regular.fntdata"/><Relationship Id="rId24" Type="http://schemas.openxmlformats.org/officeDocument/2006/relationships/font" Target="fonts/OpenSans-boldItalic.fntdata"/><Relationship Id="rId23"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HelveticaNeue-regular.fntdata"/><Relationship Id="rId16" Type="http://schemas.openxmlformats.org/officeDocument/2006/relationships/slide" Target="slides/slide12.xml"/><Relationship Id="rId19" Type="http://schemas.openxmlformats.org/officeDocument/2006/relationships/font" Target="fonts/HelveticaNeue-italic.fntdata"/><Relationship Id="rId18" Type="http://schemas.openxmlformats.org/officeDocument/2006/relationships/font" Target="fonts/HelveticaNeue-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ru-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15" name="Shape 15"/>
        <p:cNvGrpSpPr/>
        <p:nvPr/>
      </p:nvGrpSpPr>
      <p:grpSpPr>
        <a:xfrm>
          <a:off x="0" y="0"/>
          <a:ext cx="0" cy="0"/>
          <a:chOff x="0" y="0"/>
          <a:chExt cx="0" cy="0"/>
        </a:xfrm>
      </p:grpSpPr>
      <p:sp>
        <p:nvSpPr>
          <p:cNvPr id="16" name="Google Shape;16;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 name="Google Shape;1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21" name="Shape 21"/>
        <p:cNvGrpSpPr/>
        <p:nvPr/>
      </p:nvGrpSpPr>
      <p:grpSpPr>
        <a:xfrm>
          <a:off x="0" y="0"/>
          <a:ext cx="0" cy="0"/>
          <a:chOff x="0" y="0"/>
          <a:chExt cx="0" cy="0"/>
        </a:xfrm>
      </p:grpSpPr>
      <p:sp>
        <p:nvSpPr>
          <p:cNvPr id="22" name="Google Shape;2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26" name="Shape 26"/>
        <p:cNvGrpSpPr/>
        <p:nvPr/>
      </p:nvGrpSpPr>
      <p:grpSpPr>
        <a:xfrm>
          <a:off x="0" y="0"/>
          <a:ext cx="0" cy="0"/>
          <a:chOff x="0" y="0"/>
          <a:chExt cx="0" cy="0"/>
        </a:xfrm>
      </p:grpSpPr>
      <p:sp>
        <p:nvSpPr>
          <p:cNvPr id="27" name="Google Shape;27;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32" name="Shape 32"/>
        <p:cNvGrpSpPr/>
        <p:nvPr/>
      </p:nvGrpSpPr>
      <p:grpSpPr>
        <a:xfrm>
          <a:off x="0" y="0"/>
          <a:ext cx="0" cy="0"/>
          <a:chOff x="0" y="0"/>
          <a:chExt cx="0" cy="0"/>
        </a:xfrm>
      </p:grpSpPr>
      <p:sp>
        <p:nvSpPr>
          <p:cNvPr id="33" name="Google Shape;3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8" name="Shape 38"/>
        <p:cNvGrpSpPr/>
        <p:nvPr/>
      </p:nvGrpSpPr>
      <p:grpSpPr>
        <a:xfrm>
          <a:off x="0" y="0"/>
          <a:ext cx="0" cy="0"/>
          <a:chOff x="0" y="0"/>
          <a:chExt cx="0" cy="0"/>
        </a:xfrm>
      </p:grpSpPr>
      <p:sp>
        <p:nvSpPr>
          <p:cNvPr id="39" name="Google Shape;3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5" name="Shape 45"/>
        <p:cNvGrpSpPr/>
        <p:nvPr/>
      </p:nvGrpSpPr>
      <p:grpSpPr>
        <a:xfrm>
          <a:off x="0" y="0"/>
          <a:ext cx="0" cy="0"/>
          <a:chOff x="0" y="0"/>
          <a:chExt cx="0" cy="0"/>
        </a:xfrm>
      </p:grpSpPr>
      <p:sp>
        <p:nvSpPr>
          <p:cNvPr id="46" name="Google Shape;46;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54" name="Shape 54"/>
        <p:cNvGrpSpPr/>
        <p:nvPr/>
      </p:nvGrpSpPr>
      <p:grpSpPr>
        <a:xfrm>
          <a:off x="0" y="0"/>
          <a:ext cx="0" cy="0"/>
          <a:chOff x="0" y="0"/>
          <a:chExt cx="0" cy="0"/>
        </a:xfrm>
      </p:grpSpPr>
      <p:sp>
        <p:nvSpPr>
          <p:cNvPr id="55" name="Google Shape;5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2"/>
          <p:cNvSpPr/>
          <p:nvPr>
            <p:ph idx="2" type="pic"/>
          </p:nvPr>
        </p:nvSpPr>
        <p:spPr>
          <a:xfrm>
            <a:off x="5183188" y="987425"/>
            <a:ext cx="6172200" cy="4873625"/>
          </a:xfrm>
          <a:prstGeom prst="rect">
            <a:avLst/>
          </a:prstGeom>
          <a:noFill/>
          <a:ln>
            <a:noFill/>
          </a:ln>
        </p:spPr>
      </p:sp>
      <p:sp>
        <p:nvSpPr>
          <p:cNvPr id="68" name="Google Shape;68;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61000"/>
          </a:blip>
          <a:stretch>
            <a:fillRect/>
          </a:stretch>
        </a:blip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7.jpg"/><Relationship Id="rId5" Type="http://schemas.openxmlformats.org/officeDocument/2006/relationships/image" Target="../media/image22.jpg"/><Relationship Id="rId6"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20.jpg"/><Relationship Id="rId5"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museum.stavsu.ru/Image.ashx?ID=8783" TargetMode="External"/><Relationship Id="rId5" Type="http://schemas.openxmlformats.org/officeDocument/2006/relationships/image" Target="../media/image14.jpg"/><Relationship Id="rId6"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21.jpg"/><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85623"/>
              </a:buClr>
              <a:buSzPts val="6000"/>
              <a:buFont typeface="Calibri"/>
              <a:buNone/>
            </a:pPr>
            <a:r>
              <a:rPr b="1" lang="ru-RU">
                <a:solidFill>
                  <a:srgbClr val="385623"/>
                </a:solidFill>
              </a:rPr>
              <a:t>Губки - примітивні багатоклітинні тварини</a:t>
            </a:r>
            <a:endParaRPr b="1">
              <a:solidFill>
                <a:srgbClr val="385623"/>
              </a:solidFill>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https://upload.wikimedia.org/wikipedia/commons/6/61/SpongesTarponSprings.jpg" id="170" name="Google Shape;170;p10"/>
          <p:cNvPicPr preferRelativeResize="0"/>
          <p:nvPr/>
        </p:nvPicPr>
        <p:blipFill rotWithShape="1">
          <a:blip r:embed="rId3">
            <a:alphaModFix/>
          </a:blip>
          <a:srcRect b="0" l="0" r="0" t="0"/>
          <a:stretch/>
        </p:blipFill>
        <p:spPr>
          <a:xfrm>
            <a:off x="341034" y="838338"/>
            <a:ext cx="3048938" cy="2286703"/>
          </a:xfrm>
          <a:prstGeom prst="rect">
            <a:avLst/>
          </a:prstGeom>
          <a:noFill/>
          <a:ln>
            <a:noFill/>
          </a:ln>
        </p:spPr>
      </p:pic>
      <p:pic>
        <p:nvPicPr>
          <p:cNvPr descr="Морские губки учат сопромату | Наука и жизнь" id="171" name="Google Shape;171;p10"/>
          <p:cNvPicPr preferRelativeResize="0"/>
          <p:nvPr/>
        </p:nvPicPr>
        <p:blipFill rotWithShape="1">
          <a:blip r:embed="rId4">
            <a:alphaModFix/>
          </a:blip>
          <a:srcRect b="0" l="0" r="0" t="0"/>
          <a:stretch/>
        </p:blipFill>
        <p:spPr>
          <a:xfrm>
            <a:off x="7845575" y="815628"/>
            <a:ext cx="4214607" cy="2374229"/>
          </a:xfrm>
          <a:prstGeom prst="rect">
            <a:avLst/>
          </a:prstGeom>
          <a:noFill/>
          <a:ln>
            <a:noFill/>
          </a:ln>
        </p:spPr>
      </p:pic>
      <p:pic>
        <p:nvPicPr>
          <p:cNvPr descr="Морская губка используется в медицине " id="172" name="Google Shape;172;p10"/>
          <p:cNvPicPr preferRelativeResize="0"/>
          <p:nvPr/>
        </p:nvPicPr>
        <p:blipFill rotWithShape="1">
          <a:blip r:embed="rId5">
            <a:alphaModFix/>
          </a:blip>
          <a:srcRect b="0" l="0" r="0" t="0"/>
          <a:stretch/>
        </p:blipFill>
        <p:spPr>
          <a:xfrm>
            <a:off x="3050080" y="4642485"/>
            <a:ext cx="3443614" cy="2215515"/>
          </a:xfrm>
          <a:prstGeom prst="rect">
            <a:avLst/>
          </a:prstGeom>
          <a:noFill/>
          <a:ln>
            <a:noFill/>
          </a:ln>
        </p:spPr>
      </p:pic>
      <p:sp>
        <p:nvSpPr>
          <p:cNvPr id="173" name="Google Shape;173;p10"/>
          <p:cNvSpPr txBox="1"/>
          <p:nvPr>
            <p:ph type="title"/>
          </p:nvPr>
        </p:nvSpPr>
        <p:spPr>
          <a:xfrm>
            <a:off x="1157404" y="17877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2F2F"/>
              </a:buClr>
              <a:buSzPts val="4400"/>
              <a:buFont typeface="Calibri"/>
              <a:buNone/>
            </a:pPr>
            <a:r>
              <a:rPr lang="ru-RU">
                <a:solidFill>
                  <a:srgbClr val="2F2F2F"/>
                </a:solidFill>
              </a:rPr>
              <a:t>Яка роль  губок в житті  людини? </a:t>
            </a:r>
            <a:br>
              <a:rPr lang="ru-RU">
                <a:solidFill>
                  <a:srgbClr val="2F2F2F"/>
                </a:solidFill>
              </a:rPr>
            </a:br>
            <a:endParaRPr/>
          </a:p>
        </p:txBody>
      </p:sp>
      <p:sp>
        <p:nvSpPr>
          <p:cNvPr id="174" name="Google Shape;174;p10"/>
          <p:cNvSpPr/>
          <p:nvPr/>
        </p:nvSpPr>
        <p:spPr>
          <a:xfrm>
            <a:off x="215216" y="3305757"/>
            <a:ext cx="3966491" cy="193899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rgbClr val="2F2F2F"/>
                </a:solidFill>
                <a:latin typeface="Calibri"/>
                <a:ea typeface="Calibri"/>
                <a:cs typeface="Calibri"/>
                <a:sym typeface="Calibri"/>
              </a:rPr>
              <a:t>Висушений порошок з тіла губок застосовують у медицині (вони прискорюють загоєння ран, мають бактерицидну дію, запобігають утворенню пухлин, містять йод) або в косметиці. </a:t>
            </a:r>
            <a:endParaRPr b="0" i="0" sz="2000">
              <a:solidFill>
                <a:srgbClr val="2F2F2F"/>
              </a:solidFill>
              <a:latin typeface="Calibri"/>
              <a:ea typeface="Calibri"/>
              <a:cs typeface="Calibri"/>
              <a:sym typeface="Calibri"/>
            </a:endParaRPr>
          </a:p>
        </p:txBody>
      </p:sp>
      <p:sp>
        <p:nvSpPr>
          <p:cNvPr id="175" name="Google Shape;175;p10"/>
          <p:cNvSpPr/>
          <p:nvPr/>
        </p:nvSpPr>
        <p:spPr>
          <a:xfrm>
            <a:off x="4771887" y="2712071"/>
            <a:ext cx="3395741" cy="1754326"/>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rgbClr val="2F2F2F"/>
                </a:solidFill>
                <a:latin typeface="Open Sans"/>
                <a:ea typeface="Open Sans"/>
                <a:cs typeface="Open Sans"/>
                <a:sym typeface="Open Sans"/>
              </a:rPr>
              <a:t>Деякі види скля­них губок з масивним скелетом, використовують як сувеніри (наприклад, кошик Венери в Японії слугує за весільний подарунок).</a:t>
            </a:r>
            <a:endParaRPr sz="1800">
              <a:solidFill>
                <a:schemeClr val="dk1"/>
              </a:solidFill>
              <a:latin typeface="Calibri"/>
              <a:ea typeface="Calibri"/>
              <a:cs typeface="Calibri"/>
              <a:sym typeface="Calibri"/>
            </a:endParaRPr>
          </a:p>
        </p:txBody>
      </p:sp>
      <p:pic>
        <p:nvPicPr>
          <p:cNvPr descr="лекарство  для лечения рака - цитозинарабинозид было сделано из губки" id="176" name="Google Shape;176;p10"/>
          <p:cNvPicPr preferRelativeResize="0"/>
          <p:nvPr/>
        </p:nvPicPr>
        <p:blipFill rotWithShape="1">
          <a:blip r:embed="rId6">
            <a:alphaModFix/>
          </a:blip>
          <a:srcRect b="0" l="0" r="0" t="0"/>
          <a:stretch/>
        </p:blipFill>
        <p:spPr>
          <a:xfrm>
            <a:off x="6714615" y="4642485"/>
            <a:ext cx="2865272" cy="1807484"/>
          </a:xfrm>
          <a:prstGeom prst="rect">
            <a:avLst/>
          </a:prstGeom>
          <a:noFill/>
          <a:ln>
            <a:noFill/>
          </a:ln>
        </p:spPr>
      </p:pic>
      <p:sp>
        <p:nvSpPr>
          <p:cNvPr id="177" name="Google Shape;177;p10"/>
          <p:cNvSpPr/>
          <p:nvPr/>
        </p:nvSpPr>
        <p:spPr>
          <a:xfrm>
            <a:off x="3005811" y="838338"/>
            <a:ext cx="3678230" cy="1631216"/>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rgbClr val="2F2F2F"/>
                </a:solidFill>
                <a:latin typeface="Calibri"/>
                <a:ea typeface="Calibri"/>
                <a:cs typeface="Calibri"/>
                <a:sym typeface="Calibri"/>
              </a:rPr>
              <a:t>Туалетні або грецькі губки використовують для гігієнічних цілей, у промисловості для виготов­лення технічних фільтрів. </a:t>
            </a:r>
            <a:endParaRPr sz="2000">
              <a:solidFill>
                <a:schemeClr val="dk1"/>
              </a:solidFill>
              <a:latin typeface="Calibri"/>
              <a:ea typeface="Calibri"/>
              <a:cs typeface="Calibri"/>
              <a:sym typeface="Calibri"/>
            </a:endParaRPr>
          </a:p>
        </p:txBody>
      </p:sp>
      <p:sp>
        <p:nvSpPr>
          <p:cNvPr id="178" name="Google Shape;178;p10"/>
          <p:cNvSpPr/>
          <p:nvPr/>
        </p:nvSpPr>
        <p:spPr>
          <a:xfrm>
            <a:off x="8932127" y="5534561"/>
            <a:ext cx="3259873" cy="1323439"/>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chemeClr val="dk1"/>
                </a:solidFill>
                <a:latin typeface="Calibri"/>
                <a:ea typeface="Calibri"/>
                <a:cs typeface="Calibri"/>
                <a:sym typeface="Calibri"/>
              </a:rPr>
              <a:t>Перші ліки для лікування раку - цитозинарабінозид, отримали з організму цих тварин.</a:t>
            </a:r>
            <a:endParaRPr sz="20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descr="Обои Дельфины с рыбками в на дне океана на рабочий стол" id="183" name="Google Shape;183;p11"/>
          <p:cNvPicPr preferRelativeResize="0"/>
          <p:nvPr/>
        </p:nvPicPr>
        <p:blipFill rotWithShape="1">
          <a:blip r:embed="rId3">
            <a:alphaModFix/>
          </a:blip>
          <a:srcRect b="0" l="0" r="0" t="0"/>
          <a:stretch/>
        </p:blipFill>
        <p:spPr>
          <a:xfrm>
            <a:off x="8147863" y="4626463"/>
            <a:ext cx="3826185" cy="2150316"/>
          </a:xfrm>
          <a:prstGeom prst="rect">
            <a:avLst/>
          </a:prstGeom>
          <a:noFill/>
          <a:ln>
            <a:noFill/>
          </a:ln>
        </p:spPr>
      </p:pic>
      <p:sp>
        <p:nvSpPr>
          <p:cNvPr id="184" name="Google Shape;184;p11"/>
          <p:cNvSpPr txBox="1"/>
          <p:nvPr>
            <p:ph type="title"/>
          </p:nvPr>
        </p:nvSpPr>
        <p:spPr>
          <a:xfrm>
            <a:off x="3891775" y="-21469"/>
            <a:ext cx="4150112"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ru-RU"/>
              <a:t>Цікаво знати</a:t>
            </a:r>
            <a:endParaRPr/>
          </a:p>
        </p:txBody>
      </p:sp>
      <p:sp>
        <p:nvSpPr>
          <p:cNvPr id="185" name="Google Shape;185;p11"/>
          <p:cNvSpPr/>
          <p:nvPr/>
        </p:nvSpPr>
        <p:spPr>
          <a:xfrm>
            <a:off x="230457" y="1209212"/>
            <a:ext cx="3884342" cy="769441"/>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2400">
                <a:solidFill>
                  <a:srgbClr val="202122"/>
                </a:solidFill>
                <a:latin typeface="Calibri"/>
                <a:ea typeface="Calibri"/>
                <a:cs typeface="Calibri"/>
                <a:sym typeface="Calibri"/>
              </a:rPr>
              <a:t> </a:t>
            </a:r>
            <a:r>
              <a:rPr lang="ru-RU" sz="2000">
                <a:solidFill>
                  <a:srgbClr val="202122"/>
                </a:solidFill>
                <a:latin typeface="Calibri"/>
                <a:ea typeface="Calibri"/>
                <a:cs typeface="Calibri"/>
                <a:sym typeface="Calibri"/>
              </a:rPr>
              <a:t>Розміри</a:t>
            </a:r>
            <a:r>
              <a:rPr lang="ru-RU" sz="2400">
                <a:solidFill>
                  <a:srgbClr val="202122"/>
                </a:solidFill>
                <a:latin typeface="Calibri"/>
                <a:ea typeface="Calibri"/>
                <a:cs typeface="Calibri"/>
                <a:sym typeface="Calibri"/>
              </a:rPr>
              <a:t>  </a:t>
            </a:r>
            <a:r>
              <a:rPr lang="ru-RU" sz="2000">
                <a:solidFill>
                  <a:srgbClr val="202122"/>
                </a:solidFill>
                <a:latin typeface="Calibri"/>
                <a:ea typeface="Calibri"/>
                <a:cs typeface="Calibri"/>
                <a:sym typeface="Calibri"/>
              </a:rPr>
              <a:t>губок коливаються, залежно від виду, від 5 см до 3 м. </a:t>
            </a:r>
            <a:endParaRPr sz="2000">
              <a:solidFill>
                <a:schemeClr val="dk1"/>
              </a:solidFill>
              <a:latin typeface="Calibri"/>
              <a:ea typeface="Calibri"/>
              <a:cs typeface="Calibri"/>
              <a:sym typeface="Calibri"/>
            </a:endParaRPr>
          </a:p>
        </p:txBody>
      </p:sp>
      <p:sp>
        <p:nvSpPr>
          <p:cNvPr id="186" name="Google Shape;186;p11"/>
          <p:cNvSpPr/>
          <p:nvPr/>
        </p:nvSpPr>
        <p:spPr>
          <a:xfrm>
            <a:off x="6967150" y="1153343"/>
            <a:ext cx="5006898" cy="1077218"/>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rgbClr val="202122"/>
                </a:solidFill>
                <a:latin typeface="Calibri"/>
                <a:ea typeface="Calibri"/>
                <a:cs typeface="Calibri"/>
                <a:sym typeface="Calibri"/>
              </a:rPr>
              <a:t>Вирізняються</a:t>
            </a:r>
            <a:r>
              <a:rPr lang="ru-RU" sz="2400">
                <a:solidFill>
                  <a:srgbClr val="202122"/>
                </a:solidFill>
                <a:latin typeface="Calibri"/>
                <a:ea typeface="Calibri"/>
                <a:cs typeface="Calibri"/>
                <a:sym typeface="Calibri"/>
              </a:rPr>
              <a:t> </a:t>
            </a:r>
            <a:r>
              <a:rPr lang="ru-RU" sz="2000">
                <a:solidFill>
                  <a:srgbClr val="202122"/>
                </a:solidFill>
                <a:latin typeface="Calibri"/>
                <a:ea typeface="Calibri"/>
                <a:cs typeface="Calibri"/>
                <a:sym typeface="Calibri"/>
              </a:rPr>
              <a:t>довгою тривалістю життя, до 1500—2000 років. Найдовше живучий вид губок — це Арктична губка віком 2467 років.</a:t>
            </a:r>
            <a:endParaRPr sz="2000">
              <a:solidFill>
                <a:schemeClr val="dk1"/>
              </a:solidFill>
              <a:latin typeface="Calibri"/>
              <a:ea typeface="Calibri"/>
              <a:cs typeface="Calibri"/>
              <a:sym typeface="Calibri"/>
            </a:endParaRPr>
          </a:p>
        </p:txBody>
      </p:sp>
      <p:pic>
        <p:nvPicPr>
          <p:cNvPr descr="Цікаві факти про губки" id="187" name="Google Shape;187;p11"/>
          <p:cNvPicPr preferRelativeResize="0"/>
          <p:nvPr/>
        </p:nvPicPr>
        <p:blipFill rotWithShape="1">
          <a:blip r:embed="rId4">
            <a:alphaModFix/>
          </a:blip>
          <a:srcRect b="0" l="0" r="0" t="0"/>
          <a:stretch/>
        </p:blipFill>
        <p:spPr>
          <a:xfrm>
            <a:off x="238899" y="3611235"/>
            <a:ext cx="3875900" cy="2479743"/>
          </a:xfrm>
          <a:prstGeom prst="rect">
            <a:avLst/>
          </a:prstGeom>
          <a:noFill/>
          <a:ln>
            <a:noFill/>
          </a:ln>
        </p:spPr>
      </p:pic>
      <p:sp>
        <p:nvSpPr>
          <p:cNvPr id="188" name="Google Shape;188;p11"/>
          <p:cNvSpPr/>
          <p:nvPr/>
        </p:nvSpPr>
        <p:spPr>
          <a:xfrm>
            <a:off x="4670725" y="4626463"/>
            <a:ext cx="4119871" cy="1323439"/>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chemeClr val="dk1"/>
                </a:solidFill>
                <a:latin typeface="Calibri"/>
                <a:ea typeface="Calibri"/>
                <a:cs typeface="Calibri"/>
                <a:sym typeface="Calibri"/>
              </a:rPr>
              <a:t>Губок залюбки поїдають дельфіни:  вони грають роль “профілактичного лікування” від бруду і бактерій їх шлунка....</a:t>
            </a:r>
            <a:endParaRPr sz="1800">
              <a:solidFill>
                <a:schemeClr val="dk1"/>
              </a:solidFill>
              <a:latin typeface="Calibri"/>
              <a:ea typeface="Calibri"/>
              <a:cs typeface="Calibri"/>
              <a:sym typeface="Calibri"/>
            </a:endParaRPr>
          </a:p>
        </p:txBody>
      </p:sp>
      <p:pic>
        <p:nvPicPr>
          <p:cNvPr descr="https://i1.wp.com/dic.academic.ru/pictures/enc_biology/animals/1-tablitsa_05.jpg" id="189" name="Google Shape;189;p11"/>
          <p:cNvPicPr preferRelativeResize="0"/>
          <p:nvPr/>
        </p:nvPicPr>
        <p:blipFill rotWithShape="1">
          <a:blip r:embed="rId5">
            <a:alphaModFix/>
          </a:blip>
          <a:srcRect b="0" l="33474" r="0" t="0"/>
          <a:stretch/>
        </p:blipFill>
        <p:spPr>
          <a:xfrm>
            <a:off x="4233829" y="909610"/>
            <a:ext cx="2675566" cy="3473120"/>
          </a:xfrm>
          <a:prstGeom prst="rect">
            <a:avLst/>
          </a:prstGeom>
          <a:noFill/>
          <a:ln>
            <a:noFill/>
          </a:ln>
        </p:spPr>
      </p:pic>
      <p:sp>
        <p:nvSpPr>
          <p:cNvPr id="190" name="Google Shape;190;p11"/>
          <p:cNvSpPr/>
          <p:nvPr/>
        </p:nvSpPr>
        <p:spPr>
          <a:xfrm>
            <a:off x="187028" y="2369171"/>
            <a:ext cx="3927771" cy="1323439"/>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chemeClr val="dk1"/>
                </a:solidFill>
                <a:latin typeface="Calibri"/>
                <a:ea typeface="Calibri"/>
                <a:cs typeface="Calibri"/>
                <a:sym typeface="Calibri"/>
              </a:rPr>
              <a:t>   Знаменита “мочалка”, яку ми щодня використовуємо для купання, отримала свою назву саме завдяки цій морській істоті. </a:t>
            </a:r>
            <a:endParaRPr sz="1600">
              <a:solidFill>
                <a:schemeClr val="dk1"/>
              </a:solidFill>
              <a:latin typeface="Calibri"/>
              <a:ea typeface="Calibri"/>
              <a:cs typeface="Calibri"/>
              <a:sym typeface="Calibri"/>
            </a:endParaRPr>
          </a:p>
        </p:txBody>
      </p:sp>
      <p:sp>
        <p:nvSpPr>
          <p:cNvPr id="191" name="Google Shape;191;p11"/>
          <p:cNvSpPr/>
          <p:nvPr/>
        </p:nvSpPr>
        <p:spPr>
          <a:xfrm>
            <a:off x="6967150" y="2471393"/>
            <a:ext cx="5006898" cy="1631216"/>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ru-RU" sz="2000">
                <a:solidFill>
                  <a:srgbClr val="202122"/>
                </a:solidFill>
                <a:latin typeface="Calibri"/>
                <a:ea typeface="Calibri"/>
                <a:cs typeface="Calibri"/>
                <a:sym typeface="Calibri"/>
              </a:rPr>
              <a:t>Кубок Нептуна</a:t>
            </a:r>
            <a:r>
              <a:rPr lang="ru-RU" sz="2000">
                <a:solidFill>
                  <a:srgbClr val="202122"/>
                </a:solidFill>
                <a:latin typeface="Calibri"/>
                <a:ea typeface="Calibri"/>
                <a:cs typeface="Calibri"/>
                <a:sym typeface="Calibri"/>
              </a:rPr>
              <a:t> — вид звичайних губок. У висоту може досягати 1,25 м, еліптичний отвір 0,79 м в довжину і 0,23 м завширшки. Забарвлення живої губки від блідо-жовтого до білого.</a:t>
            </a:r>
            <a:endParaRPr sz="20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2"/>
          <p:cNvSpPr txBox="1"/>
          <p:nvPr>
            <p:ph type="title"/>
          </p:nvPr>
        </p:nvSpPr>
        <p:spPr>
          <a:xfrm>
            <a:off x="3942607" y="115743"/>
            <a:ext cx="3741717"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ru-RU"/>
              <a:t>Висновки</a:t>
            </a:r>
            <a:endParaRPr/>
          </a:p>
        </p:txBody>
      </p:sp>
      <p:sp>
        <p:nvSpPr>
          <p:cNvPr id="197" name="Google Shape;197;p12"/>
          <p:cNvSpPr txBox="1"/>
          <p:nvPr/>
        </p:nvSpPr>
        <p:spPr>
          <a:xfrm>
            <a:off x="1533100" y="1088618"/>
            <a:ext cx="9915896"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800">
                <a:solidFill>
                  <a:srgbClr val="002060"/>
                </a:solidFill>
                <a:latin typeface="Calibri"/>
                <a:ea typeface="Calibri"/>
                <a:cs typeface="Calibri"/>
                <a:sym typeface="Calibri"/>
              </a:rPr>
              <a:t>Спільним між одноклітинними твариноподібними організмами та губками є схожість певних типів клітин (амебоїдні – амеби, комірцеві – комірцеві джгутиконосці). </a:t>
            </a:r>
            <a:endParaRPr sz="2800">
              <a:solidFill>
                <a:srgbClr val="002060"/>
              </a:solidFill>
              <a:latin typeface="Calibri"/>
              <a:ea typeface="Calibri"/>
              <a:cs typeface="Calibri"/>
              <a:sym typeface="Calibri"/>
            </a:endParaRPr>
          </a:p>
        </p:txBody>
      </p:sp>
      <p:sp>
        <p:nvSpPr>
          <p:cNvPr id="198" name="Google Shape;198;p12"/>
          <p:cNvSpPr txBox="1"/>
          <p:nvPr/>
        </p:nvSpPr>
        <p:spPr>
          <a:xfrm>
            <a:off x="1533100" y="3076355"/>
            <a:ext cx="9915896"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800">
                <a:solidFill>
                  <a:srgbClr val="002060"/>
                </a:solidFill>
                <a:latin typeface="Calibri"/>
                <a:ea typeface="Calibri"/>
                <a:cs typeface="Calibri"/>
                <a:sym typeface="Calibri"/>
              </a:rPr>
              <a:t>Відмінним є те, що губка – багатоклітинний організм, її клітини взаємодіють між собою.</a:t>
            </a:r>
            <a:endParaRPr sz="2800">
              <a:solidFill>
                <a:srgbClr val="002060"/>
              </a:solidFill>
              <a:latin typeface="Calibri"/>
              <a:ea typeface="Calibri"/>
              <a:cs typeface="Calibri"/>
              <a:sym typeface="Calibri"/>
            </a:endParaRPr>
          </a:p>
        </p:txBody>
      </p:sp>
      <p:pic>
        <p:nvPicPr>
          <p:cNvPr id="199" name="Google Shape;199;p12"/>
          <p:cNvPicPr preferRelativeResize="0"/>
          <p:nvPr/>
        </p:nvPicPr>
        <p:blipFill rotWithShape="1">
          <a:blip r:embed="rId3">
            <a:alphaModFix/>
          </a:blip>
          <a:srcRect b="0" l="0" r="0" t="0"/>
          <a:stretch/>
        </p:blipFill>
        <p:spPr>
          <a:xfrm>
            <a:off x="309747" y="1265708"/>
            <a:ext cx="1194920" cy="841321"/>
          </a:xfrm>
          <a:prstGeom prst="rect">
            <a:avLst/>
          </a:prstGeom>
          <a:noFill/>
          <a:ln>
            <a:noFill/>
          </a:ln>
        </p:spPr>
      </p:pic>
      <p:pic>
        <p:nvPicPr>
          <p:cNvPr id="200" name="Google Shape;200;p12"/>
          <p:cNvPicPr preferRelativeResize="0"/>
          <p:nvPr/>
        </p:nvPicPr>
        <p:blipFill rotWithShape="1">
          <a:blip r:embed="rId3">
            <a:alphaModFix/>
          </a:blip>
          <a:srcRect b="0" l="0" r="0" t="0"/>
          <a:stretch/>
        </p:blipFill>
        <p:spPr>
          <a:xfrm>
            <a:off x="309747" y="4978861"/>
            <a:ext cx="1194920" cy="841321"/>
          </a:xfrm>
          <a:prstGeom prst="rect">
            <a:avLst/>
          </a:prstGeom>
          <a:noFill/>
          <a:ln>
            <a:noFill/>
          </a:ln>
        </p:spPr>
      </p:pic>
      <p:pic>
        <p:nvPicPr>
          <p:cNvPr id="201" name="Google Shape;201;p12"/>
          <p:cNvPicPr preferRelativeResize="0"/>
          <p:nvPr/>
        </p:nvPicPr>
        <p:blipFill rotWithShape="1">
          <a:blip r:embed="rId3">
            <a:alphaModFix/>
          </a:blip>
          <a:srcRect b="0" l="0" r="0" t="0"/>
          <a:stretch/>
        </p:blipFill>
        <p:spPr>
          <a:xfrm>
            <a:off x="338180" y="3027035"/>
            <a:ext cx="1194920" cy="841321"/>
          </a:xfrm>
          <a:prstGeom prst="rect">
            <a:avLst/>
          </a:prstGeom>
          <a:noFill/>
          <a:ln>
            <a:noFill/>
          </a:ln>
        </p:spPr>
      </p:pic>
      <p:sp>
        <p:nvSpPr>
          <p:cNvPr id="202" name="Google Shape;202;p12"/>
          <p:cNvSpPr txBox="1"/>
          <p:nvPr/>
        </p:nvSpPr>
        <p:spPr>
          <a:xfrm>
            <a:off x="1533100" y="4491580"/>
            <a:ext cx="10086471"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800">
                <a:solidFill>
                  <a:srgbClr val="002060"/>
                </a:solidFill>
                <a:latin typeface="Calibri"/>
                <a:ea typeface="Calibri"/>
                <a:cs typeface="Calibri"/>
                <a:sym typeface="Calibri"/>
              </a:rPr>
              <a:t>Тіло складається з двох шарів клітин — ектодерми (зовнішній покрив) й ентодерми (внутрішній покрив), між якими міститься драглиста речовина — мезоглея; майже завжди є внутрішній скелет (вапняковий чи кремнієвий), що виконує опорну функцію. </a:t>
            </a:r>
            <a:endParaRPr sz="2800">
              <a:solidFill>
                <a:srgbClr val="002060"/>
              </a:solidFill>
              <a:latin typeface="Calibri"/>
              <a:ea typeface="Calibri"/>
              <a:cs typeface="Calibri"/>
              <a:sym typeface="Calibri"/>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par>
                          <p:cTn fill="hold">
                            <p:stCondLst>
                              <p:cond delay="1001"/>
                            </p:stCondLst>
                            <p:childTnLst>
                              <p:par>
                                <p:cTn fill="hold" nodeType="after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par>
                          <p:cTn fill="hold">
                            <p:stCondLst>
                              <p:cond delay="1002"/>
                            </p:stCondLst>
                            <p:childTnLst>
                              <p:par>
                                <p:cTn fill="hold" nodeType="after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par>
                          <p:cTn fill="hold">
                            <p:stCondLst>
                              <p:cond delay="1502"/>
                            </p:stCondLst>
                            <p:childTnLst>
                              <p:par>
                                <p:cTn fill="hold" nodeType="after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905107"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ru-RU"/>
              <a:t>Губки – примітивні багатоклітинні тварини</a:t>
            </a:r>
            <a:endParaRPr/>
          </a:p>
        </p:txBody>
      </p:sp>
      <p:pic>
        <p:nvPicPr>
          <p:cNvPr id="94" name="Google Shape;94;p2"/>
          <p:cNvPicPr preferRelativeResize="0"/>
          <p:nvPr/>
        </p:nvPicPr>
        <p:blipFill rotWithShape="1">
          <a:blip r:embed="rId3">
            <a:alphaModFix/>
          </a:blip>
          <a:srcRect b="0" l="0" r="0" t="0"/>
          <a:stretch/>
        </p:blipFill>
        <p:spPr>
          <a:xfrm>
            <a:off x="1890556" y="2078655"/>
            <a:ext cx="8321675" cy="2657475"/>
          </a:xfrm>
          <a:prstGeom prst="rect">
            <a:avLst/>
          </a:prstGeom>
          <a:noFill/>
          <a:ln>
            <a:noFill/>
          </a:ln>
        </p:spPr>
      </p:pic>
      <p:sp>
        <p:nvSpPr>
          <p:cNvPr id="95" name="Google Shape;95;p2"/>
          <p:cNvSpPr/>
          <p:nvPr/>
        </p:nvSpPr>
        <p:spPr>
          <a:xfrm>
            <a:off x="1111404" y="962827"/>
            <a:ext cx="9454377" cy="830997"/>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ru-RU" sz="2400" u="none" cap="none" strike="noStrike">
                <a:solidFill>
                  <a:schemeClr val="dk1"/>
                </a:solidFill>
                <a:latin typeface="Calibri"/>
                <a:ea typeface="Calibri"/>
                <a:cs typeface="Calibri"/>
                <a:sym typeface="Calibri"/>
              </a:rPr>
              <a:t>Губки були визнані тваринами лише у 1825 році, а до цього вважалися зоофітами – тварино-рослинами.  </a:t>
            </a:r>
            <a:endParaRPr b="0" i="0" sz="2400" u="none" cap="none" strike="noStrike">
              <a:solidFill>
                <a:schemeClr val="dk1"/>
              </a:solidFill>
              <a:latin typeface="Calibri"/>
              <a:ea typeface="Calibri"/>
              <a:cs typeface="Calibri"/>
              <a:sym typeface="Calibri"/>
            </a:endParaRPr>
          </a:p>
        </p:txBody>
      </p:sp>
      <p:sp>
        <p:nvSpPr>
          <p:cNvPr id="96" name="Google Shape;96;p2"/>
          <p:cNvSpPr/>
          <p:nvPr/>
        </p:nvSpPr>
        <p:spPr>
          <a:xfrm>
            <a:off x="1111404" y="5723335"/>
            <a:ext cx="1071260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ru-RU" sz="1800" u="none" cap="none" strike="noStrike">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97" name="Google Shape;97;p2"/>
          <p:cNvSpPr/>
          <p:nvPr/>
        </p:nvSpPr>
        <p:spPr>
          <a:xfrm>
            <a:off x="2329094" y="5461167"/>
            <a:ext cx="7275746" cy="830997"/>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2400">
                <a:solidFill>
                  <a:schemeClr val="dk1"/>
                </a:solidFill>
                <a:latin typeface="Calibri"/>
                <a:ea typeface="Calibri"/>
                <a:cs typeface="Calibri"/>
                <a:sym typeface="Calibri"/>
              </a:rPr>
              <a:t>Тіло асиметричне, келихоподібне. Мешкають у морях: винятком є прісноводний вид- губка-бодяга. </a:t>
            </a:r>
            <a:endParaRPr/>
          </a:p>
        </p:txBody>
      </p:sp>
      <p:pic>
        <p:nvPicPr>
          <p:cNvPr descr="Картинка 18 из 1953" id="98" name="Google Shape;98;p2">
            <a:hlinkClick r:id="rId4"/>
          </p:cNvPr>
          <p:cNvPicPr preferRelativeResize="0"/>
          <p:nvPr/>
        </p:nvPicPr>
        <p:blipFill rotWithShape="1">
          <a:blip r:embed="rId5">
            <a:alphaModFix/>
          </a:blip>
          <a:srcRect b="0" l="0" r="0" t="0"/>
          <a:stretch/>
        </p:blipFill>
        <p:spPr>
          <a:xfrm flipH="1">
            <a:off x="-518881" y="3219191"/>
            <a:ext cx="2847975" cy="3810000"/>
          </a:xfrm>
          <a:prstGeom prst="rect">
            <a:avLst/>
          </a:prstGeom>
          <a:noFill/>
          <a:ln>
            <a:noFill/>
          </a:ln>
        </p:spPr>
      </p:pic>
      <p:pic>
        <p:nvPicPr>
          <p:cNvPr id="99" name="Google Shape;99;p2"/>
          <p:cNvPicPr preferRelativeResize="0"/>
          <p:nvPr/>
        </p:nvPicPr>
        <p:blipFill rotWithShape="1">
          <a:blip r:embed="rId6">
            <a:alphaModFix/>
          </a:blip>
          <a:srcRect b="0" l="17176" r="23979" t="0"/>
          <a:stretch/>
        </p:blipFill>
        <p:spPr>
          <a:xfrm>
            <a:off x="10062117" y="4143375"/>
            <a:ext cx="2129883" cy="2714625"/>
          </a:xfrm>
          <a:prstGeom prst="ellipse">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2388403" y="0"/>
            <a:ext cx="7070766"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ru-RU"/>
              <a:t>Будова губки</a:t>
            </a:r>
            <a:endParaRPr/>
          </a:p>
        </p:txBody>
      </p:sp>
      <p:sp>
        <p:nvSpPr>
          <p:cNvPr id="105" name="Google Shape;105;p3"/>
          <p:cNvSpPr/>
          <p:nvPr/>
        </p:nvSpPr>
        <p:spPr>
          <a:xfrm>
            <a:off x="240381" y="1021723"/>
            <a:ext cx="7632380" cy="1569660"/>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ru-RU" sz="2400">
                <a:solidFill>
                  <a:schemeClr val="dk1"/>
                </a:solidFill>
                <a:latin typeface="Calibri"/>
                <a:ea typeface="Calibri"/>
                <a:cs typeface="Calibri"/>
                <a:sym typeface="Calibri"/>
              </a:rPr>
              <a:t>    Губка  нижньою частиною тіла (підошвою) прикрі­плюється підводних предметів, на протилежному верхньому кінці тіла губок має отвір для виведення води з неперетравленими рештками.</a:t>
            </a:r>
            <a:endParaRPr sz="2400">
              <a:solidFill>
                <a:schemeClr val="dk1"/>
              </a:solidFill>
              <a:latin typeface="Calibri"/>
              <a:ea typeface="Calibri"/>
              <a:cs typeface="Calibri"/>
              <a:sym typeface="Calibri"/>
            </a:endParaRPr>
          </a:p>
        </p:txBody>
      </p:sp>
      <p:sp>
        <p:nvSpPr>
          <p:cNvPr id="106" name="Google Shape;106;p3"/>
          <p:cNvSpPr/>
          <p:nvPr/>
        </p:nvSpPr>
        <p:spPr>
          <a:xfrm>
            <a:off x="5073805" y="4733227"/>
            <a:ext cx="6713034" cy="193899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9525" lvl="0" marL="0" marR="0" rtl="0" algn="l">
              <a:spcBef>
                <a:spcPts val="0"/>
              </a:spcBef>
              <a:spcAft>
                <a:spcPts val="0"/>
              </a:spcAft>
              <a:buNone/>
            </a:pPr>
            <a:r>
              <a:rPr lang="ru-RU" sz="2400">
                <a:solidFill>
                  <a:schemeClr val="dk1"/>
                </a:solidFill>
                <a:latin typeface="Calibri"/>
                <a:ea typeface="Calibri"/>
                <a:cs typeface="Calibri"/>
                <a:sym typeface="Calibri"/>
              </a:rPr>
              <a:t>    Скелет складається із рогових, вапнякових чи кремнійових голок. </a:t>
            </a:r>
            <a:endParaRPr/>
          </a:p>
          <a:p>
            <a:pPr indent="9525" lvl="0" marL="0" marR="0" rtl="0" algn="l">
              <a:spcBef>
                <a:spcPts val="0"/>
              </a:spcBef>
              <a:spcAft>
                <a:spcPts val="0"/>
              </a:spcAft>
              <a:buNone/>
            </a:pPr>
            <a:r>
              <a:rPr lang="ru-RU" sz="2400">
                <a:solidFill>
                  <a:schemeClr val="dk1"/>
                </a:solidFill>
                <a:latin typeface="Calibri"/>
                <a:ea typeface="Calibri"/>
                <a:cs typeface="Calibri"/>
                <a:sym typeface="Calibri"/>
              </a:rPr>
              <a:t>    «Грецька губка», що використовується  з гігієнічною метою, має скелет із еластичного білка.</a:t>
            </a:r>
            <a:endParaRPr sz="2400">
              <a:solidFill>
                <a:schemeClr val="dk1"/>
              </a:solidFill>
              <a:latin typeface="Calibri"/>
              <a:ea typeface="Calibri"/>
              <a:cs typeface="Calibri"/>
              <a:sym typeface="Calibri"/>
            </a:endParaRPr>
          </a:p>
        </p:txBody>
      </p:sp>
      <p:pic>
        <p:nvPicPr>
          <p:cNvPr id="107" name="Google Shape;107;p3"/>
          <p:cNvPicPr preferRelativeResize="0"/>
          <p:nvPr/>
        </p:nvPicPr>
        <p:blipFill rotWithShape="1">
          <a:blip r:embed="rId3">
            <a:alphaModFix/>
          </a:blip>
          <a:srcRect b="0" l="0" r="0" t="0"/>
          <a:stretch/>
        </p:blipFill>
        <p:spPr>
          <a:xfrm>
            <a:off x="240381" y="3613106"/>
            <a:ext cx="4675188" cy="3059113"/>
          </a:xfrm>
          <a:prstGeom prst="rect">
            <a:avLst/>
          </a:prstGeom>
          <a:noFill/>
          <a:ln>
            <a:noFill/>
          </a:ln>
        </p:spPr>
      </p:pic>
      <p:pic>
        <p:nvPicPr>
          <p:cNvPr descr="Презентация по биологии на тему &quot;Тип Губки&quot; (7 класс)" id="108" name="Google Shape;108;p3"/>
          <p:cNvPicPr preferRelativeResize="0"/>
          <p:nvPr/>
        </p:nvPicPr>
        <p:blipFill rotWithShape="1">
          <a:blip r:embed="rId4">
            <a:alphaModFix/>
          </a:blip>
          <a:srcRect b="20396" l="36224" r="9346" t="0"/>
          <a:stretch/>
        </p:blipFill>
        <p:spPr>
          <a:xfrm>
            <a:off x="8038800" y="662781"/>
            <a:ext cx="3568391" cy="3914078"/>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ph type="title"/>
          </p:nvPr>
        </p:nvSpPr>
        <p:spPr>
          <a:xfrm>
            <a:off x="2288042" y="-156493"/>
            <a:ext cx="7070766"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ru-RU"/>
              <a:t>Будова губки</a:t>
            </a:r>
            <a:endParaRPr/>
          </a:p>
        </p:txBody>
      </p:sp>
      <p:sp>
        <p:nvSpPr>
          <p:cNvPr id="114" name="Google Shape;114;p4"/>
          <p:cNvSpPr/>
          <p:nvPr/>
        </p:nvSpPr>
        <p:spPr>
          <a:xfrm>
            <a:off x="236688" y="912807"/>
            <a:ext cx="7401898" cy="5509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ru-RU" sz="2200">
                <a:solidFill>
                  <a:schemeClr val="dk1"/>
                </a:solidFill>
                <a:latin typeface="Calibri"/>
                <a:ea typeface="Calibri"/>
                <a:cs typeface="Calibri"/>
                <a:sym typeface="Calibri"/>
              </a:rPr>
              <a:t>    Зовнішній шар – ектодерму- </a:t>
            </a:r>
            <a:r>
              <a:rPr lang="ru-RU" sz="2200">
                <a:solidFill>
                  <a:schemeClr val="dk1"/>
                </a:solidFill>
                <a:latin typeface="Calibri"/>
                <a:ea typeface="Calibri"/>
                <a:cs typeface="Calibri"/>
                <a:sym typeface="Calibri"/>
              </a:rPr>
              <a:t>утворюють покривні клітини (4), всередині деяких таких клітин проходить пора (6). Через пори вода з їжею та киснем надходить у їхнє тіло. </a:t>
            </a:r>
            <a:endParaRPr/>
          </a:p>
          <a:p>
            <a:pPr indent="0" lvl="0" marL="0" marR="0" rtl="0" algn="just">
              <a:spcBef>
                <a:spcPts val="0"/>
              </a:spcBef>
              <a:spcAft>
                <a:spcPts val="0"/>
              </a:spcAft>
              <a:buNone/>
            </a:pPr>
            <a:r>
              <a:rPr lang="ru-RU" sz="2200">
                <a:solidFill>
                  <a:schemeClr val="dk1"/>
                </a:solidFill>
                <a:latin typeface="Calibri"/>
                <a:ea typeface="Calibri"/>
                <a:cs typeface="Calibri"/>
                <a:sym typeface="Calibri"/>
              </a:rPr>
              <a:t>    У </a:t>
            </a:r>
            <a:r>
              <a:rPr b="1" lang="ru-RU" sz="2200">
                <a:solidFill>
                  <a:schemeClr val="dk1"/>
                </a:solidFill>
                <a:latin typeface="Calibri"/>
                <a:ea typeface="Calibri"/>
                <a:cs typeface="Calibri"/>
                <a:sym typeface="Calibri"/>
              </a:rPr>
              <a:t>міжклітин­ній речовині – мезоглеї -</a:t>
            </a:r>
            <a:r>
              <a:rPr lang="ru-RU" sz="2200">
                <a:solidFill>
                  <a:schemeClr val="dk1"/>
                </a:solidFill>
                <a:latin typeface="Calibri"/>
                <a:ea typeface="Calibri"/>
                <a:cs typeface="Calibri"/>
                <a:sym typeface="Calibri"/>
              </a:rPr>
              <a:t> розташовані </a:t>
            </a:r>
            <a:r>
              <a:rPr b="1" lang="ru-RU" sz="2200">
                <a:solidFill>
                  <a:schemeClr val="dk1"/>
                </a:solidFill>
                <a:latin typeface="Calibri"/>
                <a:ea typeface="Calibri"/>
                <a:cs typeface="Calibri"/>
                <a:sym typeface="Calibri"/>
              </a:rPr>
              <a:t>скелетні клітини </a:t>
            </a:r>
            <a:r>
              <a:rPr lang="ru-RU" sz="2200">
                <a:solidFill>
                  <a:schemeClr val="dk1"/>
                </a:solidFill>
                <a:latin typeface="Calibri"/>
                <a:ea typeface="Calibri"/>
                <a:cs typeface="Calibri"/>
                <a:sym typeface="Calibri"/>
              </a:rPr>
              <a:t>(5), що утворюють голки або волоконця з неорганічних чи органічних речовин, які слугують своєрідним скелетом губки;</a:t>
            </a:r>
            <a:endParaRPr/>
          </a:p>
          <a:p>
            <a:pPr indent="0" lvl="0" marL="0" marR="0" rtl="0" algn="just">
              <a:spcBef>
                <a:spcPts val="0"/>
              </a:spcBef>
              <a:spcAft>
                <a:spcPts val="0"/>
              </a:spcAft>
              <a:buNone/>
            </a:pPr>
            <a:r>
              <a:rPr lang="ru-RU" sz="2200">
                <a:solidFill>
                  <a:schemeClr val="dk1"/>
                </a:solidFill>
                <a:latin typeface="Calibri"/>
                <a:ea typeface="Calibri"/>
                <a:cs typeface="Calibri"/>
                <a:sym typeface="Calibri"/>
              </a:rPr>
              <a:t>      У внутрішньому шарі клітин – </a:t>
            </a:r>
            <a:r>
              <a:rPr b="1" lang="ru-RU" sz="2200">
                <a:solidFill>
                  <a:schemeClr val="dk1"/>
                </a:solidFill>
                <a:latin typeface="Calibri"/>
                <a:ea typeface="Calibri"/>
                <a:cs typeface="Calibri"/>
                <a:sym typeface="Calibri"/>
              </a:rPr>
              <a:t>ентодермі</a:t>
            </a:r>
            <a:r>
              <a:rPr lang="ru-RU" sz="2200">
                <a:solidFill>
                  <a:schemeClr val="dk1"/>
                </a:solidFill>
                <a:latin typeface="Calibri"/>
                <a:ea typeface="Calibri"/>
                <a:cs typeface="Calibri"/>
                <a:sym typeface="Calibri"/>
              </a:rPr>
              <a:t> -  </a:t>
            </a:r>
            <a:r>
              <a:rPr b="1" lang="ru-RU" sz="2200">
                <a:solidFill>
                  <a:schemeClr val="dk1"/>
                </a:solidFill>
                <a:latin typeface="Calibri"/>
                <a:ea typeface="Calibri"/>
                <a:cs typeface="Calibri"/>
                <a:sym typeface="Calibri"/>
              </a:rPr>
              <a:t>амебоїдні клітини </a:t>
            </a:r>
            <a:r>
              <a:rPr lang="ru-RU" sz="2200">
                <a:solidFill>
                  <a:schemeClr val="dk1"/>
                </a:solidFill>
                <a:latin typeface="Calibri"/>
                <a:ea typeface="Calibri"/>
                <a:cs typeface="Calibri"/>
                <a:sym typeface="Calibri"/>
              </a:rPr>
              <a:t>(7) за допомогою несправжніх ніжок захоплюють частинки їжі,  формують травну вакуолю для перетравлення. Неперетравлені рештки їжі надходять у внутрішню порожнину (1) губки. Вона вистелена</a:t>
            </a:r>
            <a:r>
              <a:rPr b="1" lang="ru-RU" sz="2200">
                <a:solidFill>
                  <a:schemeClr val="dk1"/>
                </a:solidFill>
                <a:latin typeface="Calibri"/>
                <a:ea typeface="Calibri"/>
                <a:cs typeface="Calibri"/>
                <a:sym typeface="Calibri"/>
              </a:rPr>
              <a:t> комірцевими клітинами </a:t>
            </a:r>
            <a:r>
              <a:rPr lang="ru-RU" sz="2200">
                <a:solidFill>
                  <a:schemeClr val="dk1"/>
                </a:solidFill>
                <a:latin typeface="Calibri"/>
                <a:ea typeface="Calibri"/>
                <a:cs typeface="Calibri"/>
                <a:sym typeface="Calibri"/>
              </a:rPr>
              <a:t>(3) з плівчастим комірцем з виростів цитоплазми і одним джгутиком. Звідти неперетравлені рештки через отвір (2) на верхньому кінці тіла виводяться назовні.</a:t>
            </a:r>
            <a:endParaRPr b="0" i="0" sz="2200">
              <a:solidFill>
                <a:schemeClr val="dk1"/>
              </a:solidFill>
              <a:latin typeface="Calibri"/>
              <a:ea typeface="Calibri"/>
              <a:cs typeface="Calibri"/>
              <a:sym typeface="Calibri"/>
            </a:endParaRPr>
          </a:p>
        </p:txBody>
      </p:sp>
      <p:grpSp>
        <p:nvGrpSpPr>
          <p:cNvPr id="115" name="Google Shape;115;p4"/>
          <p:cNvGrpSpPr/>
          <p:nvPr/>
        </p:nvGrpSpPr>
        <p:grpSpPr>
          <a:xfrm>
            <a:off x="7828157" y="704761"/>
            <a:ext cx="4139193" cy="5827020"/>
            <a:chOff x="7872762" y="816273"/>
            <a:chExt cx="4139193" cy="5827020"/>
          </a:xfrm>
        </p:grpSpPr>
        <p:pic>
          <p:nvPicPr>
            <p:cNvPr id="116" name="Google Shape;116;p4"/>
            <p:cNvPicPr preferRelativeResize="0"/>
            <p:nvPr/>
          </p:nvPicPr>
          <p:blipFill rotWithShape="1">
            <a:blip r:embed="rId3">
              <a:alphaModFix/>
            </a:blip>
            <a:srcRect b="0" l="0" r="0" t="0"/>
            <a:stretch/>
          </p:blipFill>
          <p:spPr>
            <a:xfrm>
              <a:off x="7872762" y="816273"/>
              <a:ext cx="4139193" cy="5827020"/>
            </a:xfrm>
            <a:prstGeom prst="rect">
              <a:avLst/>
            </a:prstGeom>
            <a:noFill/>
            <a:ln>
              <a:noFill/>
            </a:ln>
          </p:spPr>
        </p:pic>
        <p:cxnSp>
          <p:nvCxnSpPr>
            <p:cNvPr id="117" name="Google Shape;117;p4"/>
            <p:cNvCxnSpPr/>
            <p:nvPr/>
          </p:nvCxnSpPr>
          <p:spPr>
            <a:xfrm rot="10800000">
              <a:off x="10783229" y="3757961"/>
              <a:ext cx="646771" cy="133815"/>
            </a:xfrm>
            <a:prstGeom prst="straightConnector1">
              <a:avLst/>
            </a:prstGeom>
            <a:noFill/>
            <a:ln cap="flat" cmpd="sng" w="9525">
              <a:solidFill>
                <a:schemeClr val="dk1"/>
              </a:solidFill>
              <a:prstDash val="solid"/>
              <a:miter lim="800000"/>
              <a:headEnd len="sm" w="sm" type="none"/>
              <a:tailEnd len="sm" w="sm" type="none"/>
            </a:ln>
          </p:spPr>
        </p:cxnSp>
        <p:sp>
          <p:nvSpPr>
            <p:cNvPr id="118" name="Google Shape;118;p4"/>
            <p:cNvSpPr/>
            <p:nvPr/>
          </p:nvSpPr>
          <p:spPr>
            <a:xfrm>
              <a:off x="11430000" y="3696330"/>
              <a:ext cx="234176" cy="2787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ru-RU" sz="1400">
                  <a:solidFill>
                    <a:schemeClr val="dk1"/>
                  </a:solidFill>
                  <a:latin typeface="Calibri"/>
                  <a:ea typeface="Calibri"/>
                  <a:cs typeface="Calibri"/>
                  <a:sym typeface="Calibri"/>
                </a:rPr>
                <a:t>7</a:t>
              </a:r>
              <a:endParaRPr sz="1400">
                <a:solidFill>
                  <a:schemeClr val="dk1"/>
                </a:solidFill>
                <a:latin typeface="Calibri"/>
                <a:ea typeface="Calibri"/>
                <a:cs typeface="Calibri"/>
                <a:sym typeface="Calibri"/>
              </a:endParaRPr>
            </a:p>
          </p:txBody>
        </p:sp>
      </p:gr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5"/>
          <p:cNvSpPr txBox="1"/>
          <p:nvPr>
            <p:ph type="title"/>
          </p:nvPr>
        </p:nvSpPr>
        <p:spPr>
          <a:xfrm>
            <a:off x="2310160" y="-115360"/>
            <a:ext cx="762722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ru-RU"/>
              <a:t>Процеси життєдіяльності губок</a:t>
            </a:r>
            <a:endParaRPr/>
          </a:p>
        </p:txBody>
      </p:sp>
      <p:sp>
        <p:nvSpPr>
          <p:cNvPr id="124" name="Google Shape;124;p5"/>
          <p:cNvSpPr/>
          <p:nvPr/>
        </p:nvSpPr>
        <p:spPr>
          <a:xfrm>
            <a:off x="269488" y="1084969"/>
            <a:ext cx="1288623" cy="36933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rgbClr val="2F2F2F"/>
                </a:solidFill>
                <a:latin typeface="Open Sans"/>
                <a:ea typeface="Open Sans"/>
                <a:cs typeface="Open Sans"/>
                <a:sym typeface="Open Sans"/>
              </a:rPr>
              <a:t>Живлення</a:t>
            </a:r>
            <a:endParaRPr sz="1800">
              <a:solidFill>
                <a:schemeClr val="dk1"/>
              </a:solidFill>
              <a:latin typeface="Calibri"/>
              <a:ea typeface="Calibri"/>
              <a:cs typeface="Calibri"/>
              <a:sym typeface="Calibri"/>
            </a:endParaRPr>
          </a:p>
        </p:txBody>
      </p:sp>
      <p:sp>
        <p:nvSpPr>
          <p:cNvPr id="125" name="Google Shape;125;p5"/>
          <p:cNvSpPr/>
          <p:nvPr/>
        </p:nvSpPr>
        <p:spPr>
          <a:xfrm>
            <a:off x="269489" y="1394869"/>
            <a:ext cx="5306122" cy="286232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rgbClr val="2F2F2F"/>
                </a:solidFill>
                <a:latin typeface="Open Sans"/>
                <a:ea typeface="Open Sans"/>
                <a:cs typeface="Open Sans"/>
                <a:sym typeface="Open Sans"/>
              </a:rPr>
              <a:t>Через пори вода з їжею надходить у їхнє тіло, потім канальці проводять воду з поживними речовинами до внутрішньої порожнини губки, в міжклітинній речовині амебоїдні клітини (слугують для перетравлення їжі та транспорту поживних речовин до іншої клітини) за допомогою несправжніх ніжок захоплюють частинки їжі формують травну вакуолю для перетравлення, неперетравлені рештки виводяться назовні через виділення.</a:t>
            </a:r>
            <a:endParaRPr sz="1800">
              <a:solidFill>
                <a:schemeClr val="dk1"/>
              </a:solidFill>
              <a:latin typeface="Calibri"/>
              <a:ea typeface="Calibri"/>
              <a:cs typeface="Calibri"/>
              <a:sym typeface="Calibri"/>
            </a:endParaRPr>
          </a:p>
        </p:txBody>
      </p:sp>
      <p:sp>
        <p:nvSpPr>
          <p:cNvPr id="126" name="Google Shape;126;p5"/>
          <p:cNvSpPr/>
          <p:nvPr/>
        </p:nvSpPr>
        <p:spPr>
          <a:xfrm>
            <a:off x="4483004" y="4699306"/>
            <a:ext cx="1092607" cy="36933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rgbClr val="2F2F2F"/>
                </a:solidFill>
                <a:latin typeface="Open Sans"/>
                <a:ea typeface="Open Sans"/>
                <a:cs typeface="Open Sans"/>
                <a:sym typeface="Open Sans"/>
              </a:rPr>
              <a:t>Дихання</a:t>
            </a:r>
            <a:endParaRPr sz="1800">
              <a:solidFill>
                <a:schemeClr val="dk1"/>
              </a:solidFill>
              <a:latin typeface="Calibri"/>
              <a:ea typeface="Calibri"/>
              <a:cs typeface="Calibri"/>
              <a:sym typeface="Calibri"/>
            </a:endParaRPr>
          </a:p>
        </p:txBody>
      </p:sp>
      <p:sp>
        <p:nvSpPr>
          <p:cNvPr id="127" name="Google Shape;127;p5"/>
          <p:cNvSpPr/>
          <p:nvPr/>
        </p:nvSpPr>
        <p:spPr>
          <a:xfrm>
            <a:off x="269488" y="5068638"/>
            <a:ext cx="5306123" cy="646331"/>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chemeClr val="dk1"/>
                </a:solidFill>
                <a:latin typeface="Calibri"/>
                <a:ea typeface="Calibri"/>
                <a:cs typeface="Calibri"/>
                <a:sym typeface="Calibri"/>
              </a:rPr>
              <a:t>Дихання відбувається через поверхню тіла (розчинений у воді кисень надходить через пори).</a:t>
            </a:r>
            <a:endParaRPr/>
          </a:p>
        </p:txBody>
      </p:sp>
      <p:pic>
        <p:nvPicPr>
          <p:cNvPr descr="Spongillidae" id="128" name="Google Shape;128;p5"/>
          <p:cNvPicPr preferRelativeResize="0"/>
          <p:nvPr/>
        </p:nvPicPr>
        <p:blipFill rotWithShape="1">
          <a:blip r:embed="rId3">
            <a:alphaModFix/>
          </a:blip>
          <a:srcRect b="0" l="0" r="0" t="0"/>
          <a:stretch/>
        </p:blipFill>
        <p:spPr>
          <a:xfrm>
            <a:off x="6398245" y="1833442"/>
            <a:ext cx="5068229" cy="3801172"/>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
          <p:cNvSpPr txBox="1"/>
          <p:nvPr>
            <p:ph type="title"/>
          </p:nvPr>
        </p:nvSpPr>
        <p:spPr>
          <a:xfrm>
            <a:off x="1195667" y="-8170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ru-RU"/>
              <a:t>Процеси життєдіяльності губок</a:t>
            </a:r>
            <a:endParaRPr/>
          </a:p>
        </p:txBody>
      </p:sp>
      <p:sp>
        <p:nvSpPr>
          <p:cNvPr id="134" name="Google Shape;134;p6"/>
          <p:cNvSpPr/>
          <p:nvPr/>
        </p:nvSpPr>
        <p:spPr>
          <a:xfrm>
            <a:off x="10318595" y="973114"/>
            <a:ext cx="1485535" cy="36933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rgbClr val="2F2F2F"/>
                </a:solidFill>
                <a:latin typeface="Open Sans"/>
                <a:ea typeface="Open Sans"/>
                <a:cs typeface="Open Sans"/>
                <a:sym typeface="Open Sans"/>
              </a:rPr>
              <a:t>Регенерація</a:t>
            </a:r>
            <a:endParaRPr sz="1800">
              <a:solidFill>
                <a:schemeClr val="dk1"/>
              </a:solidFill>
              <a:latin typeface="Calibri"/>
              <a:ea typeface="Calibri"/>
              <a:cs typeface="Calibri"/>
              <a:sym typeface="Calibri"/>
            </a:endParaRPr>
          </a:p>
        </p:txBody>
      </p:sp>
      <p:sp>
        <p:nvSpPr>
          <p:cNvPr id="135" name="Google Shape;135;p6"/>
          <p:cNvSpPr/>
          <p:nvPr/>
        </p:nvSpPr>
        <p:spPr>
          <a:xfrm>
            <a:off x="5884080" y="979371"/>
            <a:ext cx="569387" cy="36933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rgbClr val="2F2F2F"/>
                </a:solidFill>
                <a:latin typeface="Open Sans"/>
                <a:ea typeface="Open Sans"/>
                <a:cs typeface="Open Sans"/>
                <a:sym typeface="Open Sans"/>
              </a:rPr>
              <a:t>Рух</a:t>
            </a:r>
            <a:endParaRPr sz="1800">
              <a:solidFill>
                <a:schemeClr val="dk1"/>
              </a:solidFill>
              <a:latin typeface="Calibri"/>
              <a:ea typeface="Calibri"/>
              <a:cs typeface="Calibri"/>
              <a:sym typeface="Calibri"/>
            </a:endParaRPr>
          </a:p>
        </p:txBody>
      </p:sp>
      <p:sp>
        <p:nvSpPr>
          <p:cNvPr id="136" name="Google Shape;136;p6"/>
          <p:cNvSpPr/>
          <p:nvPr/>
        </p:nvSpPr>
        <p:spPr>
          <a:xfrm>
            <a:off x="555668" y="1002319"/>
            <a:ext cx="1297150" cy="36933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rgbClr val="2F2F2F"/>
                </a:solidFill>
                <a:latin typeface="Open Sans"/>
                <a:ea typeface="Open Sans"/>
                <a:cs typeface="Open Sans"/>
                <a:sym typeface="Open Sans"/>
              </a:rPr>
              <a:t>Виділення</a:t>
            </a:r>
            <a:endParaRPr sz="1800">
              <a:solidFill>
                <a:schemeClr val="dk1"/>
              </a:solidFill>
              <a:latin typeface="Calibri"/>
              <a:ea typeface="Calibri"/>
              <a:cs typeface="Calibri"/>
              <a:sym typeface="Calibri"/>
            </a:endParaRPr>
          </a:p>
        </p:txBody>
      </p:sp>
      <p:sp>
        <p:nvSpPr>
          <p:cNvPr id="137" name="Google Shape;137;p6"/>
          <p:cNvSpPr/>
          <p:nvPr/>
        </p:nvSpPr>
        <p:spPr>
          <a:xfrm>
            <a:off x="8965580" y="1342446"/>
            <a:ext cx="2886850" cy="1754326"/>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chemeClr val="dk1"/>
                </a:solidFill>
                <a:latin typeface="Calibri"/>
                <a:ea typeface="Calibri"/>
                <a:cs typeface="Calibri"/>
                <a:sym typeface="Calibri"/>
              </a:rPr>
              <a:t>Якщо протерти губку через  сито з дрібними отворами, то окремі клітини злипнуться і через декілька днів перетворяться на маленьку губку.  </a:t>
            </a:r>
            <a:endParaRPr sz="1800">
              <a:solidFill>
                <a:schemeClr val="dk1"/>
              </a:solidFill>
              <a:latin typeface="Calibri"/>
              <a:ea typeface="Calibri"/>
              <a:cs typeface="Calibri"/>
              <a:sym typeface="Calibri"/>
            </a:endParaRPr>
          </a:p>
        </p:txBody>
      </p:sp>
      <p:sp>
        <p:nvSpPr>
          <p:cNvPr id="138" name="Google Shape;138;p6"/>
          <p:cNvSpPr/>
          <p:nvPr/>
        </p:nvSpPr>
        <p:spPr>
          <a:xfrm>
            <a:off x="524789" y="1342445"/>
            <a:ext cx="3604878" cy="2031325"/>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rgbClr val="2F2F2F"/>
                </a:solidFill>
                <a:latin typeface="Open Sans"/>
                <a:ea typeface="Open Sans"/>
                <a:cs typeface="Open Sans"/>
                <a:sym typeface="Open Sans"/>
              </a:rPr>
              <a:t>Неперетравлені рештки їжі надходять у внутрішню порожнину губки, а звідти завдяки руху води комірцевими клітинами через отвір на верхньому кінці тіла виводяться назовні.</a:t>
            </a:r>
            <a:endParaRPr sz="1800">
              <a:solidFill>
                <a:schemeClr val="dk1"/>
              </a:solidFill>
              <a:latin typeface="Calibri"/>
              <a:ea typeface="Calibri"/>
              <a:cs typeface="Calibri"/>
              <a:sym typeface="Calibri"/>
            </a:endParaRPr>
          </a:p>
        </p:txBody>
      </p:sp>
      <p:sp>
        <p:nvSpPr>
          <p:cNvPr id="139" name="Google Shape;139;p6"/>
          <p:cNvSpPr/>
          <p:nvPr/>
        </p:nvSpPr>
        <p:spPr>
          <a:xfrm>
            <a:off x="4602365" y="1342446"/>
            <a:ext cx="3702204" cy="2031325"/>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rgbClr val="2F2F2F"/>
                </a:solidFill>
                <a:latin typeface="Open Sans"/>
                <a:ea typeface="Open Sans"/>
                <a:cs typeface="Open Sans"/>
                <a:sym typeface="Open Sans"/>
              </a:rPr>
              <a:t>Підошвою кріпляться до поверхонь, ведуть малорухомий прикріпле­ний спосіб життя, не здатні до активних рухів (нерухомі багатоклітинні поодинокі або колоніальні тва­рини)</a:t>
            </a:r>
            <a:endParaRPr sz="1800">
              <a:solidFill>
                <a:schemeClr val="dk1"/>
              </a:solidFill>
              <a:latin typeface="Calibri"/>
              <a:ea typeface="Calibri"/>
              <a:cs typeface="Calibri"/>
              <a:sym typeface="Calibri"/>
            </a:endParaRPr>
          </a:p>
        </p:txBody>
      </p:sp>
      <p:pic>
        <p:nvPicPr>
          <p:cNvPr id="140" name="Google Shape;140;p6"/>
          <p:cNvPicPr preferRelativeResize="0"/>
          <p:nvPr/>
        </p:nvPicPr>
        <p:blipFill rotWithShape="1">
          <a:blip r:embed="rId3">
            <a:alphaModFix/>
          </a:blip>
          <a:srcRect b="0" l="0" r="0" t="0"/>
          <a:stretch/>
        </p:blipFill>
        <p:spPr>
          <a:xfrm>
            <a:off x="1852818" y="3786160"/>
            <a:ext cx="8643937" cy="3011488"/>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type="title"/>
          </p:nvPr>
        </p:nvSpPr>
        <p:spPr>
          <a:xfrm>
            <a:off x="2787804" y="0"/>
            <a:ext cx="5934307"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ru-RU"/>
              <a:t>Розмноження губок</a:t>
            </a:r>
            <a:endParaRPr/>
          </a:p>
        </p:txBody>
      </p:sp>
      <p:sp>
        <p:nvSpPr>
          <p:cNvPr id="146" name="Google Shape;146;p7"/>
          <p:cNvSpPr/>
          <p:nvPr/>
        </p:nvSpPr>
        <p:spPr>
          <a:xfrm>
            <a:off x="394010" y="1046783"/>
            <a:ext cx="7043854" cy="526297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ru-RU" sz="2400">
                <a:solidFill>
                  <a:schemeClr val="dk1"/>
                </a:solidFill>
                <a:latin typeface="Calibri"/>
                <a:ea typeface="Calibri"/>
                <a:cs typeface="Calibri"/>
                <a:sym typeface="Calibri"/>
              </a:rPr>
              <a:t>Роз­множуються нестатевим способом</a:t>
            </a:r>
            <a:r>
              <a:rPr lang="ru-RU" sz="2400">
                <a:solidFill>
                  <a:schemeClr val="dk1"/>
                </a:solidFill>
                <a:latin typeface="Calibri"/>
                <a:ea typeface="Calibri"/>
                <a:cs typeface="Calibri"/>
                <a:sym typeface="Calibri"/>
              </a:rPr>
              <a:t> - брунь­куванням: перед несприятливими умовами всередині їхнього тіла формуються мікроскопічні внутрішні бруньки - групи клітин, оточених двома шарами органічної речовини, восени колонія гине, внутрішні бруньки залишаються й переживають зимовий період, навесні через пору в оболонці клітини виходять назовні, вони діляться, відбувається їхня спеціалі­зація і формується нова колонія),</a:t>
            </a:r>
            <a:endParaRPr/>
          </a:p>
          <a:p>
            <a:pPr indent="-342900" lvl="0" marL="342900" marR="0" rtl="0" algn="l">
              <a:spcBef>
                <a:spcPts val="0"/>
              </a:spcBef>
              <a:spcAft>
                <a:spcPts val="0"/>
              </a:spcAft>
              <a:buClr>
                <a:schemeClr val="dk1"/>
              </a:buClr>
              <a:buSzPts val="2400"/>
              <a:buFont typeface="Calibri"/>
              <a:buChar char="-"/>
            </a:pPr>
            <a:r>
              <a:rPr lang="ru-RU" sz="2400">
                <a:solidFill>
                  <a:schemeClr val="dk1"/>
                </a:solidFill>
                <a:latin typeface="Calibri"/>
                <a:ea typeface="Calibri"/>
                <a:cs typeface="Calibri"/>
                <a:sym typeface="Calibri"/>
              </a:rPr>
              <a:t>поділом,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Calibri"/>
              <a:buChar char="-"/>
            </a:pPr>
            <a:r>
              <a:rPr lang="ru-RU" sz="2400">
                <a:solidFill>
                  <a:schemeClr val="dk1"/>
                </a:solidFill>
                <a:latin typeface="Calibri"/>
                <a:ea typeface="Calibri"/>
                <a:cs typeface="Calibri"/>
                <a:sym typeface="Calibri"/>
              </a:rPr>
              <a:t>частинами тіла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ru-RU" sz="2400">
                <a:solidFill>
                  <a:schemeClr val="dk1"/>
                </a:solidFill>
                <a:latin typeface="Calibri"/>
                <a:ea typeface="Calibri"/>
                <a:cs typeface="Calibri"/>
                <a:sym typeface="Calibri"/>
              </a:rPr>
              <a:t>Статевим способом</a:t>
            </a:r>
            <a:r>
              <a:rPr lang="ru-RU" sz="2400">
                <a:solidFill>
                  <a:schemeClr val="dk1"/>
                </a:solidFill>
                <a:latin typeface="Calibri"/>
                <a:ea typeface="Calibri"/>
                <a:cs typeface="Calibri"/>
                <a:sym typeface="Calibri"/>
              </a:rPr>
              <a:t>. Серед губок є роздільностатеві види та гермафродити.</a:t>
            </a:r>
            <a:endParaRPr sz="2400">
              <a:solidFill>
                <a:schemeClr val="dk1"/>
              </a:solidFill>
              <a:latin typeface="Calibri"/>
              <a:ea typeface="Calibri"/>
              <a:cs typeface="Calibri"/>
              <a:sym typeface="Calibri"/>
            </a:endParaRPr>
          </a:p>
        </p:txBody>
      </p:sp>
      <p:pic>
        <p:nvPicPr>
          <p:cNvPr id="147" name="Google Shape;147;p7"/>
          <p:cNvPicPr preferRelativeResize="0"/>
          <p:nvPr/>
        </p:nvPicPr>
        <p:blipFill rotWithShape="1">
          <a:blip r:embed="rId3">
            <a:alphaModFix/>
          </a:blip>
          <a:srcRect b="0" l="0" r="0" t="0"/>
          <a:stretch/>
        </p:blipFill>
        <p:spPr>
          <a:xfrm>
            <a:off x="7570548" y="1918009"/>
            <a:ext cx="4302133" cy="2730617"/>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ph type="title"/>
          </p:nvPr>
        </p:nvSpPr>
        <p:spPr>
          <a:xfrm>
            <a:off x="2598233" y="119799"/>
            <a:ext cx="6168483"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ru-RU"/>
              <a:t>Різноманітність губок</a:t>
            </a:r>
            <a:endParaRPr/>
          </a:p>
        </p:txBody>
      </p:sp>
      <p:sp>
        <p:nvSpPr>
          <p:cNvPr id="153" name="Google Shape;153;p8"/>
          <p:cNvSpPr/>
          <p:nvPr/>
        </p:nvSpPr>
        <p:spPr>
          <a:xfrm>
            <a:off x="7393257" y="1354873"/>
            <a:ext cx="4282069" cy="34163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ru-RU" sz="2400">
                <a:solidFill>
                  <a:schemeClr val="dk1"/>
                </a:solidFill>
                <a:latin typeface="Calibri"/>
                <a:ea typeface="Calibri"/>
                <a:cs typeface="Calibri"/>
                <a:sym typeface="Calibri"/>
              </a:rPr>
              <a:t>    Відомо близько 8000 губок  (губка бодяга, грецька або туалетна губка, кошик Венери, кінська губка, кубок Нептуна).</a:t>
            </a:r>
            <a:endParaRPr/>
          </a:p>
          <a:p>
            <a:pPr indent="0" lvl="0" marL="0" marR="0" rtl="0" algn="just">
              <a:spcBef>
                <a:spcPts val="0"/>
              </a:spcBef>
              <a:spcAft>
                <a:spcPts val="0"/>
              </a:spcAft>
              <a:buNone/>
            </a:pPr>
            <a:r>
              <a:rPr lang="ru-RU" sz="2400">
                <a:solidFill>
                  <a:schemeClr val="dk1"/>
                </a:solidFill>
                <a:latin typeface="Calibri"/>
                <a:ea typeface="Calibri"/>
                <a:cs typeface="Calibri"/>
                <a:sym typeface="Calibri"/>
              </a:rPr>
              <a:t>     За будовою скелета поділяються на три групи: </a:t>
            </a:r>
            <a:endParaRPr/>
          </a:p>
          <a:p>
            <a:pPr indent="-342900" lvl="0" marL="342900" marR="0" rtl="0" algn="just">
              <a:spcBef>
                <a:spcPts val="0"/>
              </a:spcBef>
              <a:spcAft>
                <a:spcPts val="0"/>
              </a:spcAft>
              <a:buClr>
                <a:schemeClr val="dk1"/>
              </a:buClr>
              <a:buSzPts val="2400"/>
              <a:buFont typeface="Calibri"/>
              <a:buChar char="-"/>
            </a:pPr>
            <a:r>
              <a:rPr lang="ru-RU" sz="2400">
                <a:solidFill>
                  <a:schemeClr val="dk1"/>
                </a:solidFill>
                <a:latin typeface="Calibri"/>
                <a:ea typeface="Calibri"/>
                <a:cs typeface="Calibri"/>
                <a:sym typeface="Calibri"/>
              </a:rPr>
              <a:t>звичайні губки</a:t>
            </a:r>
            <a:endParaRPr/>
          </a:p>
          <a:p>
            <a:pPr indent="-342900" lvl="0" marL="342900" marR="0" rtl="0" algn="just">
              <a:spcBef>
                <a:spcPts val="0"/>
              </a:spcBef>
              <a:spcAft>
                <a:spcPts val="0"/>
              </a:spcAft>
              <a:buClr>
                <a:schemeClr val="dk1"/>
              </a:buClr>
              <a:buSzPts val="2400"/>
              <a:buFont typeface="Calibri"/>
              <a:buChar char="-"/>
            </a:pPr>
            <a:r>
              <a:rPr lang="ru-RU" sz="2400">
                <a:solidFill>
                  <a:schemeClr val="dk1"/>
                </a:solidFill>
                <a:latin typeface="Calibri"/>
                <a:ea typeface="Calibri"/>
                <a:cs typeface="Calibri"/>
                <a:sym typeface="Calibri"/>
              </a:rPr>
              <a:t>вапнякові губки</a:t>
            </a:r>
            <a:endParaRPr/>
          </a:p>
          <a:p>
            <a:pPr indent="-342900" lvl="0" marL="342900" marR="0" rtl="0" algn="just">
              <a:spcBef>
                <a:spcPts val="0"/>
              </a:spcBef>
              <a:spcAft>
                <a:spcPts val="0"/>
              </a:spcAft>
              <a:buClr>
                <a:schemeClr val="dk1"/>
              </a:buClr>
              <a:buSzPts val="2400"/>
              <a:buFont typeface="Calibri"/>
              <a:buChar char="-"/>
            </a:pPr>
            <a:r>
              <a:rPr lang="ru-RU" sz="2400">
                <a:solidFill>
                  <a:schemeClr val="dk1"/>
                </a:solidFill>
                <a:latin typeface="Calibri"/>
                <a:ea typeface="Calibri"/>
                <a:cs typeface="Calibri"/>
                <a:sym typeface="Calibri"/>
              </a:rPr>
              <a:t>скляні губки</a:t>
            </a:r>
            <a:endParaRPr sz="2400">
              <a:solidFill>
                <a:schemeClr val="dk1"/>
              </a:solidFill>
              <a:latin typeface="Calibri"/>
              <a:ea typeface="Calibri"/>
              <a:cs typeface="Calibri"/>
              <a:sym typeface="Calibri"/>
            </a:endParaRPr>
          </a:p>
        </p:txBody>
      </p:sp>
      <p:pic>
        <p:nvPicPr>
          <p:cNvPr descr="Презентация к уроку &quot;Тип Губки&quot;" id="154" name="Google Shape;154;p8"/>
          <p:cNvPicPr preferRelativeResize="0"/>
          <p:nvPr/>
        </p:nvPicPr>
        <p:blipFill rotWithShape="1">
          <a:blip r:embed="rId3">
            <a:alphaModFix/>
          </a:blip>
          <a:srcRect b="0" l="0" r="0" t="0"/>
          <a:stretch/>
        </p:blipFill>
        <p:spPr>
          <a:xfrm>
            <a:off x="501263" y="1505373"/>
            <a:ext cx="6096000" cy="4572000"/>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9"/>
          <p:cNvSpPr txBox="1"/>
          <p:nvPr>
            <p:ph type="title"/>
          </p:nvPr>
        </p:nvSpPr>
        <p:spPr>
          <a:xfrm>
            <a:off x="3590691" y="0"/>
            <a:ext cx="4283927"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ru-RU"/>
              <a:t>Роль у природі</a:t>
            </a:r>
            <a:endParaRPr/>
          </a:p>
        </p:txBody>
      </p:sp>
      <p:sp>
        <p:nvSpPr>
          <p:cNvPr id="160" name="Google Shape;160;p9"/>
          <p:cNvSpPr/>
          <p:nvPr/>
        </p:nvSpPr>
        <p:spPr>
          <a:xfrm>
            <a:off x="3124199" y="1034729"/>
            <a:ext cx="4750419" cy="1015663"/>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2000">
                <a:solidFill>
                  <a:schemeClr val="dk1"/>
                </a:solidFill>
                <a:latin typeface="Calibri"/>
                <a:ea typeface="Calibri"/>
                <a:cs typeface="Calibri"/>
                <a:sym typeface="Calibri"/>
              </a:rPr>
              <a:t>В глибинах моря губки виконують важливу роль: пропускають через себе воду та </a:t>
            </a:r>
            <a:r>
              <a:rPr lang="ru-RU" sz="2000">
                <a:solidFill>
                  <a:srgbClr val="666666"/>
                </a:solidFill>
                <a:latin typeface="Helvetica Neue"/>
                <a:ea typeface="Helvetica Neue"/>
                <a:cs typeface="Helvetica Neue"/>
                <a:sym typeface="Helvetica Neue"/>
              </a:rPr>
              <a:t> </a:t>
            </a:r>
            <a:r>
              <a:rPr lang="ru-RU" sz="2000">
                <a:solidFill>
                  <a:schemeClr val="dk1"/>
                </a:solidFill>
                <a:latin typeface="Calibri"/>
                <a:ea typeface="Calibri"/>
                <a:cs typeface="Calibri"/>
                <a:sym typeface="Calibri"/>
              </a:rPr>
              <a:t>фільтрують її.</a:t>
            </a:r>
            <a:endParaRPr/>
          </a:p>
        </p:txBody>
      </p:sp>
      <p:pic>
        <p:nvPicPr>
          <p:cNvPr descr="Морские губки очищают водоем " id="161" name="Google Shape;161;p9"/>
          <p:cNvPicPr preferRelativeResize="0"/>
          <p:nvPr/>
        </p:nvPicPr>
        <p:blipFill rotWithShape="1">
          <a:blip r:embed="rId3">
            <a:alphaModFix/>
          </a:blip>
          <a:srcRect b="0" l="0" r="0" t="0"/>
          <a:stretch/>
        </p:blipFill>
        <p:spPr>
          <a:xfrm>
            <a:off x="7874618" y="1031077"/>
            <a:ext cx="4009716" cy="2637215"/>
          </a:xfrm>
          <a:prstGeom prst="rect">
            <a:avLst/>
          </a:prstGeom>
          <a:noFill/>
          <a:ln>
            <a:noFill/>
          </a:ln>
        </p:spPr>
      </p:pic>
      <p:sp>
        <p:nvSpPr>
          <p:cNvPr id="162" name="Google Shape;162;p9"/>
          <p:cNvSpPr/>
          <p:nvPr/>
        </p:nvSpPr>
        <p:spPr>
          <a:xfrm>
            <a:off x="3197575" y="2330607"/>
            <a:ext cx="3370493" cy="923330"/>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rgbClr val="2F2F2F"/>
                </a:solidFill>
                <a:latin typeface="Open Sans"/>
                <a:ea typeface="Open Sans"/>
                <a:cs typeface="Open Sans"/>
                <a:sym typeface="Open Sans"/>
              </a:rPr>
              <a:t>Губки з вапняковим скелетом беруть участь в утворенні осадових порід – вапняків.</a:t>
            </a:r>
            <a:endParaRPr sz="1800">
              <a:solidFill>
                <a:schemeClr val="dk1"/>
              </a:solidFill>
              <a:latin typeface="Calibri"/>
              <a:ea typeface="Calibri"/>
              <a:cs typeface="Calibri"/>
              <a:sym typeface="Calibri"/>
            </a:endParaRPr>
          </a:p>
        </p:txBody>
      </p:sp>
      <p:pic>
        <p:nvPicPr>
          <p:cNvPr descr="Haeckel Calcispongiae.jpg" id="163" name="Google Shape;163;p9"/>
          <p:cNvPicPr preferRelativeResize="0"/>
          <p:nvPr/>
        </p:nvPicPr>
        <p:blipFill rotWithShape="1">
          <a:blip r:embed="rId4">
            <a:alphaModFix/>
          </a:blip>
          <a:srcRect b="0" l="0" r="0" t="0"/>
          <a:stretch/>
        </p:blipFill>
        <p:spPr>
          <a:xfrm>
            <a:off x="178650" y="2322700"/>
            <a:ext cx="3018925" cy="4166118"/>
          </a:xfrm>
          <a:prstGeom prst="rect">
            <a:avLst/>
          </a:prstGeom>
          <a:noFill/>
          <a:ln>
            <a:noFill/>
          </a:ln>
        </p:spPr>
      </p:pic>
      <p:sp>
        <p:nvSpPr>
          <p:cNvPr id="164" name="Google Shape;164;p9"/>
          <p:cNvSpPr/>
          <p:nvPr/>
        </p:nvSpPr>
        <p:spPr>
          <a:xfrm>
            <a:off x="8073484" y="3978766"/>
            <a:ext cx="3719783" cy="923330"/>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ru-RU" sz="1800">
                <a:solidFill>
                  <a:srgbClr val="2F2F2F"/>
                </a:solidFill>
                <a:latin typeface="Open Sans"/>
                <a:ea typeface="Open Sans"/>
                <a:cs typeface="Open Sans"/>
                <a:sym typeface="Open Sans"/>
              </a:rPr>
              <a:t>Більшість видів губок є кінцевою ланкою у ланцюгах живлення водних мешканців.</a:t>
            </a:r>
            <a:endParaRPr sz="1800">
              <a:solidFill>
                <a:schemeClr val="dk1"/>
              </a:solidFill>
              <a:latin typeface="Calibri"/>
              <a:ea typeface="Calibri"/>
              <a:cs typeface="Calibri"/>
              <a:sym typeface="Calibri"/>
            </a:endParaRPr>
          </a:p>
        </p:txBody>
      </p:sp>
      <p:pic>
        <p:nvPicPr>
          <p:cNvPr descr="Почему море чистое? | Ocean-Media.su" id="165" name="Google Shape;165;p9"/>
          <p:cNvPicPr preferRelativeResize="0"/>
          <p:nvPr/>
        </p:nvPicPr>
        <p:blipFill rotWithShape="1">
          <a:blip r:embed="rId5">
            <a:alphaModFix/>
          </a:blip>
          <a:srcRect b="0" l="0" r="0" t="0"/>
          <a:stretch/>
        </p:blipFill>
        <p:spPr>
          <a:xfrm>
            <a:off x="4252331" y="3978766"/>
            <a:ext cx="3821153" cy="2552411"/>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2020-08-31T16:40:16Z</dcterms:created>
  <dc:creator>Пользователь</dc:creator>
</cp:coreProperties>
</file>