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1057" r:id="rId3"/>
    <p:sldId id="1005" r:id="rId4"/>
    <p:sldId id="454" r:id="rId5"/>
    <p:sldId id="1102" r:id="rId6"/>
    <p:sldId id="1104" r:id="rId7"/>
    <p:sldId id="1108" r:id="rId8"/>
    <p:sldId id="1105" r:id="rId9"/>
    <p:sldId id="1107" r:id="rId10"/>
    <p:sldId id="1103" r:id="rId11"/>
    <p:sldId id="1111" r:id="rId12"/>
    <p:sldId id="1116" r:id="rId13"/>
    <p:sldId id="1113" r:id="rId14"/>
    <p:sldId id="1106" r:id="rId15"/>
    <p:sldId id="1124" r:id="rId16"/>
    <p:sldId id="1132" r:id="rId17"/>
    <p:sldId id="1133" r:id="rId18"/>
    <p:sldId id="1119" r:id="rId19"/>
    <p:sldId id="1120" r:id="rId20"/>
    <p:sldId id="1114" r:id="rId21"/>
    <p:sldId id="1121" r:id="rId22"/>
    <p:sldId id="1117" r:id="rId23"/>
    <p:sldId id="1122" r:id="rId24"/>
    <p:sldId id="1123" r:id="rId25"/>
    <p:sldId id="1125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асиль Цупа" initials="ВЦ" lastIdx="2" clrIdx="0">
    <p:extLst>
      <p:ext uri="{19B8F6BF-5375-455C-9EA6-DF929625EA0E}">
        <p15:presenceInfo xmlns:p15="http://schemas.microsoft.com/office/powerpoint/2012/main" userId="c59f40493c0fa59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4332"/>
    <a:srgbClr val="FF4B4B"/>
    <a:srgbClr val="FA0000"/>
    <a:srgbClr val="ED7D31"/>
    <a:srgbClr val="002B6A"/>
    <a:srgbClr val="DDCEED"/>
    <a:srgbClr val="0692B3"/>
    <a:srgbClr val="40CCA9"/>
    <a:srgbClr val="C64A7C"/>
    <a:srgbClr val="1E78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38B1855-1B75-4FBE-930C-398BA8C253C6}" styleName="Стиль із теми 2 –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Помірний стиль 2 –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47" autoAdjust="0"/>
    <p:restoredTop sz="59828" autoAdjust="0"/>
  </p:normalViewPr>
  <p:slideViewPr>
    <p:cSldViewPr snapToGrid="0">
      <p:cViewPr varScale="1">
        <p:scale>
          <a:sx n="52" d="100"/>
          <a:sy n="52" d="100"/>
        </p:scale>
        <p:origin x="174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1D86A0-1217-4E7B-9444-3CA2B7EAE60B}" type="datetimeFigureOut">
              <a:rPr lang="ru-RU" smtClean="0"/>
              <a:t>08.01.2023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B782C8-2FDC-4492-87C1-335491D2FD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05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04710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Всі моделі можна класифікувати за рядом властивостей: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2079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 способом подання: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Матеріальні - матеріальна модель – це модель, яка відтворює геометричні та фізичні властивості об’єкта-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оригінала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Інформаційні -</a:t>
            </a:r>
            <a:r>
              <a:rPr lang="uk-UA" sz="1200" b="1" kern="1200" dirty="0" smtClean="0">
                <a:solidFill>
                  <a:schemeClr val="tx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інформаційна модель – це модель, що містить опис інформаційного процесу чи об’єкту, у якому вказано лише суттєві властивості, важливі для розв’язування задачі у визначеній предметній галузі. Інформаційна модель часто реалізується за допомогою комп’ютера. Комп’ютерна модель – це інформаційна модель, яку подано у знаковій формі та реалізовано за допомогою комп’ютера, а дослідження моделі об’єкта з використанням комп’ютерного моделювання називається комп’ютерним експериментом.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272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194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Людині дуже важливо досліджувати оточуючий світ, щоб краще його розуміти. Можна досліджувати властивості ґрунту з ціллю отримання хорошого врожаю, чи можливості людського тіла для досягнення високих результатів у спорті. Щоб спрогнозувати погоду варто провести багато досліджень руху повітряних мас.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535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Дослідження – людська діяльність, що спрямована на вивчення властивостей об’єктів оточуючого світу та їх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зв’язків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іншими об’єктами.  Множина усіх об’єктів, властивості яких і відношення між якими розглядають в межах деякого дослідження або у процесі діяльності, називають предметною областю.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2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Наприклад ви вирішили на шкільному подвір’ї висадити квітковий годинник. Предметною областю буде садовий дизайн. Вас будуть цікавити дані про: розмір квітів, час цвітіння, їх розкривання та закривання. А от коли потрібно створити гербарій тут нас будуть цікавити зовсім інші властивості – збереження кольору після сушіння та ступніть усушки.</a:t>
            </a:r>
            <a:r>
              <a:rPr lang="uk-UA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7950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Визначте складові предметної області дослідження туристичних маршрутів.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2734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Погляньте відео фрагмент, як проектують літака з ціллю перевірити аеродинамічні властивості. Для цього будують його модель. Модель – це спрощене подання предмета, істоти, явища чи процесу. Походить з латинської мови та означає: міра, зразок, норма копія, образ.</a:t>
            </a:r>
            <a:r>
              <a:rPr lang="uk-UA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610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Чому, на вашу думку, люди користуються моделями та створюють їх? Як можна на практиці дослідити з яких шарів складається ґрунт та дізнатись, що в середині землі є ядро? Чи як дослідити молекулу води?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6152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 створюють та використовують моделі з різних причин: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Оригінал уже не існує або ще не існував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Розміри оригіналу не дають ефективно досліджувати його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Дослідження оригіналу може призвести до значних матеріальних втрат і зашкодити здоров’ю людини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683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опису одного і того ж об’єкта можна використовувати декілька моделей. Наприклад при моделюванні будинку варто розглядати не лише фасадну частину, але й кожну кімнату окремо.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782C8-2FDC-4492-87C1-335491D2FD9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656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ED74D-05D6-4FA5-A0FE-FCFB5667ECCF}" type="datetime4">
              <a:rPr lang="uk-UA" smtClean="0"/>
              <a:t>8 січня 2023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16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A0754-E3B3-4AE5-8334-5A7D8D99D0DF}" type="datetime4">
              <a:rPr lang="uk-UA" smtClean="0"/>
              <a:t>8 січня 2023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539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3D4D5-8B29-41CC-AD9F-D860F61E6732}" type="datetime4">
              <a:rPr lang="uk-UA" smtClean="0"/>
              <a:t>8 січня 2023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986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C26BE-B476-4F10-92EF-5E8F098F3FFD}" type="datetime4">
              <a:rPr lang="uk-UA" smtClean="0"/>
              <a:t>8 січня 2023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637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AD0A-BC18-4447-81C4-B70106899EEB}" type="datetime4">
              <a:rPr lang="uk-UA" smtClean="0"/>
              <a:t>8 січня 2023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277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71C79-03A4-43EF-BF0B-2A1838ED8C3B}" type="datetime4">
              <a:rPr lang="uk-UA" smtClean="0"/>
              <a:t>8 січня 2023 р.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297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FCC2F-78EE-4DAB-AE28-7EE2FCCC9D7F}" type="datetime4">
              <a:rPr lang="uk-UA" smtClean="0"/>
              <a:t>8 січня 2023 р.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176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6C602-D7B2-436E-A38A-787D03AA4BB5}" type="datetime4">
              <a:rPr lang="uk-UA" smtClean="0"/>
              <a:t>8 січня 2023 р.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965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CF5C9-C2CE-4824-BBA2-613C7A3A53DD}" type="datetime4">
              <a:rPr lang="uk-UA" smtClean="0"/>
              <a:t>8 січня 2023 р.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863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204E-09AB-4BA8-9868-771DB87F4C88}" type="datetime4">
              <a:rPr lang="uk-UA" smtClean="0"/>
              <a:t>8 січня 2023 р.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191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AD62B-D05C-4AD1-AE28-D2EA13C2ADAF}" type="datetime4">
              <a:rPr lang="uk-UA" smtClean="0"/>
              <a:t>8 січня 2023 р.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429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E0679-F8D0-4550-BE94-D8E867DD5806}" type="datetime4">
              <a:rPr lang="uk-UA" smtClean="0"/>
              <a:t>8 січня 2023 р.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02481-857D-442F-835B-10F8CC642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774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5.jp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1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8123" y="1155409"/>
            <a:ext cx="1662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Сьогодн</a:t>
            </a:r>
            <a:r>
              <a:rPr lang="uk-UA" sz="2400" b="1" dirty="0">
                <a:solidFill>
                  <a:schemeClr val="bg1"/>
                </a:solidFill>
              </a:rPr>
              <a:t>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1171157" y="1617074"/>
            <a:ext cx="1756555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400" b="1" smtClean="0">
                <a:solidFill>
                  <a:schemeClr val="bg1"/>
                </a:solidFill>
              </a:rPr>
              <a:pPr algn="ctr"/>
              <a:t>08.01.2023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B8F9FE-FD7D-4D5E-A4F0-5CB7444DCCD6}"/>
              </a:ext>
            </a:extLst>
          </p:cNvPr>
          <p:cNvSpPr txBox="1"/>
          <p:nvPr/>
        </p:nvSpPr>
        <p:spPr>
          <a:xfrm>
            <a:off x="1218123" y="2644170"/>
            <a:ext cx="1581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Урок</a:t>
            </a:r>
          </a:p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№15</a:t>
            </a:r>
            <a:endParaRPr lang="ru-RU" sz="4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BD5F42-DCD4-4828-A98A-C0B8D74F6F8F}"/>
              </a:ext>
            </a:extLst>
          </p:cNvPr>
          <p:cNvSpPr txBox="1"/>
          <p:nvPr/>
        </p:nvSpPr>
        <p:spPr>
          <a:xfrm>
            <a:off x="850106" y="368121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Інформатика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806FF5F7-7AB1-4A4F-93AD-0E4E5728D4D4}"/>
              </a:ext>
            </a:extLst>
          </p:cNvPr>
          <p:cNvSpPr/>
          <p:nvPr/>
        </p:nvSpPr>
        <p:spPr>
          <a:xfrm>
            <a:off x="3252336" y="4238870"/>
            <a:ext cx="868519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400" b="1" dirty="0">
                <a:solidFill>
                  <a:srgbClr val="584332"/>
                </a:solidFill>
                <a:effectLst/>
                <a:ea typeface="Times New Roman" panose="02020603050405020304" pitchFamily="18" charset="0"/>
              </a:rPr>
              <a:t>Поняття моделі. Предметна галузь. Класифікація моделей</a:t>
            </a:r>
            <a:endParaRPr lang="uk-UA" sz="28700" b="1" dirty="0">
              <a:solidFill>
                <a:srgbClr val="584332"/>
              </a:solidFill>
            </a:endParaRPr>
          </a:p>
        </p:txBody>
      </p:sp>
      <p:pic>
        <p:nvPicPr>
          <p:cNvPr id="4" name="Picture 2" descr="dich vu tham dinh gia dong nai">
            <a:extLst>
              <a:ext uri="{FF2B5EF4-FFF2-40B4-BE49-F238E27FC236}">
                <a16:creationId xmlns:a16="http://schemas.microsoft.com/office/drawing/2014/main" id="{2DF0B65C-F0BE-48D0-8C72-7B46E7F146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63"/>
          <a:stretch/>
        </p:blipFill>
        <p:spPr bwMode="auto">
          <a:xfrm>
            <a:off x="5414628" y="220626"/>
            <a:ext cx="6522906" cy="3889257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67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Чому люди користуються моделями та створюють їх?</a:t>
            </a:r>
          </a:p>
        </p:txBody>
      </p:sp>
      <p:sp>
        <p:nvSpPr>
          <p:cNvPr id="3" name="Дата 1">
            <a:extLst>
              <a:ext uri="{FF2B5EF4-FFF2-40B4-BE49-F238E27FC236}">
                <a16:creationId xmlns:a16="http://schemas.microsoft.com/office/drawing/2014/main" id="{FE1DFD31-EED7-4CE4-95BA-1B791CBCE9DE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08.01.2023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336A82-A5B1-43D1-B0F9-11AD56FF5E9D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FA5CB5E-82ED-44D6-A35B-F03A9D65B4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1" t="10753" r="13182" b="17276"/>
          <a:stretch/>
        </p:blipFill>
        <p:spPr>
          <a:xfrm>
            <a:off x="570270" y="1562099"/>
            <a:ext cx="4807975" cy="493579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82D7701-BAE3-47B8-BCB0-A38A7B54B4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054" y="1011406"/>
            <a:ext cx="5413717" cy="578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1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Люди створюють та використовують моделі з різних причин:</a:t>
            </a:r>
          </a:p>
        </p:txBody>
      </p:sp>
      <p:sp>
        <p:nvSpPr>
          <p:cNvPr id="3" name="Дата 1">
            <a:extLst>
              <a:ext uri="{FF2B5EF4-FFF2-40B4-BE49-F238E27FC236}">
                <a16:creationId xmlns:a16="http://schemas.microsoft.com/office/drawing/2014/main" id="{FE1DFD31-EED7-4CE4-95BA-1B791CBCE9DE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08.01.2023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336A82-A5B1-43D1-B0F9-11AD56FF5E9D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5122" name="Picture 2" descr="Мир Юрского периода 2 — Русский трейлер (2018) - YouTube">
            <a:extLst>
              <a:ext uri="{FF2B5EF4-FFF2-40B4-BE49-F238E27FC236}">
                <a16:creationId xmlns:a16="http://schemas.microsoft.com/office/drawing/2014/main" id="{4FB26E3C-D311-448E-BE9D-25F97A3CAD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29" y="1607150"/>
            <a:ext cx="3991897" cy="22454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124" name="Picture 4" descr="Космический Корабль Поколений - Путешествие на край вселенной - Qmedia -  Новости о высоких технологиях на каждый день">
            <a:extLst>
              <a:ext uri="{FF2B5EF4-FFF2-40B4-BE49-F238E27FC236}">
                <a16:creationId xmlns:a16="http://schemas.microsoft.com/office/drawing/2014/main" id="{8B407984-00EF-4D06-8ACF-0FA846943D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23"/>
          <a:stretch/>
        </p:blipFill>
        <p:spPr bwMode="auto">
          <a:xfrm rot="810103">
            <a:off x="7598629" y="1658021"/>
            <a:ext cx="4204578" cy="21437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id="{BD9D3B88-C27A-45E2-A1D8-277B4735DDCE}"/>
              </a:ext>
            </a:extLst>
          </p:cNvPr>
          <p:cNvSpPr/>
          <p:nvPr/>
        </p:nvSpPr>
        <p:spPr>
          <a:xfrm>
            <a:off x="4414684" y="1930888"/>
            <a:ext cx="3362632" cy="182185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Оригінал уже не існує або ще не існував</a:t>
            </a: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908C0061-F9E9-46DB-8194-20A43AE88204}"/>
              </a:ext>
            </a:extLst>
          </p:cNvPr>
          <p:cNvSpPr/>
          <p:nvPr/>
        </p:nvSpPr>
        <p:spPr>
          <a:xfrm>
            <a:off x="4203586" y="4360076"/>
            <a:ext cx="3362632" cy="182185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Розміри оригіналу не дають ефективно досліджувати його</a:t>
            </a:r>
          </a:p>
        </p:txBody>
      </p:sp>
      <p:pic>
        <p:nvPicPr>
          <p:cNvPr id="5126" name="Picture 6" descr="Глобус физический - купить на Кraina-stendiv.com.ua">
            <a:extLst>
              <a:ext uri="{FF2B5EF4-FFF2-40B4-BE49-F238E27FC236}">
                <a16:creationId xmlns:a16="http://schemas.microsoft.com/office/drawing/2014/main" id="{959441B1-F28A-4EB4-8A70-807BF93EC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534" y="4103824"/>
            <a:ext cx="2595068" cy="259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Модель Телурію (механічна з підсвіткою) - Сонце, Земля, Місяць (шкільний  Телурій) - Нова Початкова Школа">
            <a:extLst>
              <a:ext uri="{FF2B5EF4-FFF2-40B4-BE49-F238E27FC236}">
                <a16:creationId xmlns:a16="http://schemas.microsoft.com/office/drawing/2014/main" id="{ED0B91A4-B974-495E-BF93-82AD19402D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4" t="5879" r="15784" b="11541"/>
          <a:stretch/>
        </p:blipFill>
        <p:spPr bwMode="auto">
          <a:xfrm>
            <a:off x="7977203" y="4292367"/>
            <a:ext cx="2908272" cy="240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7079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Люди створюють та використовують моделі з різних причин:</a:t>
            </a:r>
          </a:p>
        </p:txBody>
      </p:sp>
      <p:sp>
        <p:nvSpPr>
          <p:cNvPr id="3" name="Дата 1">
            <a:extLst>
              <a:ext uri="{FF2B5EF4-FFF2-40B4-BE49-F238E27FC236}">
                <a16:creationId xmlns:a16="http://schemas.microsoft.com/office/drawing/2014/main" id="{FE1DFD31-EED7-4CE4-95BA-1B791CBCE9DE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08.01.2023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336A82-A5B1-43D1-B0F9-11AD56FF5E9D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id="{BD9D3B88-C27A-45E2-A1D8-277B4735DDCE}"/>
              </a:ext>
            </a:extLst>
          </p:cNvPr>
          <p:cNvSpPr/>
          <p:nvPr/>
        </p:nvSpPr>
        <p:spPr>
          <a:xfrm>
            <a:off x="189404" y="1242631"/>
            <a:ext cx="11737126" cy="95979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Дослідження оригіналу може призвести до значних матеріальних втрат і зашкодити здоров’ю людини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16E9EC78-99F0-40FB-9172-AF413FA46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364" y="2313897"/>
            <a:ext cx="5034958" cy="4154129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Моделирование развития пожара">
            <a:hlinkClick r:id="" action="ppaction://media"/>
            <a:extLst>
              <a:ext uri="{FF2B5EF4-FFF2-40B4-BE49-F238E27FC236}">
                <a16:creationId xmlns:a16="http://schemas.microsoft.com/office/drawing/2014/main" id="{18C9ED2D-DD9D-4E11-8796-A17E8CA811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95158" y="2312667"/>
            <a:ext cx="5540478" cy="4155359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7E296DA-A812-452B-A0AF-CFDEB3ED7D42}"/>
              </a:ext>
            </a:extLst>
          </p:cNvPr>
          <p:cNvSpPr txBox="1"/>
          <p:nvPr/>
        </p:nvSpPr>
        <p:spPr>
          <a:xfrm>
            <a:off x="6312310" y="2507226"/>
            <a:ext cx="5063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rgbClr val="584332"/>
                </a:solidFill>
              </a:rPr>
              <a:t>Моделювання розвитку пожежі</a:t>
            </a:r>
          </a:p>
        </p:txBody>
      </p:sp>
    </p:spTree>
    <p:extLst>
      <p:ext uri="{BB962C8B-B14F-4D97-AF65-F5344CB8AC3E}">
        <p14:creationId xmlns:p14="http://schemas.microsoft.com/office/powerpoint/2010/main" val="300222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76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707886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Для опису одного і того ж об’єкта можна використовувати декілька моделей</a:t>
            </a:r>
          </a:p>
        </p:txBody>
      </p:sp>
      <p:sp>
        <p:nvSpPr>
          <p:cNvPr id="3" name="Дата 1">
            <a:extLst>
              <a:ext uri="{FF2B5EF4-FFF2-40B4-BE49-F238E27FC236}">
                <a16:creationId xmlns:a16="http://schemas.microsoft.com/office/drawing/2014/main" id="{FE1DFD31-EED7-4CE4-95BA-1B791CBCE9DE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08.01.2023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336A82-A5B1-43D1-B0F9-11AD56FF5E9D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0C51E59-F725-4E47-979D-7790B10DB2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1028" b="22007"/>
          <a:stretch/>
        </p:blipFill>
        <p:spPr>
          <a:xfrm>
            <a:off x="304800" y="2851202"/>
            <a:ext cx="5308210" cy="319637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7013D4F-5911-4A9B-A781-0D131FD6380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80" t="11040" r="14470" b="19140"/>
          <a:stretch/>
        </p:blipFill>
        <p:spPr>
          <a:xfrm>
            <a:off x="6174657" y="1564542"/>
            <a:ext cx="5545394" cy="4327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54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7AF2781D-ECAB-48BE-96F4-5C7EE1428BCE}"/>
              </a:ext>
            </a:extLst>
          </p:cNvPr>
          <p:cNvSpPr/>
          <p:nvPr/>
        </p:nvSpPr>
        <p:spPr>
          <a:xfrm>
            <a:off x="3614751" y="870380"/>
            <a:ext cx="8186957" cy="55180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способом подання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Класифікація моделей</a:t>
            </a:r>
          </a:p>
        </p:txBody>
      </p:sp>
      <p:sp>
        <p:nvSpPr>
          <p:cNvPr id="3" name="Дата 1">
            <a:extLst>
              <a:ext uri="{FF2B5EF4-FFF2-40B4-BE49-F238E27FC236}">
                <a16:creationId xmlns:a16="http://schemas.microsoft.com/office/drawing/2014/main" id="{FE1DFD31-EED7-4CE4-95BA-1B791CBCE9DE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08.01.2023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336A82-A5B1-43D1-B0F9-11AD56FF5E9D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4098" name="Picture 2" descr="Фігурка динозавра Jurassic world Небезпечний Ті-рекс (GLC12) - 【Будинок  іграшок】 купити в Києві, Харкові, Одесі, Дніпрі за вигідною ціною">
            <a:extLst>
              <a:ext uri="{FF2B5EF4-FFF2-40B4-BE49-F238E27FC236}">
                <a16:creationId xmlns:a16="http://schemas.microsoft.com/office/drawing/2014/main" id="{094E3D09-5848-4E33-9898-F7F786D327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14"/>
          <a:stretch/>
        </p:blipFill>
        <p:spPr bwMode="auto">
          <a:xfrm>
            <a:off x="472081" y="1543665"/>
            <a:ext cx="4473545" cy="3560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D7EDE9C0-2BA2-4D90-B1E7-A0C56F78B742}"/>
              </a:ext>
            </a:extLst>
          </p:cNvPr>
          <p:cNvSpPr/>
          <p:nvPr/>
        </p:nvSpPr>
        <p:spPr>
          <a:xfrm>
            <a:off x="1280783" y="4449376"/>
            <a:ext cx="2644878" cy="59976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Матеріальні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4594478-5E3F-44EE-B9DF-5CC241023C0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32" t="18672" r="2077" b="50674"/>
          <a:stretch/>
        </p:blipFill>
        <p:spPr>
          <a:xfrm>
            <a:off x="7559331" y="3429000"/>
            <a:ext cx="1181545" cy="1495447"/>
          </a:xfrm>
          <a:prstGeom prst="rect">
            <a:avLst/>
          </a:prstGeom>
        </p:spPr>
      </p:pic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B196263B-983F-4EEB-9CF1-3DB82B5DAFB7}"/>
              </a:ext>
            </a:extLst>
          </p:cNvPr>
          <p:cNvSpPr/>
          <p:nvPr/>
        </p:nvSpPr>
        <p:spPr>
          <a:xfrm>
            <a:off x="8685770" y="4449376"/>
            <a:ext cx="2644878" cy="59976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Інформаційні</a:t>
            </a:r>
          </a:p>
        </p:txBody>
      </p:sp>
      <p:pic>
        <p:nvPicPr>
          <p:cNvPr id="4100" name="Picture 4" descr="Pin on динозавры">
            <a:extLst>
              <a:ext uri="{FF2B5EF4-FFF2-40B4-BE49-F238E27FC236}">
                <a16:creationId xmlns:a16="http://schemas.microsoft.com/office/drawing/2014/main" id="{D6D48627-D854-4AE2-AD19-22A1119B9C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" t="151" r="1626" b="-151"/>
          <a:stretch/>
        </p:blipFill>
        <p:spPr bwMode="auto">
          <a:xfrm>
            <a:off x="8663407" y="1684160"/>
            <a:ext cx="2667241" cy="2095555"/>
          </a:xfrm>
          <a:prstGeom prst="cloudCallout">
            <a:avLst>
              <a:gd name="adj1" fmla="val -45235"/>
              <a:gd name="adj2" fmla="val 49063"/>
            </a:avLst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id="{A77537B0-FD3F-4CC4-AF4F-352E664E91A0}"/>
              </a:ext>
            </a:extLst>
          </p:cNvPr>
          <p:cNvSpPr/>
          <p:nvPr/>
        </p:nvSpPr>
        <p:spPr>
          <a:xfrm>
            <a:off x="282875" y="5377719"/>
            <a:ext cx="4640693" cy="1163331"/>
          </a:xfrm>
          <a:prstGeom prst="roundRect">
            <a:avLst/>
          </a:prstGeom>
          <a:solidFill>
            <a:srgbClr val="FF4B4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Матеріальна модель </a:t>
            </a:r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це модель, яка відтворює геометричні та фізичні властивості об’єкта-</a:t>
            </a:r>
            <a:r>
              <a:rPr lang="uk-UA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оригінала</a:t>
            </a:r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12" name="Прямокутник: округлені кути 11">
            <a:extLst>
              <a:ext uri="{FF2B5EF4-FFF2-40B4-BE49-F238E27FC236}">
                <a16:creationId xmlns:a16="http://schemas.microsoft.com/office/drawing/2014/main" id="{55F93B7A-6DBC-435E-85D3-CE031C348FB0}"/>
              </a:ext>
            </a:extLst>
          </p:cNvPr>
          <p:cNvSpPr/>
          <p:nvPr/>
        </p:nvSpPr>
        <p:spPr>
          <a:xfrm>
            <a:off x="7400510" y="5173841"/>
            <a:ext cx="4640693" cy="1571088"/>
          </a:xfrm>
          <a:prstGeom prst="roundRect">
            <a:avLst/>
          </a:prstGeom>
          <a:solidFill>
            <a:srgbClr val="FF4B4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Інформаційна модель </a:t>
            </a:r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це модель, що містить опис інформаційного процесу чи об’єкту, у якому вказано лише суттєві властивості, важливі для розв’язування задачі у визначеній предметній галузі.</a:t>
            </a:r>
          </a:p>
        </p:txBody>
      </p:sp>
    </p:spTree>
    <p:extLst>
      <p:ext uri="{BB962C8B-B14F-4D97-AF65-F5344CB8AC3E}">
        <p14:creationId xmlns:p14="http://schemas.microsoft.com/office/powerpoint/2010/main" val="3001263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9" grpId="0" animBg="1"/>
      <p:bldP spid="5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7AF2781D-ECAB-48BE-96F4-5C7EE1428BCE}"/>
              </a:ext>
            </a:extLst>
          </p:cNvPr>
          <p:cNvSpPr/>
          <p:nvPr/>
        </p:nvSpPr>
        <p:spPr>
          <a:xfrm>
            <a:off x="3614751" y="870380"/>
            <a:ext cx="8186957" cy="55180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способом подання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Класифікація моделей</a:t>
            </a:r>
          </a:p>
        </p:txBody>
      </p:sp>
      <p:sp>
        <p:nvSpPr>
          <p:cNvPr id="3" name="Дата 1">
            <a:extLst>
              <a:ext uri="{FF2B5EF4-FFF2-40B4-BE49-F238E27FC236}">
                <a16:creationId xmlns:a16="http://schemas.microsoft.com/office/drawing/2014/main" id="{FE1DFD31-EED7-4CE4-95BA-1B791CBCE9DE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08.01.2023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336A82-A5B1-43D1-B0F9-11AD56FF5E9D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4594478-5E3F-44EE-B9DF-5CC241023C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32" t="18672" r="2077" b="50674"/>
          <a:stretch/>
        </p:blipFill>
        <p:spPr>
          <a:xfrm>
            <a:off x="584612" y="4031635"/>
            <a:ext cx="2049775" cy="2594340"/>
          </a:xfrm>
          <a:prstGeom prst="rect">
            <a:avLst/>
          </a:prstGeom>
        </p:spPr>
      </p:pic>
      <p:sp>
        <p:nvSpPr>
          <p:cNvPr id="13" name="Прямокутник: округлені кути 12">
            <a:extLst>
              <a:ext uri="{FF2B5EF4-FFF2-40B4-BE49-F238E27FC236}">
                <a16:creationId xmlns:a16="http://schemas.microsoft.com/office/drawing/2014/main" id="{E54840EC-CF9F-48C5-B7A9-5D97510AA4FF}"/>
              </a:ext>
            </a:extLst>
          </p:cNvPr>
          <p:cNvSpPr/>
          <p:nvPr/>
        </p:nvSpPr>
        <p:spPr>
          <a:xfrm>
            <a:off x="287061" y="1529195"/>
            <a:ext cx="11334668" cy="96819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Комп’ютерна модель – це інформаційна модель, яку подано у знаковій формі та реалізовано за допомогою комп’ютера.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AE5FF76-D267-443A-9604-8FF956E626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648" y="2604401"/>
            <a:ext cx="52578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88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7AF2781D-ECAB-48BE-96F4-5C7EE1428BCE}"/>
              </a:ext>
            </a:extLst>
          </p:cNvPr>
          <p:cNvSpPr/>
          <p:nvPr/>
        </p:nvSpPr>
        <p:spPr>
          <a:xfrm>
            <a:off x="3614751" y="870380"/>
            <a:ext cx="8186957" cy="55180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способом подання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Класифікація моделей</a:t>
            </a:r>
          </a:p>
        </p:txBody>
      </p:sp>
      <p:sp>
        <p:nvSpPr>
          <p:cNvPr id="3" name="Дата 1">
            <a:extLst>
              <a:ext uri="{FF2B5EF4-FFF2-40B4-BE49-F238E27FC236}">
                <a16:creationId xmlns:a16="http://schemas.microsoft.com/office/drawing/2014/main" id="{FE1DFD31-EED7-4CE4-95BA-1B791CBCE9DE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08.01.2023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336A82-A5B1-43D1-B0F9-11AD56FF5E9D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4594478-5E3F-44EE-B9DF-5CC241023C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32" t="18672" r="2077" b="50674"/>
          <a:stretch/>
        </p:blipFill>
        <p:spPr>
          <a:xfrm>
            <a:off x="191322" y="3559278"/>
            <a:ext cx="2306456" cy="2919214"/>
          </a:xfrm>
          <a:prstGeom prst="rect">
            <a:avLst/>
          </a:prstGeom>
        </p:spPr>
      </p:pic>
      <p:sp>
        <p:nvSpPr>
          <p:cNvPr id="13" name="Прямокутник: округлені кути 12">
            <a:extLst>
              <a:ext uri="{FF2B5EF4-FFF2-40B4-BE49-F238E27FC236}">
                <a16:creationId xmlns:a16="http://schemas.microsoft.com/office/drawing/2014/main" id="{E54840EC-CF9F-48C5-B7A9-5D97510AA4FF}"/>
              </a:ext>
            </a:extLst>
          </p:cNvPr>
          <p:cNvSpPr/>
          <p:nvPr/>
        </p:nvSpPr>
        <p:spPr>
          <a:xfrm>
            <a:off x="287061" y="1529196"/>
            <a:ext cx="11334668" cy="55180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Комп’ютерне моделювання</a:t>
            </a: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66D7C529-FBC3-40EB-BE31-4D5C0AA772B4}"/>
              </a:ext>
            </a:extLst>
          </p:cNvPr>
          <p:cNvSpPr/>
          <p:nvPr/>
        </p:nvSpPr>
        <p:spPr>
          <a:xfrm>
            <a:off x="4188542" y="2641723"/>
            <a:ext cx="4670324" cy="55180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Розрахункове</a:t>
            </a:r>
          </a:p>
        </p:txBody>
      </p:sp>
      <p:pic>
        <p:nvPicPr>
          <p:cNvPr id="10" name="Picture 4" descr="Картинки по запросу excel">
            <a:extLst>
              <a:ext uri="{FF2B5EF4-FFF2-40B4-BE49-F238E27FC236}">
                <a16:creationId xmlns:a16="http://schemas.microsoft.com/office/drawing/2014/main" id="{354E0473-B1A4-4BF3-A633-3254CDAD9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3854" y="2330611"/>
            <a:ext cx="1251614" cy="1228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: округлені кути 11">
            <a:extLst>
              <a:ext uri="{FF2B5EF4-FFF2-40B4-BE49-F238E27FC236}">
                <a16:creationId xmlns:a16="http://schemas.microsoft.com/office/drawing/2014/main" id="{C20791A5-BF10-42D5-9EB9-260EFDED337E}"/>
              </a:ext>
            </a:extLst>
          </p:cNvPr>
          <p:cNvSpPr/>
          <p:nvPr/>
        </p:nvSpPr>
        <p:spPr>
          <a:xfrm>
            <a:off x="4188542" y="4136272"/>
            <a:ext cx="4670324" cy="55180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Імітаційне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535D874-14AF-4C83-9D8C-19B0AC842B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714" y="3758243"/>
            <a:ext cx="1938873" cy="1260267"/>
          </a:xfrm>
          <a:prstGeom prst="rect">
            <a:avLst/>
          </a:prstGeom>
        </p:spPr>
      </p:pic>
      <p:sp>
        <p:nvSpPr>
          <p:cNvPr id="17" name="Прямокутник: округлені кути 16">
            <a:extLst>
              <a:ext uri="{FF2B5EF4-FFF2-40B4-BE49-F238E27FC236}">
                <a16:creationId xmlns:a16="http://schemas.microsoft.com/office/drawing/2014/main" id="{251DAFEE-E2A4-4DFA-8627-4ECF798B2B13}"/>
              </a:ext>
            </a:extLst>
          </p:cNvPr>
          <p:cNvSpPr/>
          <p:nvPr/>
        </p:nvSpPr>
        <p:spPr>
          <a:xfrm>
            <a:off x="4188542" y="5761791"/>
            <a:ext cx="4670324" cy="55180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Графічне</a:t>
            </a:r>
          </a:p>
        </p:txBody>
      </p:sp>
      <p:pic>
        <p:nvPicPr>
          <p:cNvPr id="18434" name="Picture 2" descr="V-Ray 3.0 for 3ds Max – Render Mask - YouTube">
            <a:extLst>
              <a:ext uri="{FF2B5EF4-FFF2-40B4-BE49-F238E27FC236}">
                <a16:creationId xmlns:a16="http://schemas.microsoft.com/office/drawing/2014/main" id="{918A6D54-7508-4308-8E6F-408AE673C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678" y="5217475"/>
            <a:ext cx="2460944" cy="1384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2226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7AF2781D-ECAB-48BE-96F4-5C7EE1428BCE}"/>
              </a:ext>
            </a:extLst>
          </p:cNvPr>
          <p:cNvSpPr/>
          <p:nvPr/>
        </p:nvSpPr>
        <p:spPr>
          <a:xfrm>
            <a:off x="3614751" y="870380"/>
            <a:ext cx="8186957" cy="55180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способом подання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Класифікація моделей</a:t>
            </a:r>
          </a:p>
        </p:txBody>
      </p:sp>
      <p:sp>
        <p:nvSpPr>
          <p:cNvPr id="3" name="Дата 1">
            <a:extLst>
              <a:ext uri="{FF2B5EF4-FFF2-40B4-BE49-F238E27FC236}">
                <a16:creationId xmlns:a16="http://schemas.microsoft.com/office/drawing/2014/main" id="{FE1DFD31-EED7-4CE4-95BA-1B791CBCE9DE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08.01.2023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336A82-A5B1-43D1-B0F9-11AD56FF5E9D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4594478-5E3F-44EE-B9DF-5CC241023C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32" t="18672" r="2077" b="50674"/>
          <a:stretch/>
        </p:blipFill>
        <p:spPr>
          <a:xfrm>
            <a:off x="191322" y="3559278"/>
            <a:ext cx="2306456" cy="2919214"/>
          </a:xfrm>
          <a:prstGeom prst="rect">
            <a:avLst/>
          </a:prstGeom>
        </p:spPr>
      </p:pic>
      <p:sp>
        <p:nvSpPr>
          <p:cNvPr id="13" name="Прямокутник: округлені кути 12">
            <a:extLst>
              <a:ext uri="{FF2B5EF4-FFF2-40B4-BE49-F238E27FC236}">
                <a16:creationId xmlns:a16="http://schemas.microsoft.com/office/drawing/2014/main" id="{E54840EC-CF9F-48C5-B7A9-5D97510AA4FF}"/>
              </a:ext>
            </a:extLst>
          </p:cNvPr>
          <p:cNvSpPr/>
          <p:nvPr/>
        </p:nvSpPr>
        <p:spPr>
          <a:xfrm>
            <a:off x="287061" y="1529196"/>
            <a:ext cx="11334668" cy="55180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Комп’ютерне моделювання</a:t>
            </a:r>
          </a:p>
        </p:txBody>
      </p:sp>
      <p:sp>
        <p:nvSpPr>
          <p:cNvPr id="14" name="Прямокутник: округлені кути 13">
            <a:extLst>
              <a:ext uri="{FF2B5EF4-FFF2-40B4-BE49-F238E27FC236}">
                <a16:creationId xmlns:a16="http://schemas.microsoft.com/office/drawing/2014/main" id="{D4AB64A0-A321-4AAE-A58E-3935B57EA1E6}"/>
              </a:ext>
            </a:extLst>
          </p:cNvPr>
          <p:cNvSpPr/>
          <p:nvPr/>
        </p:nvSpPr>
        <p:spPr>
          <a:xfrm>
            <a:off x="3375258" y="2407761"/>
            <a:ext cx="8426450" cy="4070731"/>
          </a:xfrm>
          <a:prstGeom prst="roundRect">
            <a:avLst/>
          </a:prstGeom>
          <a:solidFill>
            <a:srgbClr val="FF4B4B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>
                <a:solidFill>
                  <a:schemeClr val="bg1"/>
                </a:solidFill>
              </a:rPr>
              <a:t>Дослідження</a:t>
            </a:r>
            <a:r>
              <a:rPr lang="ru-RU" sz="4400" b="1" dirty="0">
                <a:solidFill>
                  <a:schemeClr val="bg1"/>
                </a:solidFill>
              </a:rPr>
              <a:t> </a:t>
            </a:r>
            <a:r>
              <a:rPr lang="ru-RU" sz="4400" b="1" dirty="0" err="1">
                <a:solidFill>
                  <a:schemeClr val="bg1"/>
                </a:solidFill>
              </a:rPr>
              <a:t>моделі</a:t>
            </a:r>
            <a:r>
              <a:rPr lang="ru-RU" sz="4400" b="1" dirty="0">
                <a:solidFill>
                  <a:schemeClr val="bg1"/>
                </a:solidFill>
              </a:rPr>
              <a:t> </a:t>
            </a:r>
            <a:r>
              <a:rPr lang="ru-RU" sz="4400" b="1" dirty="0" err="1">
                <a:solidFill>
                  <a:schemeClr val="bg1"/>
                </a:solidFill>
              </a:rPr>
              <a:t>об’єкта</a:t>
            </a:r>
            <a:r>
              <a:rPr lang="ru-RU" sz="4400" b="1" dirty="0">
                <a:solidFill>
                  <a:schemeClr val="bg1"/>
                </a:solidFill>
              </a:rPr>
              <a:t> з </a:t>
            </a:r>
            <a:r>
              <a:rPr lang="ru-RU" sz="4400" b="1" dirty="0" err="1">
                <a:solidFill>
                  <a:schemeClr val="bg1"/>
                </a:solidFill>
              </a:rPr>
              <a:t>використанням</a:t>
            </a:r>
            <a:r>
              <a:rPr lang="ru-RU" sz="4400" b="1" dirty="0">
                <a:solidFill>
                  <a:schemeClr val="bg1"/>
                </a:solidFill>
              </a:rPr>
              <a:t> </a:t>
            </a:r>
            <a:r>
              <a:rPr lang="ru-RU" sz="4400" b="1" dirty="0" err="1">
                <a:solidFill>
                  <a:schemeClr val="bg1"/>
                </a:solidFill>
              </a:rPr>
              <a:t>комп’ютерного</a:t>
            </a:r>
            <a:r>
              <a:rPr lang="ru-RU" sz="4400" b="1" dirty="0">
                <a:solidFill>
                  <a:schemeClr val="bg1"/>
                </a:solidFill>
              </a:rPr>
              <a:t> </a:t>
            </a:r>
            <a:r>
              <a:rPr lang="ru-RU" sz="4400" b="1" dirty="0" err="1">
                <a:solidFill>
                  <a:schemeClr val="bg1"/>
                </a:solidFill>
              </a:rPr>
              <a:t>моделювання</a:t>
            </a:r>
            <a:r>
              <a:rPr lang="ru-RU" sz="4400" b="1" dirty="0">
                <a:solidFill>
                  <a:schemeClr val="bg1"/>
                </a:solidFill>
              </a:rPr>
              <a:t> </a:t>
            </a:r>
            <a:r>
              <a:rPr lang="ru-RU" sz="4400" b="1" dirty="0" err="1">
                <a:solidFill>
                  <a:schemeClr val="bg1"/>
                </a:solidFill>
              </a:rPr>
              <a:t>називається</a:t>
            </a:r>
            <a:r>
              <a:rPr lang="ru-RU" sz="4400" b="1" dirty="0">
                <a:solidFill>
                  <a:schemeClr val="bg1"/>
                </a:solidFill>
              </a:rPr>
              <a:t> </a:t>
            </a:r>
            <a:r>
              <a:rPr lang="ru-RU" sz="4400" b="1" dirty="0" err="1">
                <a:solidFill>
                  <a:srgbClr val="FFFF00"/>
                </a:solidFill>
              </a:rPr>
              <a:t>комп’ютерним</a:t>
            </a:r>
            <a:r>
              <a:rPr lang="ru-RU" sz="4400" b="1" dirty="0">
                <a:solidFill>
                  <a:srgbClr val="FFFF00"/>
                </a:solidFill>
              </a:rPr>
              <a:t> </a:t>
            </a:r>
            <a:r>
              <a:rPr lang="ru-RU" sz="4400" b="1" dirty="0" err="1">
                <a:solidFill>
                  <a:srgbClr val="FFFF00"/>
                </a:solidFill>
              </a:rPr>
              <a:t>експериментом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035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6317265-A48C-4B35-9B1F-93AC9F4C76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8"/>
          <a:stretch/>
        </p:blipFill>
        <p:spPr>
          <a:xfrm>
            <a:off x="7455441" y="1312466"/>
            <a:ext cx="3792237" cy="5386426"/>
          </a:xfrm>
          <a:prstGeom prst="rect">
            <a:avLst/>
          </a:prstGeom>
        </p:spPr>
      </p:pic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7AF2781D-ECAB-48BE-96F4-5C7EE1428BCE}"/>
              </a:ext>
            </a:extLst>
          </p:cNvPr>
          <p:cNvSpPr/>
          <p:nvPr/>
        </p:nvSpPr>
        <p:spPr>
          <a:xfrm>
            <a:off x="3614751" y="870380"/>
            <a:ext cx="8186957" cy="55180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формою подання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Класифікація моделей</a:t>
            </a:r>
          </a:p>
        </p:txBody>
      </p:sp>
      <p:sp>
        <p:nvSpPr>
          <p:cNvPr id="3" name="Дата 1">
            <a:extLst>
              <a:ext uri="{FF2B5EF4-FFF2-40B4-BE49-F238E27FC236}">
                <a16:creationId xmlns:a16="http://schemas.microsoft.com/office/drawing/2014/main" id="{FE1DFD31-EED7-4CE4-95BA-1B791CBCE9DE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08.01.2023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336A82-A5B1-43D1-B0F9-11AD56FF5E9D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D7EDE9C0-2BA2-4D90-B1E7-A0C56F78B742}"/>
              </a:ext>
            </a:extLst>
          </p:cNvPr>
          <p:cNvSpPr/>
          <p:nvPr/>
        </p:nvSpPr>
        <p:spPr>
          <a:xfrm>
            <a:off x="769506" y="6013715"/>
            <a:ext cx="3881152" cy="59976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Таблиці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201FA16-1A98-4176-ABCE-ED32C94771D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55"/>
          <a:stretch/>
        </p:blipFill>
        <p:spPr>
          <a:xfrm>
            <a:off x="654733" y="1897779"/>
            <a:ext cx="3838609" cy="36791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3" name="Прямокутник: округлені кути 12">
            <a:extLst>
              <a:ext uri="{FF2B5EF4-FFF2-40B4-BE49-F238E27FC236}">
                <a16:creationId xmlns:a16="http://schemas.microsoft.com/office/drawing/2014/main" id="{18C17499-8717-4EA9-A9CB-6657CCD26F1F}"/>
              </a:ext>
            </a:extLst>
          </p:cNvPr>
          <p:cNvSpPr/>
          <p:nvPr/>
        </p:nvSpPr>
        <p:spPr>
          <a:xfrm>
            <a:off x="7455441" y="6013715"/>
            <a:ext cx="3881152" cy="59976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Графіки</a:t>
            </a:r>
          </a:p>
        </p:txBody>
      </p:sp>
    </p:spTree>
    <p:extLst>
      <p:ext uri="{BB962C8B-B14F-4D97-AF65-F5344CB8AC3E}">
        <p14:creationId xmlns:p14="http://schemas.microsoft.com/office/powerpoint/2010/main" val="315376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7AF2781D-ECAB-48BE-96F4-5C7EE1428BCE}"/>
              </a:ext>
            </a:extLst>
          </p:cNvPr>
          <p:cNvSpPr/>
          <p:nvPr/>
        </p:nvSpPr>
        <p:spPr>
          <a:xfrm>
            <a:off x="3614751" y="870380"/>
            <a:ext cx="8186957" cy="55180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формою подання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Класифікація моделей</a:t>
            </a:r>
          </a:p>
        </p:txBody>
      </p:sp>
      <p:sp>
        <p:nvSpPr>
          <p:cNvPr id="3" name="Дата 1">
            <a:extLst>
              <a:ext uri="{FF2B5EF4-FFF2-40B4-BE49-F238E27FC236}">
                <a16:creationId xmlns:a16="http://schemas.microsoft.com/office/drawing/2014/main" id="{FE1DFD31-EED7-4CE4-95BA-1B791CBCE9DE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08.01.2023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336A82-A5B1-43D1-B0F9-11AD56FF5E9D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D7EDE9C0-2BA2-4D90-B1E7-A0C56F78B742}"/>
              </a:ext>
            </a:extLst>
          </p:cNvPr>
          <p:cNvSpPr/>
          <p:nvPr/>
        </p:nvSpPr>
        <p:spPr>
          <a:xfrm>
            <a:off x="769506" y="6013715"/>
            <a:ext cx="3881152" cy="59976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Словесний опис</a:t>
            </a:r>
          </a:p>
        </p:txBody>
      </p:sp>
      <p:sp>
        <p:nvSpPr>
          <p:cNvPr id="13" name="Прямокутник: округлені кути 12">
            <a:extLst>
              <a:ext uri="{FF2B5EF4-FFF2-40B4-BE49-F238E27FC236}">
                <a16:creationId xmlns:a16="http://schemas.microsoft.com/office/drawing/2014/main" id="{18C17499-8717-4EA9-A9CB-6657CCD26F1F}"/>
              </a:ext>
            </a:extLst>
          </p:cNvPr>
          <p:cNvSpPr/>
          <p:nvPr/>
        </p:nvSpPr>
        <p:spPr>
          <a:xfrm>
            <a:off x="7455441" y="6013715"/>
            <a:ext cx="3881152" cy="59976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Формули</a:t>
            </a:r>
          </a:p>
        </p:txBody>
      </p:sp>
      <p:pic>
        <p:nvPicPr>
          <p:cNvPr id="12" name="Picture 2" descr="Картинки по запросу мегафон клипарт">
            <a:extLst>
              <a:ext uri="{FF2B5EF4-FFF2-40B4-BE49-F238E27FC236}">
                <a16:creationId xmlns:a16="http://schemas.microsoft.com/office/drawing/2014/main" id="{68A50027-0818-4E65-A06C-AB8553DFF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138" y="1804230"/>
            <a:ext cx="3487860" cy="4209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FC85A3A-393A-42FC-AA2B-522C9A14C8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63" b="30550"/>
          <a:stretch/>
        </p:blipFill>
        <p:spPr>
          <a:xfrm>
            <a:off x="5691201" y="2035277"/>
            <a:ext cx="6350000" cy="387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23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D8E6349D-ACB9-47F5-89CF-188259D5AD04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Поміркуємо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E15CE1-1D85-48B3-AC70-8BB7303E3349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" name="Дата 7">
            <a:extLst>
              <a:ext uri="{FF2B5EF4-FFF2-40B4-BE49-F238E27FC236}">
                <a16:creationId xmlns:a16="http://schemas.microsoft.com/office/drawing/2014/main" id="{E00F3FDD-5894-40A9-822F-12B82AF033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08.01.2023</a:t>
            </a:fld>
            <a:endParaRPr lang="ru-RU" sz="2000" b="1">
              <a:solidFill>
                <a:schemeClr val="bg1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2EB9A93-33D0-43A6-8557-1C8B32DE0A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49" y="5041900"/>
            <a:ext cx="2207945" cy="1657522"/>
          </a:xfrm>
          <a:prstGeom prst="rect">
            <a:avLst/>
          </a:prstGeom>
        </p:spPr>
      </p:pic>
      <p:sp>
        <p:nvSpPr>
          <p:cNvPr id="14" name="Прямоугольник 7">
            <a:extLst>
              <a:ext uri="{FF2B5EF4-FFF2-40B4-BE49-F238E27FC236}">
                <a16:creationId xmlns:a16="http://schemas.microsoft.com/office/drawing/2014/main" id="{FC91E5F0-2FA4-4D5F-B5D9-753105A8ADC2}"/>
              </a:ext>
            </a:extLst>
          </p:cNvPr>
          <p:cNvSpPr/>
          <p:nvPr/>
        </p:nvSpPr>
        <p:spPr>
          <a:xfrm>
            <a:off x="2383995" y="1795743"/>
            <a:ext cx="9503094" cy="4154984"/>
          </a:xfrm>
          <a:prstGeom prst="rect">
            <a:avLst/>
          </a:prstGeom>
          <a:solidFill>
            <a:srgbClr val="765A43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uk-UA" sz="4400" b="1" dirty="0">
                <a:solidFill>
                  <a:schemeClr val="bg1"/>
                </a:solidFill>
              </a:rPr>
              <a:t>Які дослідження з біології ви проводили у 6 класі?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4400" b="1" dirty="0">
                <a:solidFill>
                  <a:schemeClr val="bg1"/>
                </a:solidFill>
              </a:rPr>
              <a:t>Для чого призначені глобуси та географічні карти?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4400" b="1" dirty="0">
                <a:solidFill>
                  <a:schemeClr val="bg1"/>
                </a:solidFill>
              </a:rPr>
              <a:t>Хто такі модельєри? Що створюють представники цієї професії?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90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: округлені кути 6">
            <a:extLst>
              <a:ext uri="{FF2B5EF4-FFF2-40B4-BE49-F238E27FC236}">
                <a16:creationId xmlns:a16="http://schemas.microsoft.com/office/drawing/2014/main" id="{E7038238-6FFA-4F7B-A9F5-FB1F7BF74F86}"/>
              </a:ext>
            </a:extLst>
          </p:cNvPr>
          <p:cNvSpPr/>
          <p:nvPr/>
        </p:nvSpPr>
        <p:spPr>
          <a:xfrm>
            <a:off x="3614751" y="870380"/>
            <a:ext cx="8186957" cy="55180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формою подання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Класифікація моделей</a:t>
            </a:r>
          </a:p>
        </p:txBody>
      </p:sp>
      <p:sp>
        <p:nvSpPr>
          <p:cNvPr id="3" name="Дата 1">
            <a:extLst>
              <a:ext uri="{FF2B5EF4-FFF2-40B4-BE49-F238E27FC236}">
                <a16:creationId xmlns:a16="http://schemas.microsoft.com/office/drawing/2014/main" id="{FE1DFD31-EED7-4CE4-95BA-1B791CBCE9DE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08.01.2023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336A82-A5B1-43D1-B0F9-11AD56FF5E9D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id="{13822CF4-3858-4166-A658-ECDFC356CB7C}"/>
              </a:ext>
            </a:extLst>
          </p:cNvPr>
          <p:cNvSpPr/>
          <p:nvPr/>
        </p:nvSpPr>
        <p:spPr>
          <a:xfrm>
            <a:off x="875071" y="6013715"/>
            <a:ext cx="10461522" cy="59976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Зображення (графічний)</a:t>
            </a:r>
          </a:p>
        </p:txBody>
      </p:sp>
      <p:pic>
        <p:nvPicPr>
          <p:cNvPr id="9" name="Picture 2" descr="Картинки по запросу карта клипарт">
            <a:extLst>
              <a:ext uri="{FF2B5EF4-FFF2-40B4-BE49-F238E27FC236}">
                <a16:creationId xmlns:a16="http://schemas.microsoft.com/office/drawing/2014/main" id="{5009F277-3BF9-4642-B839-AE8C65B9E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6333" y="1533180"/>
            <a:ext cx="6399333" cy="4430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020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7AF2781D-ECAB-48BE-96F4-5C7EE1428BCE}"/>
              </a:ext>
            </a:extLst>
          </p:cNvPr>
          <p:cNvSpPr/>
          <p:nvPr/>
        </p:nvSpPr>
        <p:spPr>
          <a:xfrm>
            <a:off x="3614751" y="870380"/>
            <a:ext cx="8186957" cy="55180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предметною галуззю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Класифікація моделей</a:t>
            </a:r>
          </a:p>
        </p:txBody>
      </p:sp>
      <p:sp>
        <p:nvSpPr>
          <p:cNvPr id="3" name="Дата 1">
            <a:extLst>
              <a:ext uri="{FF2B5EF4-FFF2-40B4-BE49-F238E27FC236}">
                <a16:creationId xmlns:a16="http://schemas.microsoft.com/office/drawing/2014/main" id="{FE1DFD31-EED7-4CE4-95BA-1B791CBCE9DE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08.01.2023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336A82-A5B1-43D1-B0F9-11AD56FF5E9D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D7EDE9C0-2BA2-4D90-B1E7-A0C56F78B742}"/>
              </a:ext>
            </a:extLst>
          </p:cNvPr>
          <p:cNvSpPr/>
          <p:nvPr/>
        </p:nvSpPr>
        <p:spPr>
          <a:xfrm>
            <a:off x="730177" y="5884027"/>
            <a:ext cx="4117126" cy="59976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Навчальна</a:t>
            </a: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B196263B-983F-4EEB-9CF1-3DB82B5DAFB7}"/>
              </a:ext>
            </a:extLst>
          </p:cNvPr>
          <p:cNvSpPr/>
          <p:nvPr/>
        </p:nvSpPr>
        <p:spPr>
          <a:xfrm>
            <a:off x="6852822" y="5918968"/>
            <a:ext cx="4287125" cy="59976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Науково-технічна</a:t>
            </a:r>
          </a:p>
        </p:txBody>
      </p:sp>
      <p:pic>
        <p:nvPicPr>
          <p:cNvPr id="13" name="Picture 2" descr="Картинки по запросу тренажер для учебі пилотов">
            <a:extLst>
              <a:ext uri="{FF2B5EF4-FFF2-40B4-BE49-F238E27FC236}">
                <a16:creationId xmlns:a16="http://schemas.microsoft.com/office/drawing/2014/main" id="{F81B5877-93EE-46E7-9ED3-E679C3E8C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97" y="2309110"/>
            <a:ext cx="4813206" cy="3200782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2" descr="Картинки по запросу моделирование машины">
            <a:extLst>
              <a:ext uri="{FF2B5EF4-FFF2-40B4-BE49-F238E27FC236}">
                <a16:creationId xmlns:a16="http://schemas.microsoft.com/office/drawing/2014/main" id="{936EB748-6A98-4A3B-8408-68319CC98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6425" y="2258884"/>
            <a:ext cx="5690278" cy="3200782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46860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>
            <a:extLst>
              <a:ext uri="{FF2B5EF4-FFF2-40B4-BE49-F238E27FC236}">
                <a16:creationId xmlns:a16="http://schemas.microsoft.com/office/drawing/2014/main" id="{FE1DFD31-EED7-4CE4-95BA-1B791CBCE9DE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08.01.2023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336A82-A5B1-43D1-B0F9-11AD56FF5E9D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id="{955AF125-5367-478D-8925-009E4D87B3CB}"/>
              </a:ext>
            </a:extLst>
          </p:cNvPr>
          <p:cNvSpPr/>
          <p:nvPr/>
        </p:nvSpPr>
        <p:spPr>
          <a:xfrm>
            <a:off x="835742" y="5926406"/>
            <a:ext cx="4117126" cy="59976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Дослідна</a:t>
            </a:r>
          </a:p>
        </p:txBody>
      </p:sp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7C7FEF5A-29BC-44C1-AE03-AB4CC15DF6A1}"/>
              </a:ext>
            </a:extLst>
          </p:cNvPr>
          <p:cNvSpPr/>
          <p:nvPr/>
        </p:nvSpPr>
        <p:spPr>
          <a:xfrm>
            <a:off x="7069133" y="5926406"/>
            <a:ext cx="4287125" cy="59976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Ігрова</a:t>
            </a:r>
            <a:endPara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3F2D29BF-CB0F-47D4-AE53-01CA8C000CC0}"/>
              </a:ext>
            </a:extLst>
          </p:cNvPr>
          <p:cNvSpPr/>
          <p:nvPr/>
        </p:nvSpPr>
        <p:spPr>
          <a:xfrm>
            <a:off x="3614751" y="870380"/>
            <a:ext cx="8186957" cy="55180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предметною галуззю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5EC2B6D8-A8C3-4269-BF12-EB4BC0E062F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Класифікація моделей</a:t>
            </a:r>
          </a:p>
        </p:txBody>
      </p:sp>
      <p:pic>
        <p:nvPicPr>
          <p:cNvPr id="16" name="Picture 2" descr="ÐÐ¾Ð²âÑÐ·Ð°Ð½Ðµ Ð·Ð¾Ð±ÑÐ°Ð¶ÐµÐ½Ð½Ñ">
            <a:extLst>
              <a:ext uri="{FF2B5EF4-FFF2-40B4-BE49-F238E27FC236}">
                <a16:creationId xmlns:a16="http://schemas.microsoft.com/office/drawing/2014/main" id="{58697819-3F39-41A5-9237-57BF73AED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228" y="1678960"/>
            <a:ext cx="5335480" cy="4001610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27072AA-AC85-44F5-9F5F-6363084B81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202" t="12692" r="13871" b="11254"/>
          <a:stretch/>
        </p:blipFill>
        <p:spPr>
          <a:xfrm>
            <a:off x="317614" y="2011019"/>
            <a:ext cx="5878907" cy="3448647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22480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7AF2781D-ECAB-48BE-96F4-5C7EE1428BCE}"/>
              </a:ext>
            </a:extLst>
          </p:cNvPr>
          <p:cNvSpPr/>
          <p:nvPr/>
        </p:nvSpPr>
        <p:spPr>
          <a:xfrm>
            <a:off x="3614751" y="870380"/>
            <a:ext cx="8186957" cy="55180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способом використання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Класифікація моделей</a:t>
            </a:r>
          </a:p>
        </p:txBody>
      </p:sp>
      <p:sp>
        <p:nvSpPr>
          <p:cNvPr id="3" name="Дата 1">
            <a:extLst>
              <a:ext uri="{FF2B5EF4-FFF2-40B4-BE49-F238E27FC236}">
                <a16:creationId xmlns:a16="http://schemas.microsoft.com/office/drawing/2014/main" id="{FE1DFD31-EED7-4CE4-95BA-1B791CBCE9DE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08.01.2023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336A82-A5B1-43D1-B0F9-11AD56FF5E9D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D7EDE9C0-2BA2-4D90-B1E7-A0C56F78B742}"/>
              </a:ext>
            </a:extLst>
          </p:cNvPr>
          <p:cNvSpPr/>
          <p:nvPr/>
        </p:nvSpPr>
        <p:spPr>
          <a:xfrm>
            <a:off x="769506" y="6013715"/>
            <a:ext cx="3881152" cy="59976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Навчальні</a:t>
            </a:r>
          </a:p>
        </p:txBody>
      </p:sp>
      <p:sp>
        <p:nvSpPr>
          <p:cNvPr id="13" name="Прямокутник: округлені кути 12">
            <a:extLst>
              <a:ext uri="{FF2B5EF4-FFF2-40B4-BE49-F238E27FC236}">
                <a16:creationId xmlns:a16="http://schemas.microsoft.com/office/drawing/2014/main" id="{18C17499-8717-4EA9-A9CB-6657CCD26F1F}"/>
              </a:ext>
            </a:extLst>
          </p:cNvPr>
          <p:cNvSpPr/>
          <p:nvPr/>
        </p:nvSpPr>
        <p:spPr>
          <a:xfrm>
            <a:off x="7455441" y="6013715"/>
            <a:ext cx="3881152" cy="59976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Експериментальні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02D2CF5-4142-4B70-B360-0654174121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8"/>
          <a:stretch/>
        </p:blipFill>
        <p:spPr>
          <a:xfrm>
            <a:off x="1162205" y="1538060"/>
            <a:ext cx="3095753" cy="435978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DE3323B-3E18-47B4-BADA-1F603AD641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89"/>
          <a:stretch/>
        </p:blipFill>
        <p:spPr>
          <a:xfrm>
            <a:off x="6168332" y="1983422"/>
            <a:ext cx="5240594" cy="35526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0180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>
            <a:extLst>
              <a:ext uri="{FF2B5EF4-FFF2-40B4-BE49-F238E27FC236}">
                <a16:creationId xmlns:a16="http://schemas.microsoft.com/office/drawing/2014/main" id="{FE1DFD31-EED7-4CE4-95BA-1B791CBCE9DE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08.01.2023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336A82-A5B1-43D1-B0F9-11AD56FF5E9D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id="{955AF125-5367-478D-8925-009E4D87B3CB}"/>
              </a:ext>
            </a:extLst>
          </p:cNvPr>
          <p:cNvSpPr/>
          <p:nvPr/>
        </p:nvSpPr>
        <p:spPr>
          <a:xfrm>
            <a:off x="740009" y="5937343"/>
            <a:ext cx="4117126" cy="59976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Статичні</a:t>
            </a:r>
          </a:p>
        </p:txBody>
      </p:sp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7C7FEF5A-29BC-44C1-AE03-AB4CC15DF6A1}"/>
              </a:ext>
            </a:extLst>
          </p:cNvPr>
          <p:cNvSpPr/>
          <p:nvPr/>
        </p:nvSpPr>
        <p:spPr>
          <a:xfrm>
            <a:off x="7442758" y="5937343"/>
            <a:ext cx="4287125" cy="59976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Динамічні</a:t>
            </a:r>
          </a:p>
        </p:txBody>
      </p:sp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3F2D29BF-CB0F-47D4-AE53-01CA8C000CC0}"/>
              </a:ext>
            </a:extLst>
          </p:cNvPr>
          <p:cNvSpPr/>
          <p:nvPr/>
        </p:nvSpPr>
        <p:spPr>
          <a:xfrm>
            <a:off x="3614751" y="870380"/>
            <a:ext cx="8186957" cy="55180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фактором часу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5EC2B6D8-A8C3-4269-BF12-EB4BC0E062F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Класифікація моделей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A31B969-2CFF-464C-989E-542266BD8A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063" y="1748167"/>
            <a:ext cx="2757726" cy="3860816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0D2DB04-F48D-42F0-8517-EF7C9B5B573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8"/>
          <a:stretch/>
        </p:blipFill>
        <p:spPr>
          <a:xfrm>
            <a:off x="1447932" y="1709455"/>
            <a:ext cx="2976585" cy="4227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00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D8E6349D-ACB9-47F5-89CF-188259D5AD04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Повторюємо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E15CE1-1D85-48B3-AC70-8BB7303E3349}"/>
              </a:ext>
            </a:extLst>
          </p:cNvPr>
          <p:cNvSpPr txBox="1"/>
          <p:nvPr/>
        </p:nvSpPr>
        <p:spPr>
          <a:xfrm>
            <a:off x="1600700" y="144291"/>
            <a:ext cx="15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Сьогодн</a:t>
            </a:r>
            <a:r>
              <a:rPr lang="uk-UA" sz="2000" b="1" dirty="0">
                <a:solidFill>
                  <a:schemeClr val="bg1"/>
                </a:solidFill>
              </a:rPr>
              <a:t>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" name="Дата 7">
            <a:extLst>
              <a:ext uri="{FF2B5EF4-FFF2-40B4-BE49-F238E27FC236}">
                <a16:creationId xmlns:a16="http://schemas.microsoft.com/office/drawing/2014/main" id="{E00F3FDD-5894-40A9-822F-12B82AF033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700" y="573107"/>
            <a:ext cx="1643013" cy="400110"/>
          </a:xfrm>
        </p:spPr>
        <p:txBody>
          <a:bodyPr/>
          <a:lstStyle/>
          <a:p>
            <a:pPr algn="ctr"/>
            <a:fld id="{45AB5365-D8A3-45F2-94D1-6DD1E6698E88}" type="datetime1">
              <a:rPr lang="uk-UA" sz="2000" b="1" smtClean="0">
                <a:solidFill>
                  <a:schemeClr val="bg1"/>
                </a:solidFill>
              </a:rPr>
              <a:pPr algn="ctr"/>
              <a:t>08.01.2023</a:t>
            </a:fld>
            <a:endParaRPr lang="ru-RU" sz="2000" b="1">
              <a:solidFill>
                <a:schemeClr val="bg1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2EB9A93-33D0-43A6-8557-1C8B32DE0A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49" y="5041900"/>
            <a:ext cx="2207945" cy="1657522"/>
          </a:xfrm>
          <a:prstGeom prst="rect">
            <a:avLst/>
          </a:prstGeom>
        </p:spPr>
      </p:pic>
      <p:sp>
        <p:nvSpPr>
          <p:cNvPr id="14" name="Прямоугольник 7">
            <a:extLst>
              <a:ext uri="{FF2B5EF4-FFF2-40B4-BE49-F238E27FC236}">
                <a16:creationId xmlns:a16="http://schemas.microsoft.com/office/drawing/2014/main" id="{FC91E5F0-2FA4-4D5F-B5D9-753105A8ADC2}"/>
              </a:ext>
            </a:extLst>
          </p:cNvPr>
          <p:cNvSpPr/>
          <p:nvPr/>
        </p:nvSpPr>
        <p:spPr>
          <a:xfrm>
            <a:off x="2422206" y="1413473"/>
            <a:ext cx="9503094" cy="4401205"/>
          </a:xfrm>
          <a:prstGeom prst="rect">
            <a:avLst/>
          </a:prstGeom>
          <a:solidFill>
            <a:srgbClr val="765A43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uk-UA" sz="2800" b="1" dirty="0">
                <a:solidFill>
                  <a:schemeClr val="bg1"/>
                </a:solidFill>
              </a:rPr>
              <a:t>Чи можна вважати людину об’єктом дослідження?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800" b="1" dirty="0">
                <a:solidFill>
                  <a:schemeClr val="bg1"/>
                </a:solidFill>
              </a:rPr>
              <a:t>Що називається предметною галуззю?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800" b="1" dirty="0">
                <a:solidFill>
                  <a:schemeClr val="bg1"/>
                </a:solidFill>
              </a:rPr>
              <a:t>Що розуміють під поняттям модель?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800" b="1" dirty="0">
                <a:solidFill>
                  <a:schemeClr val="bg1"/>
                </a:solidFill>
              </a:rPr>
              <a:t>Чому для одного реального об’єкта можна створити декілька моделей?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800" b="1" dirty="0">
                <a:solidFill>
                  <a:schemeClr val="bg1"/>
                </a:solidFill>
              </a:rPr>
              <a:t>Як можна класифікувати моделі?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800" b="1" dirty="0">
                <a:solidFill>
                  <a:schemeClr val="bg1"/>
                </a:solidFill>
              </a:rPr>
              <a:t>Що таке інформаційна модель? Які особливості мають інформаційні моделі?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800" b="1" dirty="0">
                <a:solidFill>
                  <a:schemeClr val="bg1"/>
                </a:solidFill>
              </a:rPr>
              <a:t>Дайте визначення терміну «картковий рахунок»?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800" b="1" dirty="0">
                <a:solidFill>
                  <a:schemeClr val="bg1"/>
                </a:solidFill>
              </a:rPr>
              <a:t>Чому так важливо вміти накопичувати кошти?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670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Людині дуже важливо досліджувати оточуючий світ</a:t>
            </a:r>
          </a:p>
        </p:txBody>
      </p:sp>
      <p:sp>
        <p:nvSpPr>
          <p:cNvPr id="3" name="Дата 1">
            <a:extLst>
              <a:ext uri="{FF2B5EF4-FFF2-40B4-BE49-F238E27FC236}">
                <a16:creationId xmlns:a16="http://schemas.microsoft.com/office/drawing/2014/main" id="{FE1DFD31-EED7-4CE4-95BA-1B791CBCE9DE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08.01.2023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336A82-A5B1-43D1-B0F9-11AD56FF5E9D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D81385C-4675-4891-BE18-3A9A773B8E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01" t="4588" r="11328" b="53548"/>
          <a:stretch/>
        </p:blipFill>
        <p:spPr>
          <a:xfrm>
            <a:off x="4208205" y="2020790"/>
            <a:ext cx="4017867" cy="415387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71F93DB-E81E-4699-BE43-5BDF145B82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653" b="51386"/>
          <a:stretch/>
        </p:blipFill>
        <p:spPr>
          <a:xfrm>
            <a:off x="217086" y="3629601"/>
            <a:ext cx="4059168" cy="268399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C23FDE5-AC85-41EF-B9A5-88C68E55C6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98"/>
          <a:stretch/>
        </p:blipFill>
        <p:spPr>
          <a:xfrm>
            <a:off x="7799765" y="1238866"/>
            <a:ext cx="4106792" cy="3245726"/>
          </a:xfrm>
          <a:prstGeom prst="rect">
            <a:avLst/>
          </a:prstGeom>
        </p:spPr>
      </p:pic>
      <p:sp>
        <p:nvSpPr>
          <p:cNvPr id="12" name="Прямокутник: округлені кути 11">
            <a:extLst>
              <a:ext uri="{FF2B5EF4-FFF2-40B4-BE49-F238E27FC236}">
                <a16:creationId xmlns:a16="http://schemas.microsoft.com/office/drawing/2014/main" id="{ED548A99-0101-4E1D-BC68-352D66F71BD3}"/>
              </a:ext>
            </a:extLst>
          </p:cNvPr>
          <p:cNvSpPr/>
          <p:nvPr/>
        </p:nvSpPr>
        <p:spPr>
          <a:xfrm>
            <a:off x="285443" y="3036653"/>
            <a:ext cx="4106792" cy="128634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Досліджуємо властивості ґрунту з ціллю отримання хорошого врожаю.</a:t>
            </a:r>
          </a:p>
        </p:txBody>
      </p:sp>
      <p:sp>
        <p:nvSpPr>
          <p:cNvPr id="13" name="Прямокутник: округлені кути 12">
            <a:extLst>
              <a:ext uri="{FF2B5EF4-FFF2-40B4-BE49-F238E27FC236}">
                <a16:creationId xmlns:a16="http://schemas.microsoft.com/office/drawing/2014/main" id="{6D9DEED5-44EF-41E1-BEDF-DA85265FC448}"/>
              </a:ext>
            </a:extLst>
          </p:cNvPr>
          <p:cNvSpPr/>
          <p:nvPr/>
        </p:nvSpPr>
        <p:spPr>
          <a:xfrm>
            <a:off x="7708230" y="4484592"/>
            <a:ext cx="4106792" cy="128634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Досліджуємо можливості людського тіла для досягнення високих результатів у спорті.</a:t>
            </a:r>
          </a:p>
        </p:txBody>
      </p:sp>
    </p:spTree>
    <p:extLst>
      <p:ext uri="{BB962C8B-B14F-4D97-AF65-F5344CB8AC3E}">
        <p14:creationId xmlns:p14="http://schemas.microsoft.com/office/powerpoint/2010/main" val="1549726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08.01.2023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707886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Щоб спрогнозувати погоду варто провести багато досліджень руху повітряних мас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973D871-F8E9-49D2-B0F0-2844CCCC52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612" y="1273705"/>
            <a:ext cx="9644776" cy="5425187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54EB3798-FD88-4C06-853A-DDD3032B46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694" y="3033088"/>
            <a:ext cx="664369" cy="41496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4DF4143-1517-459E-BD87-61BD623184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2477" y="3889659"/>
            <a:ext cx="3116472" cy="3365788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BEBF752B-E74B-4974-88E2-607D0C78057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0" t="9052" r="14150" b="16806"/>
          <a:stretch/>
        </p:blipFill>
        <p:spPr>
          <a:xfrm flipH="1">
            <a:off x="501314" y="4226524"/>
            <a:ext cx="2216372" cy="2366318"/>
          </a:xfrm>
          <a:prstGeom prst="rect">
            <a:avLst/>
          </a:prstGeom>
        </p:spPr>
      </p:pic>
      <p:sp>
        <p:nvSpPr>
          <p:cNvPr id="35" name="Прямокутник 34">
            <a:extLst>
              <a:ext uri="{FF2B5EF4-FFF2-40B4-BE49-F238E27FC236}">
                <a16:creationId xmlns:a16="http://schemas.microsoft.com/office/drawing/2014/main" id="{877B13A1-60DA-45AE-AA15-944A5F7E597F}"/>
              </a:ext>
            </a:extLst>
          </p:cNvPr>
          <p:cNvSpPr/>
          <p:nvPr/>
        </p:nvSpPr>
        <p:spPr>
          <a:xfrm>
            <a:off x="266700" y="6363471"/>
            <a:ext cx="11658600" cy="22937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7" name="Прямокутник 36">
            <a:extLst>
              <a:ext uri="{FF2B5EF4-FFF2-40B4-BE49-F238E27FC236}">
                <a16:creationId xmlns:a16="http://schemas.microsoft.com/office/drawing/2014/main" id="{B85ABA71-FB8C-485A-89DE-104D54B4A742}"/>
              </a:ext>
            </a:extLst>
          </p:cNvPr>
          <p:cNvSpPr/>
          <p:nvPr/>
        </p:nvSpPr>
        <p:spPr>
          <a:xfrm>
            <a:off x="363592" y="6226573"/>
            <a:ext cx="655583" cy="450107"/>
          </a:xfrm>
          <a:prstGeom prst="rect">
            <a:avLst/>
          </a:prstGeom>
          <a:solidFill>
            <a:srgbClr val="FF535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8" name="Прямокутник 37">
            <a:extLst>
              <a:ext uri="{FF2B5EF4-FFF2-40B4-BE49-F238E27FC236}">
                <a16:creationId xmlns:a16="http://schemas.microsoft.com/office/drawing/2014/main" id="{31D0FF76-9E6F-4DD7-8951-8D7A59D6A5F9}"/>
              </a:ext>
            </a:extLst>
          </p:cNvPr>
          <p:cNvSpPr/>
          <p:nvPr/>
        </p:nvSpPr>
        <p:spPr>
          <a:xfrm>
            <a:off x="240024" y="1264024"/>
            <a:ext cx="1369476" cy="49794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LIVE</a:t>
            </a:r>
            <a:endParaRPr lang="uk-UA" sz="3200" b="1" dirty="0"/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AEA14DB0-14C2-4135-96D1-6330616A940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4" t="4730" r="75195" b="71911"/>
          <a:stretch/>
        </p:blipFill>
        <p:spPr>
          <a:xfrm>
            <a:off x="5331685" y="1320429"/>
            <a:ext cx="621506" cy="628651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20C6E46C-1C8C-4CE7-A0E2-3D5534BEDF7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01" t="4730" r="5251" b="74391"/>
          <a:stretch/>
        </p:blipFill>
        <p:spPr>
          <a:xfrm>
            <a:off x="6048863" y="1411736"/>
            <a:ext cx="1034700" cy="561908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6088A31A-77BF-4574-BBF7-7FF4599864D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4730" r="37719" b="74391"/>
          <a:stretch/>
        </p:blipFill>
        <p:spPr>
          <a:xfrm>
            <a:off x="6995683" y="1372816"/>
            <a:ext cx="1034700" cy="561908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4E614D09-687C-42A4-9540-5D7D98A66C1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7" t="27924" r="58714" b="48717"/>
          <a:stretch/>
        </p:blipFill>
        <p:spPr>
          <a:xfrm>
            <a:off x="8536451" y="1407273"/>
            <a:ext cx="1072847" cy="628651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44CE8BF4-934D-48D5-893B-4631C53F729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40" t="49114" r="6482" b="27527"/>
          <a:stretch/>
        </p:blipFill>
        <p:spPr>
          <a:xfrm>
            <a:off x="9675376" y="1372816"/>
            <a:ext cx="907593" cy="628651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95308696-196C-4B58-9F95-8C9A282CEA8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50" t="20272" r="24250" b="44793"/>
          <a:stretch/>
        </p:blipFill>
        <p:spPr>
          <a:xfrm>
            <a:off x="10624185" y="1239400"/>
            <a:ext cx="1097280" cy="940236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964141BC-C1B7-44C4-97C1-B884BA08D7F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612" y="3457731"/>
            <a:ext cx="3063304" cy="296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35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06FAD204-F033-43CF-BAB5-9F5926FD6A3A}"/>
              </a:ext>
            </a:extLst>
          </p:cNvPr>
          <p:cNvSpPr/>
          <p:nvPr/>
        </p:nvSpPr>
        <p:spPr>
          <a:xfrm>
            <a:off x="3890864" y="2697210"/>
            <a:ext cx="7307260" cy="3697963"/>
          </a:xfrm>
          <a:prstGeom prst="roundRect">
            <a:avLst>
              <a:gd name="adj" fmla="val 9222"/>
            </a:avLst>
          </a:prstGeom>
          <a:solidFill>
            <a:srgbClr val="FF4B4B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Множина усіх об’єктів, властивості яких і відношення між якими розглядають в межах деякого дослідження або у процесі діяльності, називають </a:t>
            </a:r>
            <a:r>
              <a:rPr lang="uk-UA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предметною областю.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Дослідження</a:t>
            </a:r>
          </a:p>
        </p:txBody>
      </p:sp>
      <p:sp>
        <p:nvSpPr>
          <p:cNvPr id="3" name="Дата 1">
            <a:extLst>
              <a:ext uri="{FF2B5EF4-FFF2-40B4-BE49-F238E27FC236}">
                <a16:creationId xmlns:a16="http://schemas.microsoft.com/office/drawing/2014/main" id="{FE1DFD31-EED7-4CE4-95BA-1B791CBCE9DE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08.01.2023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336A82-A5B1-43D1-B0F9-11AD56FF5E9D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F129714-A233-4FE0-AD84-F1F7258F766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8" t="4588" r="67166" b="53548"/>
          <a:stretch/>
        </p:blipFill>
        <p:spPr>
          <a:xfrm>
            <a:off x="243915" y="1961797"/>
            <a:ext cx="3013154" cy="4153870"/>
          </a:xfrm>
          <a:prstGeom prst="rect">
            <a:avLst/>
          </a:prstGeom>
        </p:spPr>
      </p:pic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ED16D05D-A32A-4C4A-A41A-3B9B7E34A27C}"/>
              </a:ext>
            </a:extLst>
          </p:cNvPr>
          <p:cNvSpPr/>
          <p:nvPr/>
        </p:nvSpPr>
        <p:spPr>
          <a:xfrm>
            <a:off x="3701342" y="1177545"/>
            <a:ext cx="7686305" cy="1799171"/>
          </a:xfrm>
          <a:prstGeom prst="roundRect">
            <a:avLst/>
          </a:prstGeom>
          <a:solidFill>
            <a:srgbClr val="00B0F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Дослідження </a:t>
            </a: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людська діяльність, що спрямована на вивчення властивостей об’єктів оточуючого світу та їх зв’язків з іншими об’єктами. </a:t>
            </a:r>
          </a:p>
        </p:txBody>
      </p:sp>
    </p:spTree>
    <p:extLst>
      <p:ext uri="{BB962C8B-B14F-4D97-AF65-F5344CB8AC3E}">
        <p14:creationId xmlns:p14="http://schemas.microsoft.com/office/powerpoint/2010/main" val="7877397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707886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Наприклад ви вирішили на шкільному подвір’ї висадити квітковий годинник</a:t>
            </a:r>
          </a:p>
        </p:txBody>
      </p:sp>
      <p:sp>
        <p:nvSpPr>
          <p:cNvPr id="3" name="Дата 1">
            <a:extLst>
              <a:ext uri="{FF2B5EF4-FFF2-40B4-BE49-F238E27FC236}">
                <a16:creationId xmlns:a16="http://schemas.microsoft.com/office/drawing/2014/main" id="{FE1DFD31-EED7-4CE4-95BA-1B791CBCE9DE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08.01.2023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336A82-A5B1-43D1-B0F9-11AD56FF5E9D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Квітковий годинник в Женеві - Світ мандрів">
            <a:extLst>
              <a:ext uri="{FF2B5EF4-FFF2-40B4-BE49-F238E27FC236}">
                <a16:creationId xmlns:a16="http://schemas.microsoft.com/office/drawing/2014/main" id="{5AF9B446-77E4-43B3-A098-119C6D00CB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30"/>
          <a:stretch/>
        </p:blipFill>
        <p:spPr bwMode="auto">
          <a:xfrm>
            <a:off x="536455" y="1926356"/>
            <a:ext cx="6110151" cy="41400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F0D57E28-D665-4D92-9BD2-2B5482E5243F}"/>
              </a:ext>
            </a:extLst>
          </p:cNvPr>
          <p:cNvSpPr/>
          <p:nvPr/>
        </p:nvSpPr>
        <p:spPr>
          <a:xfrm>
            <a:off x="6833419" y="1524000"/>
            <a:ext cx="4984955" cy="59976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Предметна галузь – садовий дизайн</a:t>
            </a:r>
          </a:p>
        </p:txBody>
      </p:sp>
      <p:sp>
        <p:nvSpPr>
          <p:cNvPr id="7" name="Прямокутник: округлені кути 6">
            <a:extLst>
              <a:ext uri="{FF2B5EF4-FFF2-40B4-BE49-F238E27FC236}">
                <a16:creationId xmlns:a16="http://schemas.microsoft.com/office/drawing/2014/main" id="{7E86C150-7D3E-4E93-AD2D-866A4629D410}"/>
              </a:ext>
            </a:extLst>
          </p:cNvPr>
          <p:cNvSpPr/>
          <p:nvPr/>
        </p:nvSpPr>
        <p:spPr>
          <a:xfrm>
            <a:off x="6833419" y="2231923"/>
            <a:ext cx="4984955" cy="59976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Властивості об’єктів:</a:t>
            </a: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654F5252-CF9B-4225-AE09-A873C9BAF70C}"/>
              </a:ext>
            </a:extLst>
          </p:cNvPr>
          <p:cNvSpPr/>
          <p:nvPr/>
        </p:nvSpPr>
        <p:spPr>
          <a:xfrm>
            <a:off x="7580671" y="2907891"/>
            <a:ext cx="4237703" cy="46211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Розмір квітів</a:t>
            </a:r>
          </a:p>
        </p:txBody>
      </p:sp>
      <p:sp>
        <p:nvSpPr>
          <p:cNvPr id="10" name="Прямокутник: округлені кути 9">
            <a:extLst>
              <a:ext uri="{FF2B5EF4-FFF2-40B4-BE49-F238E27FC236}">
                <a16:creationId xmlns:a16="http://schemas.microsoft.com/office/drawing/2014/main" id="{7FC607D4-17A3-4232-AAA8-77BB6392A9B8}"/>
              </a:ext>
            </a:extLst>
          </p:cNvPr>
          <p:cNvSpPr/>
          <p:nvPr/>
        </p:nvSpPr>
        <p:spPr>
          <a:xfrm>
            <a:off x="7580671" y="3429000"/>
            <a:ext cx="4237703" cy="46211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 цвітіння</a:t>
            </a:r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010F317F-4AEB-4005-BD06-024219E5E561}"/>
              </a:ext>
            </a:extLst>
          </p:cNvPr>
          <p:cNvSpPr/>
          <p:nvPr/>
        </p:nvSpPr>
        <p:spPr>
          <a:xfrm>
            <a:off x="7580671" y="3950109"/>
            <a:ext cx="4237703" cy="46211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 розкривання квітів</a:t>
            </a:r>
          </a:p>
        </p:txBody>
      </p:sp>
      <p:sp>
        <p:nvSpPr>
          <p:cNvPr id="12" name="Прямокутник: округлені кути 11">
            <a:extLst>
              <a:ext uri="{FF2B5EF4-FFF2-40B4-BE49-F238E27FC236}">
                <a16:creationId xmlns:a16="http://schemas.microsoft.com/office/drawing/2014/main" id="{A7365C48-BEFE-4BA1-A6C1-C584922140D9}"/>
              </a:ext>
            </a:extLst>
          </p:cNvPr>
          <p:cNvSpPr/>
          <p:nvPr/>
        </p:nvSpPr>
        <p:spPr>
          <a:xfrm>
            <a:off x="7580671" y="4471218"/>
            <a:ext cx="4237703" cy="46211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 закривання квітів</a:t>
            </a:r>
          </a:p>
        </p:txBody>
      </p:sp>
    </p:spTree>
    <p:extLst>
      <p:ext uri="{BB962C8B-B14F-4D97-AF65-F5344CB8AC3E}">
        <p14:creationId xmlns:p14="http://schemas.microsoft.com/office/powerpoint/2010/main" val="1192210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А якщо квіти потрібні для гербарію?</a:t>
            </a:r>
          </a:p>
        </p:txBody>
      </p:sp>
      <p:sp>
        <p:nvSpPr>
          <p:cNvPr id="3" name="Дата 1">
            <a:extLst>
              <a:ext uri="{FF2B5EF4-FFF2-40B4-BE49-F238E27FC236}">
                <a16:creationId xmlns:a16="http://schemas.microsoft.com/office/drawing/2014/main" id="{FE1DFD31-EED7-4CE4-95BA-1B791CBCE9DE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08.01.2023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336A82-A5B1-43D1-B0F9-11AD56FF5E9D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F0D57E28-D665-4D92-9BD2-2B5482E5243F}"/>
              </a:ext>
            </a:extLst>
          </p:cNvPr>
          <p:cNvSpPr/>
          <p:nvPr/>
        </p:nvSpPr>
        <p:spPr>
          <a:xfrm>
            <a:off x="235973" y="1524000"/>
            <a:ext cx="4984955" cy="59976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Предметна галузь – ботаніка</a:t>
            </a:r>
          </a:p>
        </p:txBody>
      </p:sp>
      <p:sp>
        <p:nvSpPr>
          <p:cNvPr id="7" name="Прямокутник: округлені кути 6">
            <a:extLst>
              <a:ext uri="{FF2B5EF4-FFF2-40B4-BE49-F238E27FC236}">
                <a16:creationId xmlns:a16="http://schemas.microsoft.com/office/drawing/2014/main" id="{7E86C150-7D3E-4E93-AD2D-866A4629D410}"/>
              </a:ext>
            </a:extLst>
          </p:cNvPr>
          <p:cNvSpPr/>
          <p:nvPr/>
        </p:nvSpPr>
        <p:spPr>
          <a:xfrm>
            <a:off x="235973" y="2231923"/>
            <a:ext cx="4984955" cy="59976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Властивості об’єктів:</a:t>
            </a: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654F5252-CF9B-4225-AE09-A873C9BAF70C}"/>
              </a:ext>
            </a:extLst>
          </p:cNvPr>
          <p:cNvSpPr/>
          <p:nvPr/>
        </p:nvSpPr>
        <p:spPr>
          <a:xfrm>
            <a:off x="235973" y="2907891"/>
            <a:ext cx="4237703" cy="46211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Збереження кольору після сушіння</a:t>
            </a:r>
          </a:p>
        </p:txBody>
      </p:sp>
      <p:sp>
        <p:nvSpPr>
          <p:cNvPr id="10" name="Прямокутник: округлені кути 9">
            <a:extLst>
              <a:ext uri="{FF2B5EF4-FFF2-40B4-BE49-F238E27FC236}">
                <a16:creationId xmlns:a16="http://schemas.microsoft.com/office/drawing/2014/main" id="{7FC607D4-17A3-4232-AAA8-77BB6392A9B8}"/>
              </a:ext>
            </a:extLst>
          </p:cNvPr>
          <p:cNvSpPr/>
          <p:nvPr/>
        </p:nvSpPr>
        <p:spPr>
          <a:xfrm>
            <a:off x="235973" y="3429000"/>
            <a:ext cx="4237703" cy="46211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Ступінь усушки</a:t>
            </a:r>
          </a:p>
        </p:txBody>
      </p:sp>
      <p:pic>
        <p:nvPicPr>
          <p:cNvPr id="2050" name="Picture 2" descr="Как сделать гербарий своими руками | 33 Поделки">
            <a:extLst>
              <a:ext uri="{FF2B5EF4-FFF2-40B4-BE49-F238E27FC236}">
                <a16:creationId xmlns:a16="http://schemas.microsoft.com/office/drawing/2014/main" id="{CFDB1408-25D0-4E0D-90C4-083D72607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988" y="1615150"/>
            <a:ext cx="5621594" cy="45519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30384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Визначте складові предметної області дослідження туристичних маршрутів</a:t>
            </a:r>
          </a:p>
        </p:txBody>
      </p:sp>
      <p:sp>
        <p:nvSpPr>
          <p:cNvPr id="3" name="Дата 1">
            <a:extLst>
              <a:ext uri="{FF2B5EF4-FFF2-40B4-BE49-F238E27FC236}">
                <a16:creationId xmlns:a16="http://schemas.microsoft.com/office/drawing/2014/main" id="{FE1DFD31-EED7-4CE4-95BA-1B791CBCE9DE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08.01.2023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336A82-A5B1-43D1-B0F9-11AD56FF5E9D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Магніти дерев'яні: Туристична карта. Магніт. Дерев'яний кольоровий. Київ,  Купити">
            <a:extLst>
              <a:ext uri="{FF2B5EF4-FFF2-40B4-BE49-F238E27FC236}">
                <a16:creationId xmlns:a16="http://schemas.microsoft.com/office/drawing/2014/main" id="{C4CC1B0A-1D1A-417D-B563-667B77D3B9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16" b="11755"/>
          <a:stretch/>
        </p:blipFill>
        <p:spPr bwMode="auto">
          <a:xfrm>
            <a:off x="2603705" y="1337187"/>
            <a:ext cx="7002412" cy="5218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4126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2D9A5DB-7296-467A-BB43-725EA1CD254C}"/>
              </a:ext>
            </a:extLst>
          </p:cNvPr>
          <p:cNvSpPr/>
          <p:nvPr/>
        </p:nvSpPr>
        <p:spPr>
          <a:xfrm>
            <a:off x="3375258" y="544401"/>
            <a:ext cx="8665945" cy="400110"/>
          </a:xfrm>
          <a:prstGeom prst="rect">
            <a:avLst/>
          </a:prstGeom>
          <a:solidFill>
            <a:srgbClr val="765A43"/>
          </a:solidFill>
          <a:ln>
            <a:solidFill>
              <a:srgbClr val="58433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Проектування літака та дослідження його аеродинаміки</a:t>
            </a:r>
          </a:p>
        </p:txBody>
      </p:sp>
      <p:sp>
        <p:nvSpPr>
          <p:cNvPr id="3" name="Дата 1">
            <a:extLst>
              <a:ext uri="{FF2B5EF4-FFF2-40B4-BE49-F238E27FC236}">
                <a16:creationId xmlns:a16="http://schemas.microsoft.com/office/drawing/2014/main" id="{FE1DFD31-EED7-4CE4-95BA-1B791CBCE9DE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08.01.2023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336A82-A5B1-43D1-B0F9-11AD56FF5E9D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720D179-E05C-4605-B1D7-5149C1F9892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8" t="-529" r="9385" b="10937"/>
          <a:stretch/>
        </p:blipFill>
        <p:spPr>
          <a:xfrm>
            <a:off x="137331" y="4628915"/>
            <a:ext cx="2578444" cy="2162846"/>
          </a:xfrm>
          <a:prstGeom prst="rect">
            <a:avLst/>
          </a:prstGeom>
        </p:spPr>
      </p:pic>
      <p:pic>
        <p:nvPicPr>
          <p:cNvPr id="6" name="Picture 2" descr="ÐÐ°ÑÑÐ¸Ð½ÐºÐ¸ Ð¿Ð¾ Ð·Ð°Ð¿ÑÐ¾ÑÑ Ð²Ð¸Ð´ÐµÐ¾">
            <a:extLst>
              <a:ext uri="{FF2B5EF4-FFF2-40B4-BE49-F238E27FC236}">
                <a16:creationId xmlns:a16="http://schemas.microsoft.com/office/drawing/2014/main" id="{A8304CB9-E2F2-40E6-9921-C2A0495E62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34" b="17200"/>
          <a:stretch/>
        </p:blipFill>
        <p:spPr bwMode="auto">
          <a:xfrm>
            <a:off x="237643" y="3429000"/>
            <a:ext cx="2257425" cy="1450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Проектирование самолета в программе 3D-моделирования">
            <a:hlinkClick r:id="" action="ppaction://media"/>
            <a:extLst>
              <a:ext uri="{FF2B5EF4-FFF2-40B4-BE49-F238E27FC236}">
                <a16:creationId xmlns:a16="http://schemas.microsoft.com/office/drawing/2014/main" id="{15A2A371-3F28-4F72-B890-B6E0AD8F8E48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34890.6666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930012" y="1406176"/>
            <a:ext cx="8906357" cy="5009826"/>
          </a:xfrm>
          <a:prstGeom prst="rect">
            <a:avLst/>
          </a:prstGeom>
          <a:ln w="38100" cap="sq">
            <a:solidFill>
              <a:srgbClr val="58433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Прямокутник: округлені кути 9">
            <a:extLst>
              <a:ext uri="{FF2B5EF4-FFF2-40B4-BE49-F238E27FC236}">
                <a16:creationId xmlns:a16="http://schemas.microsoft.com/office/drawing/2014/main" id="{FF5EC9BC-159C-4935-A84C-77A43DAEC049}"/>
              </a:ext>
            </a:extLst>
          </p:cNvPr>
          <p:cNvSpPr/>
          <p:nvPr/>
        </p:nvSpPr>
        <p:spPr>
          <a:xfrm>
            <a:off x="237643" y="1406176"/>
            <a:ext cx="2478132" cy="2022823"/>
          </a:xfrm>
          <a:prstGeom prst="roundRect">
            <a:avLst>
              <a:gd name="adj" fmla="val 9222"/>
            </a:avLst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Модель</a:t>
            </a:r>
            <a:r>
              <a:rPr lang="uk-UA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це спрощене подання предмета, істоти, явища чи процесу. Походить з латинської мови та означає: міра, зразок, норма копія, образ. </a:t>
            </a:r>
            <a:endParaRPr lang="uk-U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2084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3791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2072</TotalTime>
  <Words>960</Words>
  <Application>Microsoft Office PowerPoint</Application>
  <PresentationFormat>Широкоэкранный</PresentationFormat>
  <Paragraphs>171</Paragraphs>
  <Slides>25</Slides>
  <Notes>12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https://vsimpptx.com</dc:title>
  <dc:creator>Василь Цупа</dc:creator>
  <cp:lastModifiedBy>Valeria</cp:lastModifiedBy>
  <cp:revision>926</cp:revision>
  <dcterms:created xsi:type="dcterms:W3CDTF">2015-10-20T21:14:13Z</dcterms:created>
  <dcterms:modified xsi:type="dcterms:W3CDTF">2023-01-08T14:04:53Z</dcterms:modified>
</cp:coreProperties>
</file>