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5" r:id="rId9"/>
    <p:sldId id="262" r:id="rId10"/>
    <p:sldId id="263" r:id="rId11"/>
    <p:sldId id="264" r:id="rId12"/>
    <p:sldId id="267" r:id="rId13"/>
  </p:sldIdLst>
  <p:sldSz cx="12192000" cy="6858000"/>
  <p:notesSz cx="6858000" cy="9144000"/>
  <p:defaultTextStyle>
    <a:defPPr rtl="0">
      <a:defRPr lang="uk-UA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0D26B2-BA83-46B4-B781-B120FF34D336}" v="433" dt="2022-10-18T17:26:12.446"/>
    <p1510:client id="{CA5E98FB-F2EE-4B29-8DE2-6BE15EAF3126}" v="226" dt="2022-10-18T18:35:20.2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4" autoAdjust="0"/>
    <p:restoredTop sz="94660"/>
  </p:normalViewPr>
  <p:slideViewPr>
    <p:cSldViewPr snapToGrid="0">
      <p:cViewPr varScale="1">
        <p:scale>
          <a:sx n="73" d="100"/>
          <a:sy n="73" d="100"/>
        </p:scale>
        <p:origin x="4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rtlCol="0" anchor="b">
            <a:normAutofit/>
          </a:bodyPr>
          <a:lstStyle>
            <a:lvl1pPr algn="l">
              <a:defRPr sz="6600"/>
            </a:lvl1pPr>
          </a:lstStyle>
          <a:p>
            <a:pPr rtl="0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 rtlCol="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uk"/>
              <a:t>Клацніть, щоб змінити стиль зразка підзаголовка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11/7/2022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 rtlCol="0"/>
          <a:lstStyle/>
          <a:p>
            <a:pPr rtl="0"/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Пряма сполучна лінія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uk"/>
              <a:t>Зразки заголовків</a:t>
            </a:r>
          </a:p>
          <a:p>
            <a:pPr lvl="1" rtl="0"/>
            <a:r>
              <a:rPr lang="uk"/>
              <a:t>Другий рівень</a:t>
            </a:r>
          </a:p>
          <a:p>
            <a:pPr lvl="2" rtl="0"/>
            <a:r>
              <a:rPr lang="uk"/>
              <a:t>Третій рівень</a:t>
            </a:r>
          </a:p>
          <a:p>
            <a:pPr lvl="3" rtl="0"/>
            <a:r>
              <a:rPr lang="uk"/>
              <a:t>Четвертий рівень</a:t>
            </a:r>
          </a:p>
          <a:p>
            <a:pPr lvl="4" rtl="0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11/7/2022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Пряма сполучна лінія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 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 rtlCol="0"/>
          <a:lstStyle/>
          <a:p>
            <a:pPr lvl="0" rtl="0"/>
            <a:r>
              <a:rPr lang="uk"/>
              <a:t>Зразки заголовків</a:t>
            </a:r>
          </a:p>
          <a:p>
            <a:pPr lvl="1" rtl="0"/>
            <a:r>
              <a:rPr lang="uk"/>
              <a:t>Другий рівень</a:t>
            </a:r>
          </a:p>
          <a:p>
            <a:pPr lvl="2" rtl="0"/>
            <a:r>
              <a:rPr lang="uk"/>
              <a:t>Третій рівень</a:t>
            </a:r>
          </a:p>
          <a:p>
            <a:pPr lvl="3" rtl="0"/>
            <a:r>
              <a:rPr lang="uk"/>
              <a:t>Четвертий рівень</a:t>
            </a:r>
          </a:p>
          <a:p>
            <a:pPr lvl="4" rtl="0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11/7/2022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Пряма сполучна лінія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 rtlCol="0" anchor="t"/>
          <a:lstStyle/>
          <a:p>
            <a:pPr lvl="0" rtl="0"/>
            <a:r>
              <a:rPr lang="uk"/>
              <a:t>Зразки заголовків</a:t>
            </a:r>
          </a:p>
          <a:p>
            <a:pPr lvl="1" rtl="0"/>
            <a:r>
              <a:rPr lang="uk"/>
              <a:t>Другий рівень</a:t>
            </a:r>
          </a:p>
          <a:p>
            <a:pPr lvl="2" rtl="0"/>
            <a:r>
              <a:rPr lang="uk"/>
              <a:t>Третій рівень</a:t>
            </a:r>
          </a:p>
          <a:p>
            <a:pPr lvl="3" rtl="0"/>
            <a:r>
              <a:rPr lang="uk"/>
              <a:t>Четвертий рівень</a:t>
            </a:r>
          </a:p>
          <a:p>
            <a:pPr lvl="4" rtl="0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11/7/2022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Пряма сполучна лінія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rtlCol="0" anchor="b">
            <a:normAutofit/>
          </a:bodyPr>
          <a:lstStyle>
            <a:lvl1pPr algn="l">
              <a:defRPr sz="3600"/>
            </a:lvl1pPr>
          </a:lstStyle>
          <a:p>
            <a:pPr rtl="0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 rtlCol="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uk"/>
              <a:t>Зразки заголовків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11/7/2022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Пряма сполучна лінія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елементи вміст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 rtlCol="0"/>
          <a:lstStyle/>
          <a:p>
            <a:pPr rtl="0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 rtlCol="0"/>
          <a:lstStyle/>
          <a:p>
            <a:pPr lvl="0" rtl="0"/>
            <a:r>
              <a:rPr lang="uk"/>
              <a:t>Зразки заголовків</a:t>
            </a:r>
          </a:p>
          <a:p>
            <a:pPr lvl="1" rtl="0"/>
            <a:r>
              <a:rPr lang="uk"/>
              <a:t>Другий рівень</a:t>
            </a:r>
          </a:p>
          <a:p>
            <a:pPr lvl="2" rtl="0"/>
            <a:r>
              <a:rPr lang="uk"/>
              <a:t>Третій рівень</a:t>
            </a:r>
          </a:p>
          <a:p>
            <a:pPr lvl="3" rtl="0"/>
            <a:r>
              <a:rPr lang="uk"/>
              <a:t>Четвертий рівень</a:t>
            </a:r>
          </a:p>
          <a:p>
            <a:pPr lvl="4" rtl="0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 rtlCol="0"/>
          <a:lstStyle/>
          <a:p>
            <a:pPr lvl="0" rtl="0"/>
            <a:r>
              <a:rPr lang="uk"/>
              <a:t>Зразки заголовків</a:t>
            </a:r>
          </a:p>
          <a:p>
            <a:pPr lvl="1" rtl="0"/>
            <a:r>
              <a:rPr lang="uk"/>
              <a:t>Другий рівень</a:t>
            </a:r>
          </a:p>
          <a:p>
            <a:pPr lvl="2" rtl="0"/>
            <a:r>
              <a:rPr lang="uk"/>
              <a:t>Третій рівень</a:t>
            </a:r>
          </a:p>
          <a:p>
            <a:pPr lvl="3" rtl="0"/>
            <a:r>
              <a:rPr lang="uk"/>
              <a:t>Четвертий рівень</a:t>
            </a:r>
          </a:p>
          <a:p>
            <a:pPr lvl="4" rtl="0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11/7/2022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Пряма сполучна лінія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 rtlCol="0"/>
          <a:lstStyle/>
          <a:p>
            <a:pPr rtl="0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"/>
              <a:t>Зразки заголовків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 rtlCol="0"/>
          <a:lstStyle/>
          <a:p>
            <a:pPr lvl="0" rtl="0"/>
            <a:r>
              <a:rPr lang="uk"/>
              <a:t>Зразки заголовків</a:t>
            </a:r>
          </a:p>
          <a:p>
            <a:pPr lvl="1" rtl="0"/>
            <a:r>
              <a:rPr lang="uk"/>
              <a:t>Другий рівень</a:t>
            </a:r>
          </a:p>
          <a:p>
            <a:pPr lvl="2" rtl="0"/>
            <a:r>
              <a:rPr lang="uk"/>
              <a:t>Третій рівень</a:t>
            </a:r>
          </a:p>
          <a:p>
            <a:pPr lvl="3" rtl="0"/>
            <a:r>
              <a:rPr lang="uk"/>
              <a:t>Четвертий рівень</a:t>
            </a:r>
          </a:p>
          <a:p>
            <a:pPr lvl="4" rtl="0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"/>
              <a:t>Зразки заголовків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 rtlCol="0"/>
          <a:lstStyle/>
          <a:p>
            <a:pPr lvl="0" rtl="0"/>
            <a:r>
              <a:rPr lang="uk"/>
              <a:t>Зразки заголовків</a:t>
            </a:r>
          </a:p>
          <a:p>
            <a:pPr lvl="1" rtl="0"/>
            <a:r>
              <a:rPr lang="uk"/>
              <a:t>Другий рівень</a:t>
            </a:r>
          </a:p>
          <a:p>
            <a:pPr lvl="2" rtl="0"/>
            <a:r>
              <a:rPr lang="uk"/>
              <a:t>Третій рівень</a:t>
            </a:r>
          </a:p>
          <a:p>
            <a:pPr lvl="3" rtl="0"/>
            <a:r>
              <a:rPr lang="uk"/>
              <a:t>Четвертий рівень</a:t>
            </a:r>
          </a:p>
          <a:p>
            <a:pPr lvl="4" rtl="0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11/7/2022</a:t>
            </a:fld>
            <a:endParaRPr lang="en-US" dirty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Пряма сполучна лінія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11/7/2022</a:t>
            </a:fld>
            <a:endParaRPr lang="en-US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Пряма сполучна лінія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11/7/2022</a:t>
            </a:fld>
            <a:endParaRPr lang="en-US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rtlCol="0" anchor="b">
            <a:normAutofit/>
          </a:bodyPr>
          <a:lstStyle>
            <a:lvl1pPr algn="l">
              <a:defRPr sz="2400"/>
            </a:lvl1pPr>
          </a:lstStyle>
          <a:p>
            <a:pPr rtl="0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rtlCol="0" anchor="ctr"/>
          <a:lstStyle/>
          <a:p>
            <a:pPr lvl="0" rtl="0"/>
            <a:r>
              <a:rPr lang="uk"/>
              <a:t>Зразки заголовків</a:t>
            </a:r>
          </a:p>
          <a:p>
            <a:pPr lvl="1" rtl="0"/>
            <a:r>
              <a:rPr lang="uk"/>
              <a:t>Другий рівень</a:t>
            </a:r>
          </a:p>
          <a:p>
            <a:pPr lvl="2" rtl="0"/>
            <a:r>
              <a:rPr lang="uk"/>
              <a:t>Третій рівень</a:t>
            </a:r>
          </a:p>
          <a:p>
            <a:pPr lvl="3" rtl="0"/>
            <a:r>
              <a:rPr lang="uk"/>
              <a:t>Четвертий рівень</a:t>
            </a:r>
          </a:p>
          <a:p>
            <a:pPr lvl="4" rtl="0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 rtlCol="0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87A34-81AB-432B-8DAE-1953F412C126}" type="datetimeFigureOut">
              <a:rPr lang="en-US" dirty="0"/>
              <a:t>11/7/2022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Пряма сполучна лінія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а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Прямокутник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Прямокутник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uk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 rtlCol="0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uk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48A87A34-81AB-432B-8DAE-1953F412C126}" type="datetimeFigureOut">
              <a:rPr lang="en-US" dirty="0"/>
              <a:pPr rtl="0"/>
              <a:t>11/7/2022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Пряма сполучна лінія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uk"/>
              <a:t>Зразок заголовка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"/>
              <a:t>Зразок тексту</a:t>
            </a:r>
          </a:p>
          <a:p>
            <a:pPr lvl="1" rtl="0"/>
            <a:r>
              <a:rPr lang="uk"/>
              <a:t>Другий рівень</a:t>
            </a:r>
          </a:p>
          <a:p>
            <a:pPr lvl="2" rtl="0"/>
            <a:r>
              <a:rPr lang="uk"/>
              <a:t>Третій рівень</a:t>
            </a:r>
          </a:p>
          <a:p>
            <a:pPr lvl="3" rtl="0"/>
            <a:r>
              <a:rPr lang="uk"/>
              <a:t>Четвертий рівень</a:t>
            </a:r>
          </a:p>
          <a:p>
            <a:pPr lvl="4" rtl="0"/>
            <a:r>
              <a:rPr lang="uk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8A87A34-81AB-432B-8DAE-1953F412C126}" type="datetimeFigureOut">
              <a:rPr lang="en-US" dirty="0"/>
              <a:pPr rtl="0"/>
              <a:t>11/7/2022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 rtl="0"/>
            <a:fld id="{6D22F896-40B5-4ADD-8801-0D06FADFA095}" type="slidenum">
              <a:rPr lang="en-US" dirty="0"/>
              <a:pPr rtl="0"/>
              <a:t>‹#›</a:t>
            </a:fld>
            <a:endParaRPr lang="en-US" dirty="0"/>
          </a:p>
        </p:txBody>
      </p:sp>
      <p:cxnSp>
        <p:nvCxnSpPr>
          <p:cNvPr id="10" name="Пряма сполучна лінія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2.jpeg"/><Relationship Id="rId7" Type="http://schemas.openxmlformats.org/officeDocument/2006/relationships/image" Target="../media/image15.jpeg"/><Relationship Id="rId12" Type="http://schemas.openxmlformats.org/officeDocument/2006/relationships/hyperlink" Target="https://www.youtube.com/watch?v=d3rtSQw33xE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11" Type="http://schemas.openxmlformats.org/officeDocument/2006/relationships/hyperlink" Target="https://www.youtube.com/watch?v=3yp9nzVZwrU&amp;t=241s" TargetMode="External"/><Relationship Id="rId5" Type="http://schemas.openxmlformats.org/officeDocument/2006/relationships/image" Target="../media/image13.jpeg"/><Relationship Id="rId10" Type="http://schemas.openxmlformats.org/officeDocument/2006/relationships/hyperlink" Target="https://www.youtube.com/watch?v=8ABEnUy3Tfo" TargetMode="External"/><Relationship Id="rId4" Type="http://schemas.openxmlformats.org/officeDocument/2006/relationships/hyperlink" Target="https://www.youtube.com/watch?v=Jg8fR1TVBbM" TargetMode="External"/><Relationship Id="rId9" Type="http://schemas.openxmlformats.org/officeDocument/2006/relationships/hyperlink" Target="https://www.youtube.com/watch?v=88HUHKEhX_Y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learningapps.org/view9677057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hyperlink" Target="https://www.youtube.com/watch?v=uV-GwbFCXpc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r>
              <a:rPr lang="en-US" dirty="0" err="1"/>
              <a:t>Тренування</a:t>
            </a:r>
            <a:r>
              <a:rPr lang="en-US" dirty="0"/>
              <a:t> у </a:t>
            </a:r>
            <a:r>
              <a:rPr lang="en-US" dirty="0" err="1"/>
              <a:t>наданні</a:t>
            </a:r>
            <a:r>
              <a:rPr lang="en-US" dirty="0"/>
              <a:t> </a:t>
            </a:r>
            <a:r>
              <a:rPr lang="en-US" dirty="0" err="1"/>
              <a:t>допомоги</a:t>
            </a:r>
            <a:r>
              <a:rPr lang="en-US" dirty="0"/>
              <a:t> в </a:t>
            </a:r>
            <a:r>
              <a:rPr lang="en-US" dirty="0" err="1"/>
              <a:t>разі</a:t>
            </a:r>
            <a:r>
              <a:rPr lang="en-US" dirty="0"/>
              <a:t> </a:t>
            </a:r>
            <a:r>
              <a:rPr lang="en-US" dirty="0" err="1"/>
              <a:t>переломів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3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14F133-BC44-2321-D71C-C057CE8AE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4013" y="159924"/>
            <a:ext cx="9603275" cy="1049235"/>
          </a:xfrm>
        </p:spPr>
        <p:txBody>
          <a:bodyPr/>
          <a:lstStyle/>
          <a:p>
            <a:r>
              <a:rPr lang="uk-UA" dirty="0"/>
              <a:t>Робота в групах ( варіанти)</a:t>
            </a:r>
          </a:p>
        </p:txBody>
      </p:sp>
      <p:pic>
        <p:nvPicPr>
          <p:cNvPr id="4" name="Рисунок 4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FC109B63-50B9-C545-948C-53DDAD9EA7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347" y="3743166"/>
            <a:ext cx="2857500" cy="3009900"/>
          </a:xfrm>
        </p:spPr>
      </p:pic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8CA31E3D-57BC-0304-DB96-5254BC0E02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8442" y="1946872"/>
            <a:ext cx="3774415" cy="2543354"/>
          </a:xfrm>
          <a:prstGeom prst="rect">
            <a:avLst/>
          </a:prstGeom>
        </p:spPr>
      </p:pic>
      <p:pic>
        <p:nvPicPr>
          <p:cNvPr id="6" name="Рисунок 6" descr="Зображення, що містить картинка&#10;&#10;Опис створено автоматично">
            <a:hlinkClick r:id="rId4"/>
            <a:extLst>
              <a:ext uri="{FF2B5EF4-FFF2-40B4-BE49-F238E27FC236}">
                <a16:creationId xmlns:a16="http://schemas.microsoft.com/office/drawing/2014/main" id="{AC3B466A-5056-2C31-10BD-09E39750DE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5990" y="684541"/>
            <a:ext cx="3970486" cy="2534008"/>
          </a:xfrm>
          <a:prstGeom prst="rect">
            <a:avLst/>
          </a:prstGeom>
        </p:spPr>
      </p:pic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06AD5DE5-E346-3DE8-5B0A-A3E8C7F7099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06476" y="4984348"/>
            <a:ext cx="3792747" cy="1873652"/>
          </a:xfrm>
          <a:prstGeom prst="rect">
            <a:avLst/>
          </a:prstGeom>
        </p:spPr>
      </p:pic>
      <p:pic>
        <p:nvPicPr>
          <p:cNvPr id="8" name="Рисунок 8" descr="Зображення, що містить картинка&#10;&#10;Опис створено автоматично">
            <a:extLst>
              <a:ext uri="{FF2B5EF4-FFF2-40B4-BE49-F238E27FC236}">
                <a16:creationId xmlns:a16="http://schemas.microsoft.com/office/drawing/2014/main" id="{B470834D-4A27-D30E-CC6D-9D3B74B4B3D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64823" y="4984348"/>
            <a:ext cx="3979652" cy="191083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99466" y="87746"/>
            <a:ext cx="3525509" cy="443206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5990" y="3296191"/>
            <a:ext cx="371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>
                <a:hlinkClick r:id="rId4"/>
              </a:rPr>
              <a:t>Спіральна пов’язка на грудну клітку</a:t>
            </a:r>
            <a:endParaRPr lang="uk-UA" dirty="0"/>
          </a:p>
        </p:txBody>
      </p:sp>
      <p:sp>
        <p:nvSpPr>
          <p:cNvPr id="10" name="TextBox 9"/>
          <p:cNvSpPr txBox="1"/>
          <p:nvPr/>
        </p:nvSpPr>
        <p:spPr>
          <a:xfrm>
            <a:off x="8164823" y="2021393"/>
            <a:ext cx="461665" cy="1715791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uk-UA" dirty="0" smtClean="0">
                <a:hlinkClick r:id="rId9"/>
              </a:rPr>
              <a:t>Пов’язка «</a:t>
            </a:r>
            <a:r>
              <a:rPr lang="uk-UA" dirty="0" err="1" smtClean="0">
                <a:hlinkClick r:id="rId9"/>
              </a:rPr>
              <a:t>Дезо</a:t>
            </a:r>
            <a:r>
              <a:rPr lang="uk-UA" dirty="0" smtClean="0">
                <a:hlinkClick r:id="rId9"/>
              </a:rPr>
              <a:t>»</a:t>
            </a:r>
            <a:endParaRPr lang="uk-UA" dirty="0"/>
          </a:p>
        </p:txBody>
      </p:sp>
      <p:sp>
        <p:nvSpPr>
          <p:cNvPr id="11" name="TextBox 10"/>
          <p:cNvSpPr txBox="1"/>
          <p:nvPr/>
        </p:nvSpPr>
        <p:spPr>
          <a:xfrm>
            <a:off x="4624252" y="4571067"/>
            <a:ext cx="203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>
                <a:hlinkClick r:id="rId10"/>
              </a:rPr>
              <a:t>Пов’язка «Чепчик»</a:t>
            </a:r>
            <a:endParaRPr lang="uk-UA" dirty="0"/>
          </a:p>
        </p:txBody>
      </p:sp>
      <p:sp>
        <p:nvSpPr>
          <p:cNvPr id="12" name="TextBox 11"/>
          <p:cNvSpPr txBox="1"/>
          <p:nvPr/>
        </p:nvSpPr>
        <p:spPr>
          <a:xfrm>
            <a:off x="4531886" y="1533591"/>
            <a:ext cx="1850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>
                <a:hlinkClick r:id="rId11"/>
              </a:rPr>
              <a:t>Накладання шин</a:t>
            </a:r>
            <a:endParaRPr lang="uk-UA" dirty="0"/>
          </a:p>
        </p:txBody>
      </p:sp>
      <p:sp>
        <p:nvSpPr>
          <p:cNvPr id="13" name="TextBox 12"/>
          <p:cNvSpPr txBox="1"/>
          <p:nvPr/>
        </p:nvSpPr>
        <p:spPr>
          <a:xfrm>
            <a:off x="2948345" y="3721095"/>
            <a:ext cx="461665" cy="3054041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uk-UA" dirty="0" err="1" smtClean="0">
                <a:hlinkClick r:id="rId12"/>
              </a:rPr>
              <a:t>Імобілізація</a:t>
            </a:r>
            <a:r>
              <a:rPr lang="uk-UA" dirty="0" smtClean="0">
                <a:hlinkClick r:id="rId12"/>
              </a:rPr>
              <a:t> верхньої кінцівки</a:t>
            </a:r>
            <a:endParaRPr lang="uk-UA" dirty="0"/>
          </a:p>
        </p:txBody>
      </p:sp>
      <p:sp>
        <p:nvSpPr>
          <p:cNvPr id="14" name="TextBox 13"/>
          <p:cNvSpPr txBox="1"/>
          <p:nvPr/>
        </p:nvSpPr>
        <p:spPr>
          <a:xfrm>
            <a:off x="8830491" y="494039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150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8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4" name="Picture 10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5" name="Straight Connector 12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14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37" name="Rectangle 16">
            <a:extLst>
              <a:ext uri="{FF2B5EF4-FFF2-40B4-BE49-F238E27FC236}">
                <a16:creationId xmlns:a16="http://schemas.microsoft.com/office/drawing/2014/main" id="{D0712110-0BC1-4B31-B3BB-63B44222E8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18">
            <a:extLst>
              <a:ext uri="{FF2B5EF4-FFF2-40B4-BE49-F238E27FC236}">
                <a16:creationId xmlns:a16="http://schemas.microsoft.com/office/drawing/2014/main" id="{4466B5F3-C053-4580-B04A-1EF9498882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BC99D2-876C-CBB3-C838-A685C9FA2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616" y="962902"/>
            <a:ext cx="4176384" cy="2380828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3700"/>
              <a:t>Кубики формувального оцінювання</a:t>
            </a:r>
          </a:p>
        </p:txBody>
      </p:sp>
      <p:cxnSp>
        <p:nvCxnSpPr>
          <p:cNvPr id="39" name="Straight Connector 20">
            <a:extLst>
              <a:ext uri="{FF2B5EF4-FFF2-40B4-BE49-F238E27FC236}">
                <a16:creationId xmlns:a16="http://schemas.microsoft.com/office/drawing/2014/main" id="{FA6123F2-4B61-414F-A7E5-5B7828EACA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7" y="3528543"/>
            <a:ext cx="417147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4" descr="Зображення, що містить текст, акумулятор&#10;&#10;Опис створено автоматично">
            <a:extLst>
              <a:ext uri="{FF2B5EF4-FFF2-40B4-BE49-F238E27FC236}">
                <a16:creationId xmlns:a16="http://schemas.microsoft.com/office/drawing/2014/main" id="{66A5730F-DC56-5B83-F006-3F48EBB1A0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94411" y="1325308"/>
            <a:ext cx="4960442" cy="3621311"/>
          </a:xfrm>
          <a:prstGeom prst="rect">
            <a:avLst/>
          </a:prstGeom>
        </p:spPr>
      </p:pic>
      <p:pic>
        <p:nvPicPr>
          <p:cNvPr id="40" name="Picture 22">
            <a:extLst>
              <a:ext uri="{FF2B5EF4-FFF2-40B4-BE49-F238E27FC236}">
                <a16:creationId xmlns:a16="http://schemas.microsoft.com/office/drawing/2014/main" id="{25CED634-E2D0-4AB7-96DD-816C9B52C5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CDDCDFB-696D-4FDF-9B58-24F71B7C37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00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</a:t>
            </a:r>
            <a:r>
              <a:rPr lang="uk-UA" smtClean="0"/>
              <a:t>за увагу!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2020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8">
            <a:extLst>
              <a:ext uri="{FF2B5EF4-FFF2-40B4-BE49-F238E27FC236}">
                <a16:creationId xmlns:a16="http://schemas.microsoft.com/office/drawing/2014/main" id="{0CABCAE3-64FC-4149-819F-2C18128241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4" name="Picture 10">
            <a:extLst>
              <a:ext uri="{FF2B5EF4-FFF2-40B4-BE49-F238E27FC236}">
                <a16:creationId xmlns:a16="http://schemas.microsoft.com/office/drawing/2014/main" id="{012FDCFE-9AD2-4D8A-8CBF-B3AA37EBF6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5" name="Straight Connector 12">
            <a:extLst>
              <a:ext uri="{FF2B5EF4-FFF2-40B4-BE49-F238E27FC236}">
                <a16:creationId xmlns:a16="http://schemas.microsoft.com/office/drawing/2014/main" id="{FBD463FC-4CA8-4FF4-85A3-AF9F4B98D2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14">
            <a:extLst>
              <a:ext uri="{FF2B5EF4-FFF2-40B4-BE49-F238E27FC236}">
                <a16:creationId xmlns:a16="http://schemas.microsoft.com/office/drawing/2014/main" id="{BECF35C3-8B44-4F4B-BD25-4C01823DB2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37" name="Rectangle 16">
            <a:extLst>
              <a:ext uri="{FF2B5EF4-FFF2-40B4-BE49-F238E27FC236}">
                <a16:creationId xmlns:a16="http://schemas.microsoft.com/office/drawing/2014/main" id="{D0712110-0BC1-4B31-B3BB-63B44222E8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18">
            <a:extLst>
              <a:ext uri="{FF2B5EF4-FFF2-40B4-BE49-F238E27FC236}">
                <a16:creationId xmlns:a16="http://schemas.microsoft.com/office/drawing/2014/main" id="{4466B5F3-C053-4580-B04A-1EF9498882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BC99D2-876C-CBB3-C838-A685C9FA2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616" y="962902"/>
            <a:ext cx="4176384" cy="2380828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3700"/>
              <a:t>Кубики формувального оцінювання</a:t>
            </a:r>
          </a:p>
        </p:txBody>
      </p:sp>
      <p:cxnSp>
        <p:nvCxnSpPr>
          <p:cNvPr id="39" name="Straight Connector 20">
            <a:extLst>
              <a:ext uri="{FF2B5EF4-FFF2-40B4-BE49-F238E27FC236}">
                <a16:creationId xmlns:a16="http://schemas.microsoft.com/office/drawing/2014/main" id="{FA6123F2-4B61-414F-A7E5-5B7828EACA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7" y="3528543"/>
            <a:ext cx="417147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4" descr="Зображення, що містить текст, акумулятор&#10;&#10;Опис створено автоматично">
            <a:extLst>
              <a:ext uri="{FF2B5EF4-FFF2-40B4-BE49-F238E27FC236}">
                <a16:creationId xmlns:a16="http://schemas.microsoft.com/office/drawing/2014/main" id="{66A5730F-DC56-5B83-F006-3F48EBB1A0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94411" y="1325308"/>
            <a:ext cx="4960442" cy="3621311"/>
          </a:xfrm>
          <a:prstGeom prst="rect">
            <a:avLst/>
          </a:prstGeom>
        </p:spPr>
      </p:pic>
      <p:pic>
        <p:nvPicPr>
          <p:cNvPr id="40" name="Picture 22">
            <a:extLst>
              <a:ext uri="{FF2B5EF4-FFF2-40B4-BE49-F238E27FC236}">
                <a16:creationId xmlns:a16="http://schemas.microsoft.com/office/drawing/2014/main" id="{25CED634-E2D0-4AB7-96DD-816C9B52C5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CDDCDFB-696D-4FDF-9B58-24F71B7C37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95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195E08-396D-403A-1EE4-674D13273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Пригадайте: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978DADE-0D9E-9674-31AA-FD732819B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 Що таке перелом?</a:t>
            </a:r>
          </a:p>
          <a:p>
            <a:r>
              <a:rPr lang="uk-UA" dirty="0"/>
              <a:t>2. Які види переломів ви знаєте?</a:t>
            </a:r>
          </a:p>
          <a:p>
            <a:r>
              <a:rPr lang="uk-UA" dirty="0"/>
              <a:t>3. Чим відрізняється відкритий перелом від закритого?</a:t>
            </a:r>
          </a:p>
          <a:p>
            <a:r>
              <a:rPr lang="uk-UA" dirty="0"/>
              <a:t>4. За яких умов може виникнути перелом?</a:t>
            </a:r>
          </a:p>
          <a:p>
            <a:r>
              <a:rPr lang="uk-UA" dirty="0"/>
              <a:t>5. Переломи яких частин тіла Ви знаєте?</a:t>
            </a:r>
          </a:p>
        </p:txBody>
      </p:sp>
    </p:spTree>
    <p:extLst>
      <p:ext uri="{BB962C8B-B14F-4D97-AF65-F5344CB8AC3E}">
        <p14:creationId xmlns:p14="http://schemas.microsoft.com/office/powerpoint/2010/main" val="211373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Хрест 81">
            <a:extLst>
              <a:ext uri="{FF2B5EF4-FFF2-40B4-BE49-F238E27FC236}">
                <a16:creationId xmlns:a16="http://schemas.microsoft.com/office/drawing/2014/main" id="{C4920C00-76D2-D52B-8E29-603CD5FAD088}"/>
              </a:ext>
            </a:extLst>
          </p:cNvPr>
          <p:cNvSpPr/>
          <p:nvPr/>
        </p:nvSpPr>
        <p:spPr>
          <a:xfrm>
            <a:off x="3860801" y="1913467"/>
            <a:ext cx="3965221" cy="3090332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/>
              <a:t>Ознаки закритих</a:t>
            </a:r>
            <a:endParaRPr lang="uk-UA" dirty="0"/>
          </a:p>
          <a:p>
            <a:pPr algn="ctr"/>
            <a:r>
              <a:rPr lang="uk-UA" sz="3200" dirty="0"/>
              <a:t> переломів</a:t>
            </a:r>
            <a:endParaRPr lang="uk-UA" dirty="0"/>
          </a:p>
        </p:txBody>
      </p:sp>
      <p:sp>
        <p:nvSpPr>
          <p:cNvPr id="83" name="Бульбашка прямої мови: прямокутна з округленими кутами 82">
            <a:extLst>
              <a:ext uri="{FF2B5EF4-FFF2-40B4-BE49-F238E27FC236}">
                <a16:creationId xmlns:a16="http://schemas.microsoft.com/office/drawing/2014/main" id="{78666413-5F0D-C37E-FFC5-446D661F13D8}"/>
              </a:ext>
            </a:extLst>
          </p:cNvPr>
          <p:cNvSpPr/>
          <p:nvPr/>
        </p:nvSpPr>
        <p:spPr>
          <a:xfrm>
            <a:off x="941564" y="527994"/>
            <a:ext cx="3626555" cy="1100665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ea typeface="+mn-lt"/>
                <a:cs typeface="+mn-lt"/>
              </a:rPr>
              <a:t>неприродне положення</a:t>
            </a:r>
            <a:endParaRPr lang="uk-UA" dirty="0">
              <a:ea typeface="+mn-lt"/>
              <a:cs typeface="+mn-lt"/>
            </a:endParaRPr>
          </a:p>
          <a:p>
            <a:pPr algn="ctr"/>
            <a:r>
              <a:rPr lang="uk-UA" b="1" i="1" dirty="0">
                <a:ea typeface="+mn-lt"/>
                <a:cs typeface="+mn-lt"/>
              </a:rPr>
              <a:t> кінцівки</a:t>
            </a:r>
            <a:endParaRPr lang="uk-UA"/>
          </a:p>
        </p:txBody>
      </p:sp>
      <p:sp>
        <p:nvSpPr>
          <p:cNvPr id="84" name="Бульбашка прямої мови: прямокутна з округленими кутами 83">
            <a:extLst>
              <a:ext uri="{FF2B5EF4-FFF2-40B4-BE49-F238E27FC236}">
                <a16:creationId xmlns:a16="http://schemas.microsoft.com/office/drawing/2014/main" id="{FCE8778B-C218-7545-C52F-EFFB77D9A1F2}"/>
              </a:ext>
            </a:extLst>
          </p:cNvPr>
          <p:cNvSpPr/>
          <p:nvPr/>
        </p:nvSpPr>
        <p:spPr>
          <a:xfrm>
            <a:off x="6912328" y="529758"/>
            <a:ext cx="3499555" cy="1100665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ea typeface="+mn-lt"/>
                <a:cs typeface="+mn-lt"/>
              </a:rPr>
              <a:t>патологічна рухливість в</a:t>
            </a:r>
            <a:endParaRPr lang="uk-UA" dirty="0">
              <a:ea typeface="+mn-lt"/>
              <a:cs typeface="+mn-lt"/>
            </a:endParaRPr>
          </a:p>
          <a:p>
            <a:pPr algn="ctr"/>
            <a:r>
              <a:rPr lang="uk-UA" b="1" i="1" dirty="0">
                <a:ea typeface="+mn-lt"/>
                <a:cs typeface="+mn-lt"/>
              </a:rPr>
              <a:t> кінцівці</a:t>
            </a:r>
            <a:endParaRPr lang="uk-UA" dirty="0"/>
          </a:p>
        </p:txBody>
      </p:sp>
      <p:sp>
        <p:nvSpPr>
          <p:cNvPr id="85" name="Бульбашка прямої мови: прямокутна з округленими кутами 84">
            <a:extLst>
              <a:ext uri="{FF2B5EF4-FFF2-40B4-BE49-F238E27FC236}">
                <a16:creationId xmlns:a16="http://schemas.microsoft.com/office/drawing/2014/main" id="{4E98E6E1-F743-8E09-DE90-63C1BEFF7ADD}"/>
              </a:ext>
            </a:extLst>
          </p:cNvPr>
          <p:cNvSpPr/>
          <p:nvPr/>
        </p:nvSpPr>
        <p:spPr>
          <a:xfrm>
            <a:off x="295980" y="2972745"/>
            <a:ext cx="3090333" cy="90311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ea typeface="+mn-lt"/>
                <a:cs typeface="+mn-lt"/>
              </a:rPr>
              <a:t>деформації кінцівки</a:t>
            </a:r>
            <a:endParaRPr lang="uk-UA" dirty="0"/>
          </a:p>
        </p:txBody>
      </p:sp>
      <p:sp>
        <p:nvSpPr>
          <p:cNvPr id="86" name="Бульбашка прямої мови: прямокутна з округленими кутами 85">
            <a:extLst>
              <a:ext uri="{FF2B5EF4-FFF2-40B4-BE49-F238E27FC236}">
                <a16:creationId xmlns:a16="http://schemas.microsoft.com/office/drawing/2014/main" id="{BC8BFA4D-51D7-6AE9-9E77-63262D18BFD9}"/>
              </a:ext>
            </a:extLst>
          </p:cNvPr>
          <p:cNvSpPr/>
          <p:nvPr/>
        </p:nvSpPr>
        <p:spPr>
          <a:xfrm>
            <a:off x="8312856" y="2903953"/>
            <a:ext cx="3273776" cy="90311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ea typeface="+mn-lt"/>
                <a:cs typeface="+mn-lt"/>
              </a:rPr>
              <a:t>крепітація</a:t>
            </a:r>
            <a:endParaRPr lang="uk-UA" dirty="0"/>
          </a:p>
        </p:txBody>
      </p:sp>
      <p:sp>
        <p:nvSpPr>
          <p:cNvPr id="87" name="Бульбашка прямої мови: прямокутна з округленими кутами 86">
            <a:extLst>
              <a:ext uri="{FF2B5EF4-FFF2-40B4-BE49-F238E27FC236}">
                <a16:creationId xmlns:a16="http://schemas.microsoft.com/office/drawing/2014/main" id="{8ECAB4FA-B993-C369-5A8B-FB6A56E1AE87}"/>
              </a:ext>
            </a:extLst>
          </p:cNvPr>
          <p:cNvSpPr/>
          <p:nvPr/>
        </p:nvSpPr>
        <p:spPr>
          <a:xfrm>
            <a:off x="7284508" y="5290494"/>
            <a:ext cx="3499555" cy="90311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ea typeface="+mn-lt"/>
                <a:cs typeface="+mn-lt"/>
              </a:rPr>
              <a:t>порушення функцій ушкодженої кінцівки.</a:t>
            </a:r>
            <a:endParaRPr lang="uk-UA" dirty="0"/>
          </a:p>
          <a:p>
            <a:pPr algn="ctr"/>
            <a:endParaRPr lang="uk-UA" dirty="0"/>
          </a:p>
        </p:txBody>
      </p:sp>
      <p:sp>
        <p:nvSpPr>
          <p:cNvPr id="88" name="Бульбашка прямої мови: прямокутна з округленими кутами 87">
            <a:extLst>
              <a:ext uri="{FF2B5EF4-FFF2-40B4-BE49-F238E27FC236}">
                <a16:creationId xmlns:a16="http://schemas.microsoft.com/office/drawing/2014/main" id="{8765DE3A-CDC3-BF21-9CE6-B9455357D3AB}"/>
              </a:ext>
            </a:extLst>
          </p:cNvPr>
          <p:cNvSpPr/>
          <p:nvPr/>
        </p:nvSpPr>
        <p:spPr>
          <a:xfrm>
            <a:off x="908050" y="5292258"/>
            <a:ext cx="3499555" cy="81844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>
                <a:ea typeface="+mn-lt"/>
                <a:cs typeface="+mn-lt"/>
              </a:rPr>
              <a:t>гематома 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95900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C6DE37-422F-5D2C-6D5B-59D342FF9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Пригадайте алгоритм надання </a:t>
            </a:r>
            <a:r>
              <a:rPr lang="uk-UA" dirty="0" err="1"/>
              <a:t>домедичної</a:t>
            </a:r>
            <a:r>
              <a:rPr lang="uk-UA" dirty="0"/>
              <a:t> допомоги 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D511D54-8F0D-FF15-CCED-34008B41A8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>
                <a:hlinkClick r:id="rId2"/>
              </a:rPr>
              <a:t>Навчальна гра</a:t>
            </a:r>
            <a:endParaRPr lang="uk-UA" dirty="0"/>
          </a:p>
        </p:txBody>
      </p:sp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C514AA62-6427-A17F-4534-8539C58EA65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2447925" y="2824163"/>
            <a:ext cx="2644775" cy="2644775"/>
          </a:xfrm>
        </p:spPr>
      </p:pic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2FC6ED68-D72B-9862-1CF0-B22AB39FF9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dirty="0">
                <a:hlinkClick r:id="rId4"/>
              </a:rPr>
              <a:t>Навчальне відео</a:t>
            </a:r>
            <a:endParaRPr lang="uk-UA"/>
          </a:p>
        </p:txBody>
      </p:sp>
      <p:pic>
        <p:nvPicPr>
          <p:cNvPr id="8" name="Рисунок 8">
            <a:extLst>
              <a:ext uri="{FF2B5EF4-FFF2-40B4-BE49-F238E27FC236}">
                <a16:creationId xmlns:a16="http://schemas.microsoft.com/office/drawing/2014/main" id="{E284B886-0153-43F9-960F-8A68B89A6C35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5"/>
          <a:stretch>
            <a:fillRect/>
          </a:stretch>
        </p:blipFill>
        <p:spPr>
          <a:xfrm>
            <a:off x="7416252" y="2821491"/>
            <a:ext cx="2637371" cy="2637371"/>
          </a:xfrm>
        </p:spPr>
      </p:pic>
    </p:spTree>
    <p:extLst>
      <p:ext uri="{BB962C8B-B14F-4D97-AF65-F5344CB8AC3E}">
        <p14:creationId xmlns:p14="http://schemas.microsoft.com/office/powerpoint/2010/main" val="428083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2B16D1-5E73-7291-FD19-86D16E484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Перевірте себе</a:t>
            </a:r>
          </a:p>
        </p:txBody>
      </p:sp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6087C3AC-2FA4-D6D1-5C2E-F9F78AC28C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15603" y="4033416"/>
            <a:ext cx="6831978" cy="2761941"/>
          </a:xfrm>
        </p:spPr>
      </p:pic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C2C0AC5-E595-54C2-899B-5D5887730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8" name="Рисунок 8">
            <a:extLst>
              <a:ext uri="{FF2B5EF4-FFF2-40B4-BE49-F238E27FC236}">
                <a16:creationId xmlns:a16="http://schemas.microsoft.com/office/drawing/2014/main" id="{A27B840D-4545-8851-261C-656233D7A6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3229" y="-6163"/>
            <a:ext cx="6740106" cy="4009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03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894757-98AE-9E8F-AC0A-CE19C33CF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uk-UA">
                <a:solidFill>
                  <a:srgbClr val="FFFFFF"/>
                </a:solidFill>
              </a:rPr>
              <a:t>Пригадайте Правила накладання шин: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88C6D63-BB55-0AD9-F96E-355F13A68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6802" y="420568"/>
            <a:ext cx="7458185" cy="6095407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uk-UA" b="1" dirty="0">
                <a:ea typeface="+mn-lt"/>
                <a:cs typeface="+mn-lt"/>
              </a:rPr>
              <a:t>Для </a:t>
            </a:r>
            <a:r>
              <a:rPr lang="uk-UA" b="1" dirty="0" err="1">
                <a:ea typeface="+mn-lt"/>
                <a:cs typeface="+mn-lt"/>
              </a:rPr>
              <a:t>знерухомлення</a:t>
            </a:r>
            <a:r>
              <a:rPr lang="uk-UA" b="1" dirty="0">
                <a:ea typeface="+mn-lt"/>
                <a:cs typeface="+mn-lt"/>
              </a:rPr>
              <a:t> уламків кісток шину потрібно накладати так, щоб були неможливими рухи у двох сусідніх суглобах (вище і нижче місця перелому).</a:t>
            </a:r>
            <a:endParaRPr lang="uk-UA" dirty="0"/>
          </a:p>
          <a:p>
            <a:pPr>
              <a:lnSpc>
                <a:spcPct val="110000"/>
              </a:lnSpc>
            </a:pPr>
            <a:r>
              <a:rPr lang="uk-UA" b="1" dirty="0">
                <a:ea typeface="+mn-lt"/>
                <a:cs typeface="+mn-lt"/>
              </a:rPr>
              <a:t>Якщо довжина шини недостатня, то потрібно прикріплювати 2 або 3 шини одна до одної.</a:t>
            </a:r>
            <a:endParaRPr lang="uk-UA" dirty="0"/>
          </a:p>
          <a:p>
            <a:pPr>
              <a:lnSpc>
                <a:spcPct val="110000"/>
              </a:lnSpc>
            </a:pPr>
            <a:r>
              <a:rPr lang="uk-UA" b="1" dirty="0">
                <a:ea typeface="+mn-lt"/>
                <a:cs typeface="+mn-lt"/>
              </a:rPr>
              <a:t>Гострі кути шини згладжують.</a:t>
            </a:r>
            <a:endParaRPr lang="uk-UA" dirty="0"/>
          </a:p>
          <a:p>
            <a:pPr>
              <a:lnSpc>
                <a:spcPct val="110000"/>
              </a:lnSpc>
            </a:pPr>
            <a:r>
              <a:rPr lang="uk-UA" b="1" dirty="0">
                <a:ea typeface="+mn-lt"/>
                <a:cs typeface="+mn-lt"/>
              </a:rPr>
              <a:t>Механічну шину перед накладанням згинають по формі кінцівки.</a:t>
            </a:r>
            <a:endParaRPr lang="uk-UA" dirty="0"/>
          </a:p>
          <a:p>
            <a:pPr>
              <a:lnSpc>
                <a:spcPct val="110000"/>
              </a:lnSpc>
            </a:pPr>
            <a:r>
              <a:rPr lang="uk-UA" b="1" dirty="0">
                <a:ea typeface="+mn-lt"/>
                <a:cs typeface="+mn-lt"/>
              </a:rPr>
              <a:t>Під шину кладуть м’яку підшивку, щоб зменшити біль.</a:t>
            </a:r>
            <a:endParaRPr lang="uk-UA" dirty="0"/>
          </a:p>
          <a:p>
            <a:pPr>
              <a:lnSpc>
                <a:spcPct val="110000"/>
              </a:lnSpc>
            </a:pPr>
            <a:r>
              <a:rPr lang="uk-UA" b="1" dirty="0">
                <a:ea typeface="+mn-lt"/>
                <a:cs typeface="+mn-lt"/>
              </a:rPr>
              <a:t>При переломі ноги шину бажано накладати з двох сторін.</a:t>
            </a:r>
            <a:endParaRPr lang="uk-UA" dirty="0"/>
          </a:p>
          <a:p>
            <a:pPr>
              <a:lnSpc>
                <a:spcPct val="110000"/>
              </a:lnSpc>
            </a:pPr>
            <a:r>
              <a:rPr lang="uk-UA" b="1" dirty="0">
                <a:ea typeface="+mn-lt"/>
                <a:cs typeface="+mn-lt"/>
              </a:rPr>
              <a:t>При відкритих переломах шину не можна накладати в тих місцях, де виступає кістка.</a:t>
            </a:r>
            <a:endParaRPr lang="uk-UA" dirty="0"/>
          </a:p>
          <a:p>
            <a:pPr>
              <a:lnSpc>
                <a:spcPct val="110000"/>
              </a:lnSpc>
            </a:pPr>
            <a:r>
              <a:rPr lang="uk-UA" b="1" dirty="0">
                <a:ea typeface="+mn-lt"/>
                <a:cs typeface="+mn-lt"/>
              </a:rPr>
              <a:t>Пов’язку зверху на шину слід накладати рівномірно, туго, щоб не зменшити кровообіг.</a:t>
            </a:r>
            <a:endParaRPr lang="uk-UA" dirty="0"/>
          </a:p>
          <a:p>
            <a:pPr>
              <a:lnSpc>
                <a:spcPct val="110000"/>
              </a:lnSpc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9258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894757-98AE-9E8F-AC0A-CE19C33CF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rgbClr val="FFFFFF"/>
                </a:solidFill>
              </a:rPr>
              <a:t>Пригадайте </a:t>
            </a:r>
            <a:r>
              <a:rPr lang="uk-UA" dirty="0" smtClean="0">
                <a:solidFill>
                  <a:srgbClr val="FFFFFF"/>
                </a:solidFill>
              </a:rPr>
              <a:t>види  </a:t>
            </a:r>
            <a:r>
              <a:rPr lang="uk-UA" dirty="0">
                <a:solidFill>
                  <a:srgbClr val="FFFFFF"/>
                </a:solidFill>
              </a:rPr>
              <a:t>шин: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232366" y="352698"/>
            <a:ext cx="6822488" cy="6322422"/>
          </a:xfrm>
        </p:spPr>
        <p:txBody>
          <a:bodyPr>
            <a:normAutofit/>
          </a:bodyPr>
          <a:lstStyle/>
          <a:p>
            <a:pPr marL="365125" lvl="0" indent="-282575">
              <a:lnSpc>
                <a:spcPct val="100000"/>
              </a:lnSpc>
              <a:spcBef>
                <a:spcPts val="600"/>
              </a:spcBef>
              <a:buSzPts val="2560"/>
              <a:buNone/>
            </a:pPr>
            <a:endParaRPr lang="uk-UA" b="1" dirty="0">
              <a:solidFill>
                <a:srgbClr val="00B0F0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365125" lvl="0" indent="-282575" algn="r">
              <a:lnSpc>
                <a:spcPct val="100000"/>
              </a:lnSpc>
              <a:spcBef>
                <a:spcPts val="600"/>
              </a:spcBef>
              <a:buSzPts val="2560"/>
              <a:buNone/>
            </a:pPr>
            <a:r>
              <a:rPr lang="uk-UA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     </a:t>
            </a:r>
            <a:r>
              <a:rPr lang="uk-UA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      </a:t>
            </a:r>
            <a:r>
              <a:rPr lang="uk-UA" dirty="0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			 </a:t>
            </a:r>
            <a:r>
              <a:rPr lang="uk-UA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сучасна шина </a:t>
            </a:r>
            <a:r>
              <a:rPr 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SAM-splint</a:t>
            </a:r>
            <a:endParaRPr lang="en-US" dirty="0"/>
          </a:p>
          <a:p>
            <a:pPr marL="365125" lvl="0" indent="-282575" algn="r">
              <a:lnSpc>
                <a:spcPct val="100000"/>
              </a:lnSpc>
              <a:spcBef>
                <a:spcPts val="600"/>
              </a:spcBef>
              <a:buSzPts val="2560"/>
              <a:buNone/>
            </a:pPr>
            <a:endParaRPr lang="en-US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365125" lvl="0" indent="-282575" algn="r">
              <a:lnSpc>
                <a:spcPct val="100000"/>
              </a:lnSpc>
              <a:spcBef>
                <a:spcPts val="600"/>
              </a:spcBef>
              <a:buSzPts val="2560"/>
              <a:buNone/>
            </a:pPr>
            <a:endParaRPr lang="uk-UA" dirty="0" smtClean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365125" lvl="0" indent="-282575" algn="r">
              <a:lnSpc>
                <a:spcPct val="100000"/>
              </a:lnSpc>
              <a:spcBef>
                <a:spcPts val="600"/>
              </a:spcBef>
              <a:buSzPts val="2560"/>
              <a:buNone/>
            </a:pPr>
            <a:endParaRPr lang="en-US" dirty="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365125" lvl="0" indent="-282575" algn="r">
              <a:lnSpc>
                <a:spcPct val="100000"/>
              </a:lnSpc>
              <a:spcBef>
                <a:spcPts val="600"/>
              </a:spcBef>
              <a:buSzPts val="2560"/>
              <a:buNone/>
            </a:pPr>
            <a:r>
              <a:rPr lang="en-US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         </a:t>
            </a:r>
            <a:r>
              <a:rPr lang="uk-UA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металічні шини Крамера</a:t>
            </a:r>
            <a:endParaRPr lang="uk-UA" dirty="0"/>
          </a:p>
          <a:p>
            <a:pPr marL="365125" lvl="0" indent="-282575" algn="r">
              <a:lnSpc>
                <a:spcPct val="100000"/>
              </a:lnSpc>
              <a:spcBef>
                <a:spcPts val="600"/>
              </a:spcBef>
              <a:buSzPts val="2560"/>
              <a:buNone/>
            </a:pPr>
            <a:endParaRPr lang="uk-UA" dirty="0" smtClean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365125" lvl="0" indent="-282575" algn="r">
              <a:lnSpc>
                <a:spcPct val="100000"/>
              </a:lnSpc>
              <a:spcBef>
                <a:spcPts val="600"/>
              </a:spcBef>
              <a:buSzPts val="2560"/>
              <a:buNone/>
            </a:pPr>
            <a:endParaRPr lang="uk-UA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365125" lvl="0" indent="-282575" algn="r">
              <a:lnSpc>
                <a:spcPct val="100000"/>
              </a:lnSpc>
              <a:spcBef>
                <a:spcPts val="600"/>
              </a:spcBef>
              <a:buSzPts val="2560"/>
              <a:buNone/>
            </a:pPr>
            <a:endParaRPr lang="uk-UA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365125" lvl="0" indent="-282575" algn="r">
              <a:lnSpc>
                <a:spcPct val="100000"/>
              </a:lnSpc>
              <a:spcBef>
                <a:spcPts val="600"/>
              </a:spcBef>
              <a:buSzPts val="2560"/>
              <a:buNone/>
            </a:pPr>
            <a:r>
              <a:rPr lang="uk-UA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                            дерев</a:t>
            </a:r>
            <a:r>
              <a:rPr lang="uk-UA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`</a:t>
            </a:r>
            <a:r>
              <a:rPr lang="uk-UA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яна шина</a:t>
            </a:r>
            <a:endParaRPr lang="uk-UA" dirty="0"/>
          </a:p>
          <a:p>
            <a:pPr marL="365125" lvl="0" indent="-282575" algn="r">
              <a:lnSpc>
                <a:spcPct val="100000"/>
              </a:lnSpc>
              <a:spcBef>
                <a:spcPts val="600"/>
              </a:spcBef>
              <a:buSzPts val="2560"/>
              <a:buNone/>
            </a:pPr>
            <a:r>
              <a:rPr lang="uk-UA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                                    </a:t>
            </a:r>
            <a:r>
              <a:rPr lang="uk-UA" dirty="0" err="1" smtClean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Дітеріхса</a:t>
            </a:r>
            <a:endParaRPr lang="uk-UA" dirty="0"/>
          </a:p>
          <a:p>
            <a:pPr marL="365125" lvl="0" indent="-282575" algn="r">
              <a:lnSpc>
                <a:spcPct val="100000"/>
              </a:lnSpc>
              <a:spcBef>
                <a:spcPts val="600"/>
              </a:spcBef>
              <a:buSzPts val="2560"/>
              <a:buNone/>
            </a:pPr>
            <a:endParaRPr lang="uk-UA" dirty="0" smtClean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365125" lvl="0" indent="-282575" algn="r">
              <a:lnSpc>
                <a:spcPct val="100000"/>
              </a:lnSpc>
              <a:spcBef>
                <a:spcPts val="600"/>
              </a:spcBef>
              <a:buSzPts val="2560"/>
              <a:buNone/>
            </a:pPr>
            <a:endParaRPr lang="uk-UA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365125" lvl="0" indent="-282575" algn="r">
              <a:lnSpc>
                <a:spcPct val="100000"/>
              </a:lnSpc>
              <a:spcBef>
                <a:spcPts val="600"/>
              </a:spcBef>
              <a:buSzPts val="2560"/>
              <a:buNone/>
            </a:pPr>
            <a:endParaRPr lang="uk-UA" dirty="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365125" lvl="0" indent="-282575" algn="r">
              <a:lnSpc>
                <a:spcPct val="100000"/>
              </a:lnSpc>
              <a:spcBef>
                <a:spcPts val="600"/>
              </a:spcBef>
              <a:buSzPts val="2560"/>
              <a:buNone/>
            </a:pPr>
            <a:r>
              <a:rPr lang="uk-UA" dirty="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                                      пневматичні шини</a:t>
            </a:r>
            <a:endParaRPr lang="uk-UA" dirty="0"/>
          </a:p>
          <a:p>
            <a:endParaRPr lang="uk-UA" dirty="0"/>
          </a:p>
        </p:txBody>
      </p:sp>
      <p:pic>
        <p:nvPicPr>
          <p:cNvPr id="7" name="Google Shape;163;p19" descr="Картинки по запросу перелом шина пневматична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62127" y="0"/>
            <a:ext cx="2914650" cy="18303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164;p19" descr="Картинки по запросу перелом шина дітеріхса"/>
          <p:cNvPicPr preferRelativeResize="0"/>
          <p:nvPr/>
        </p:nvPicPr>
        <p:blipFill rotWithShape="1">
          <a:blip r:embed="rId3">
            <a:alphaModFix/>
          </a:blip>
          <a:srcRect b="32619"/>
          <a:stretch/>
        </p:blipFill>
        <p:spPr>
          <a:xfrm>
            <a:off x="4062127" y="1892302"/>
            <a:ext cx="2914650" cy="14648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65;p19" descr="Картинки по запросу перелом шина дітеріхса"/>
          <p:cNvPicPr preferRelativeResize="0"/>
          <p:nvPr/>
        </p:nvPicPr>
        <p:blipFill rotWithShape="1">
          <a:blip r:embed="rId4">
            <a:alphaModFix/>
          </a:blip>
          <a:srcRect t="32679"/>
          <a:stretch/>
        </p:blipFill>
        <p:spPr>
          <a:xfrm>
            <a:off x="4062127" y="3357153"/>
            <a:ext cx="3870325" cy="15128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66;p19" descr="Картинки по запросу перелом шина пневматична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00002" y="4966334"/>
            <a:ext cx="3836987" cy="13952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959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89EB71-B61B-370E-B6E7-DBA107A26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Робота в групах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FBAA484-37A6-7621-9A58-4876C1185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Поділіться на групи по троє осіб (один - постраждалий, один - надає </a:t>
            </a:r>
            <a:r>
              <a:rPr lang="uk-UA" dirty="0" err="1"/>
              <a:t>домедичну</a:t>
            </a:r>
            <a:r>
              <a:rPr lang="uk-UA" dirty="0"/>
              <a:t> допомогу, один - коментує алгоритм надання </a:t>
            </a:r>
            <a:r>
              <a:rPr lang="uk-UA" dirty="0" err="1"/>
              <a:t>домедичної</a:t>
            </a:r>
            <a:r>
              <a:rPr lang="uk-UA" dirty="0"/>
              <a:t> допомоги та накладання пов'язки).</a:t>
            </a:r>
          </a:p>
          <a:p>
            <a:r>
              <a:rPr lang="uk-UA" dirty="0"/>
              <a:t>Придумайте історію отримання травми.</a:t>
            </a:r>
          </a:p>
          <a:p>
            <a:r>
              <a:rPr lang="uk-UA" dirty="0"/>
              <a:t>Продемонструйте надання </a:t>
            </a:r>
            <a:r>
              <a:rPr lang="uk-UA" dirty="0" err="1"/>
              <a:t>домедичної</a:t>
            </a:r>
            <a:r>
              <a:rPr lang="uk-UA" dirty="0"/>
              <a:t> допомоги.</a:t>
            </a:r>
          </a:p>
        </p:txBody>
      </p:sp>
    </p:spTree>
    <p:extLst>
      <p:ext uri="{BB962C8B-B14F-4D97-AF65-F5344CB8AC3E}">
        <p14:creationId xmlns:p14="http://schemas.microsoft.com/office/powerpoint/2010/main" val="281680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олекці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TF10001119</Template>
  <TotalTime>92</TotalTime>
  <Words>265</Words>
  <Application>Microsoft Office PowerPoint</Application>
  <PresentationFormat>Широкоэкранный</PresentationFormat>
  <Paragraphs>59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Corbel</vt:lpstr>
      <vt:lpstr>Gill Sans</vt:lpstr>
      <vt:lpstr>Gill Sans MT</vt:lpstr>
      <vt:lpstr>Колекція</vt:lpstr>
      <vt:lpstr>Тренування у наданні допомоги в разі переломів</vt:lpstr>
      <vt:lpstr>Кубики формувального оцінювання</vt:lpstr>
      <vt:lpstr>Пригадайте:</vt:lpstr>
      <vt:lpstr>Презентация PowerPoint</vt:lpstr>
      <vt:lpstr>Пригадайте алгоритм надання домедичної допомоги </vt:lpstr>
      <vt:lpstr>Перевірте себе</vt:lpstr>
      <vt:lpstr>Пригадайте Правила накладання шин:</vt:lpstr>
      <vt:lpstr>Пригадайте види  шин:</vt:lpstr>
      <vt:lpstr>Робота в групах</vt:lpstr>
      <vt:lpstr>Робота в групах ( варіанти)</vt:lpstr>
      <vt:lpstr>Кубики формувального оцінювання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admin</dc:creator>
  <cp:lastModifiedBy>admin</cp:lastModifiedBy>
  <cp:revision>202</cp:revision>
  <dcterms:created xsi:type="dcterms:W3CDTF">2022-10-18T16:35:01Z</dcterms:created>
  <dcterms:modified xsi:type="dcterms:W3CDTF">2022-11-07T08:15:29Z</dcterms:modified>
</cp:coreProperties>
</file>