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092" autoAdjust="0"/>
  </p:normalViewPr>
  <p:slideViewPr>
    <p:cSldViewPr>
      <p:cViewPr>
        <p:scale>
          <a:sx n="66" d="100"/>
          <a:sy n="66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8A455-889B-44DC-A1EC-2E5CE0226469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D31F-0BA0-42E2-A8A5-43BE4BD78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31F-0BA0-42E2-A8A5-43BE4BD784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3286718"/>
          </a:xfrm>
        </p:spPr>
        <p:txBody>
          <a:bodyPr>
            <a:noAutofit/>
          </a:bodyPr>
          <a:lstStyle/>
          <a:p>
            <a:r>
              <a:rPr lang="ru-RU" sz="4800" dirty="0" smtClean="0"/>
              <a:t>Краса у </a:t>
            </a:r>
            <a:r>
              <a:rPr lang="ru-RU" sz="4800" dirty="0" err="1" smtClean="0"/>
              <a:t>різні</a:t>
            </a:r>
            <a:r>
              <a:rPr lang="ru-RU" sz="4800" dirty="0" smtClean="0"/>
              <a:t> </a:t>
            </a:r>
            <a:r>
              <a:rPr lang="ru-RU" sz="4800" dirty="0" err="1" smtClean="0"/>
              <a:t>віки</a:t>
            </a:r>
            <a:r>
              <a:rPr lang="ru-RU" sz="4800" dirty="0" smtClean="0"/>
              <a:t> </a:t>
            </a:r>
            <a:r>
              <a:rPr lang="ru-RU" sz="4800" dirty="0" smtClean="0"/>
              <a:t>слайда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93022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16 ст. </a:t>
            </a:r>
            <a:r>
              <a:rPr lang="ru-RU" i="1" dirty="0" err="1" smtClean="0"/>
              <a:t>Зачіски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прості</a:t>
            </a:r>
            <a:r>
              <a:rPr lang="ru-RU" i="1" dirty="0" smtClean="0"/>
              <a:t>, </a:t>
            </a:r>
            <a:r>
              <a:rPr lang="ru-RU" i="1" dirty="0" err="1" smtClean="0"/>
              <a:t>високі</a:t>
            </a:r>
            <a:r>
              <a:rPr lang="ru-RU" i="1" dirty="0" smtClean="0"/>
              <a:t>, </a:t>
            </a:r>
            <a:r>
              <a:rPr lang="ru-RU" i="1" dirty="0" err="1" smtClean="0"/>
              <a:t>пишні</a:t>
            </a:r>
            <a:r>
              <a:rPr lang="ru-RU" i="1" dirty="0" smtClean="0"/>
              <a:t>. </a:t>
            </a:r>
            <a:r>
              <a:rPr lang="ru-RU" i="1" dirty="0" err="1" smtClean="0"/>
              <a:t>Гарними</a:t>
            </a:r>
            <a:r>
              <a:rPr lang="ru-RU" i="1" dirty="0" smtClean="0"/>
              <a:t> </a:t>
            </a:r>
            <a:r>
              <a:rPr lang="ru-RU" i="1" dirty="0" err="1" smtClean="0"/>
              <a:t>вважалися</a:t>
            </a:r>
            <a:r>
              <a:rPr lang="ru-RU" i="1" dirty="0" smtClean="0"/>
              <a:t> </a:t>
            </a:r>
            <a:r>
              <a:rPr lang="ru-RU" i="1" dirty="0" err="1" smtClean="0"/>
              <a:t>тонкі</a:t>
            </a:r>
            <a:r>
              <a:rPr lang="ru-RU" i="1" dirty="0" smtClean="0"/>
              <a:t> </a:t>
            </a:r>
            <a:r>
              <a:rPr lang="ru-RU" i="1" dirty="0" err="1" smtClean="0"/>
              <a:t>оголені</a:t>
            </a:r>
            <a:r>
              <a:rPr lang="ru-RU" i="1" dirty="0" smtClean="0"/>
              <a:t> </a:t>
            </a:r>
            <a:r>
              <a:rPr lang="ru-RU" i="1" dirty="0" err="1" smtClean="0"/>
              <a:t>плечі</a:t>
            </a:r>
            <a:r>
              <a:rPr lang="ru-RU" i="1" dirty="0" smtClean="0"/>
              <a:t>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ÐÐ´ÐµÐ°Ð» Ð¶ÑÐ½ÐºÐ¸ Ð² ÑÑÐ·Ð½Ñ ÐµÐ¿Ð¾ÑÐ¸ (2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619125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48680"/>
            <a:ext cx="7115196" cy="1944216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Кінець</a:t>
            </a:r>
            <a:r>
              <a:rPr lang="ru-RU" i="1" dirty="0" smtClean="0"/>
              <a:t> 18 </a:t>
            </a:r>
            <a:r>
              <a:rPr lang="ru-RU" i="1" dirty="0" err="1" smtClean="0"/>
              <a:t>ст.Модним</a:t>
            </a:r>
            <a:r>
              <a:rPr lang="ru-RU" i="1" dirty="0" smtClean="0"/>
              <a:t> </a:t>
            </a:r>
            <a:r>
              <a:rPr lang="ru-RU" i="1" dirty="0" err="1" smtClean="0"/>
              <a:t>стає</a:t>
            </a:r>
            <a:r>
              <a:rPr lang="ru-RU" i="1" dirty="0" smtClean="0"/>
              <a:t> стиль </a:t>
            </a:r>
            <a:r>
              <a:rPr lang="ru-RU" i="1" dirty="0" err="1" smtClean="0"/>
              <a:t>ампір</a:t>
            </a:r>
            <a:r>
              <a:rPr lang="ru-RU" i="1" dirty="0" smtClean="0"/>
              <a:t>. </a:t>
            </a:r>
            <a:r>
              <a:rPr lang="ru-RU" i="1" dirty="0" err="1" smtClean="0"/>
              <a:t>Одяг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зачіска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елементи</a:t>
            </a:r>
            <a:r>
              <a:rPr lang="ru-RU" i="1" dirty="0" smtClean="0"/>
              <a:t> </a:t>
            </a:r>
            <a:r>
              <a:rPr lang="ru-RU" i="1" dirty="0" err="1" smtClean="0"/>
              <a:t>античності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ÐÐ´ÐµÐ°Ð» Ð¶ÑÐ½ÐºÐ¸ Ð² ÑÑÐ·Ð½Ñ ÐµÐ¿Ð¾ÑÐ¸ (3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3132273" cy="3789040"/>
          </a:xfrm>
          <a:prstGeom prst="rect">
            <a:avLst/>
          </a:prstGeom>
          <a:noFill/>
        </p:spPr>
      </p:pic>
      <p:pic>
        <p:nvPicPr>
          <p:cNvPr id="25604" name="Picture 4" descr="ÐÐ´ÐµÐ°Ð» Ð¶ÑÐ½ÐºÐ¸ Ð² ÑÑÐ·Ð½Ñ ÐµÐ¿Ð¾ÑÐ¸ (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4988055" cy="300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20876" cy="2722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20 роки </a:t>
            </a:r>
            <a:r>
              <a:rPr lang="en-US" dirty="0" smtClean="0"/>
              <a:t>XX c</a:t>
            </a:r>
            <a:r>
              <a:rPr lang="uk-UA" dirty="0" smtClean="0"/>
              <a:t>т. </a:t>
            </a:r>
            <a:r>
              <a:rPr lang="ru-RU" sz="2700" dirty="0" err="1" smtClean="0"/>
              <a:t>диктували</a:t>
            </a:r>
            <a:r>
              <a:rPr lang="ru-RU" sz="2700" dirty="0" smtClean="0"/>
              <a:t> моду на </a:t>
            </a:r>
            <a:r>
              <a:rPr lang="ru-RU" sz="2700" dirty="0" err="1" smtClean="0"/>
              <a:t>жінок</a:t>
            </a:r>
            <a:r>
              <a:rPr lang="ru-RU" sz="2700" dirty="0" smtClean="0"/>
              <a:t> </a:t>
            </a:r>
            <a:r>
              <a:rPr lang="ru-RU" sz="2700" dirty="0" err="1" smtClean="0"/>
              <a:t>тендітних</a:t>
            </a:r>
            <a:r>
              <a:rPr lang="ru-RU" sz="2700" dirty="0" smtClean="0"/>
              <a:t>, </a:t>
            </a:r>
            <a:r>
              <a:rPr lang="ru-RU" sz="2700" dirty="0" err="1" smtClean="0"/>
              <a:t>незграбних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витончених</a:t>
            </a:r>
            <a:r>
              <a:rPr lang="ru-RU" sz="2700" dirty="0" smtClean="0"/>
              <a:t>, при </a:t>
            </a:r>
            <a:r>
              <a:rPr lang="ru-RU" sz="2700" dirty="0" err="1" smtClean="0"/>
              <a:t>цьому</a:t>
            </a:r>
            <a:r>
              <a:rPr lang="ru-RU" sz="2700" dirty="0" smtClean="0"/>
              <a:t> </a:t>
            </a:r>
            <a:r>
              <a:rPr lang="ru-RU" sz="2700" dirty="0" err="1" smtClean="0"/>
              <a:t>досить</a:t>
            </a:r>
            <a:r>
              <a:rPr lang="ru-RU" sz="2700" dirty="0" smtClean="0"/>
              <a:t> </a:t>
            </a:r>
            <a:r>
              <a:rPr lang="ru-RU" sz="2700" dirty="0" err="1" smtClean="0"/>
              <a:t>спортивних</a:t>
            </a:r>
            <a:r>
              <a:rPr lang="ru-RU" sz="2700" dirty="0" smtClean="0"/>
              <a:t>. </a:t>
            </a:r>
            <a:r>
              <a:rPr lang="ru-RU" sz="2700" dirty="0" err="1" smtClean="0"/>
              <a:t>Красуні</a:t>
            </a:r>
            <a:r>
              <a:rPr lang="ru-RU" sz="2700" dirty="0" smtClean="0"/>
              <a:t> </a:t>
            </a:r>
            <a:r>
              <a:rPr lang="ru-RU" sz="2700" dirty="0" err="1" smtClean="0"/>
              <a:t>цього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періоду</a:t>
            </a:r>
            <a:r>
              <a:rPr lang="ru-RU" sz="2700" dirty="0" smtClean="0"/>
              <a:t> </a:t>
            </a:r>
            <a:r>
              <a:rPr lang="ru-RU" sz="2700" dirty="0" err="1" smtClean="0"/>
              <a:t>худі</a:t>
            </a:r>
            <a:r>
              <a:rPr lang="ru-RU" sz="2700" dirty="0" smtClean="0"/>
              <a:t>, як </a:t>
            </a:r>
            <a:r>
              <a:rPr lang="ru-RU" sz="2700" dirty="0" err="1" smtClean="0"/>
              <a:t>хорти</a:t>
            </a:r>
            <a:r>
              <a:rPr lang="ru-RU" sz="2700" dirty="0" smtClean="0"/>
              <a:t>,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вузькими</a:t>
            </a:r>
            <a:r>
              <a:rPr lang="ru-RU" sz="2700" dirty="0" smtClean="0"/>
              <a:t> стегнами </a:t>
            </a:r>
            <a:r>
              <a:rPr lang="ru-RU" sz="2700" dirty="0" err="1" smtClean="0"/>
              <a:t>і</a:t>
            </a:r>
            <a:r>
              <a:rPr lang="ru-RU" sz="2700" dirty="0" smtClean="0"/>
              <a:t> маленькими </a:t>
            </a:r>
            <a:r>
              <a:rPr lang="ru-RU" sz="2700" dirty="0" err="1" smtClean="0"/>
              <a:t>грудьми</a:t>
            </a:r>
            <a:r>
              <a:rPr lang="ru-RU" sz="2700" dirty="0" smtClean="0"/>
              <a:t>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взагалі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повною</a:t>
            </a:r>
            <a:r>
              <a:rPr lang="ru-RU" sz="2700" dirty="0" smtClean="0"/>
              <a:t> </a:t>
            </a:r>
            <a:r>
              <a:rPr lang="ru-RU" sz="2700" dirty="0" err="1" smtClean="0"/>
              <a:t>їх</a:t>
            </a:r>
            <a:r>
              <a:rPr lang="ru-RU" sz="2700" dirty="0" smtClean="0"/>
              <a:t> </a:t>
            </a:r>
            <a:r>
              <a:rPr lang="ru-RU" sz="2700" dirty="0" err="1" smtClean="0"/>
              <a:t>відсутністю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6626" name="Picture 2" descr="ÐÐ´ÐµÐ°Ð» Ð¶ÑÐ½ÐºÐ¸ Ð² ÑÑÐ·Ð½Ñ ÐµÐ¿Ð¾ÑÐ¸ (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713328" cy="3096344"/>
          </a:xfrm>
          <a:prstGeom prst="rect">
            <a:avLst/>
          </a:prstGeom>
          <a:noFill/>
        </p:spPr>
      </p:pic>
      <p:pic>
        <p:nvPicPr>
          <p:cNvPr id="26628" name="Picture 4" descr="ÐÐ´ÐµÐ°Ð» Ð¶ÑÐ½ÐºÐ¸ Ð² ÑÑÐ·Ð½Ñ ÐµÐ¿Ð¾ÑÐ¸ (3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629418" cy="220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4176464" cy="40324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жіноча</a:t>
            </a:r>
            <a:r>
              <a:rPr lang="ru-RU" dirty="0" smtClean="0"/>
              <a:t> </a:t>
            </a:r>
            <a:r>
              <a:rPr lang="ru-RU" dirty="0" err="1" smtClean="0"/>
              <a:t>худорлявість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не </a:t>
            </a:r>
            <a:r>
              <a:rPr lang="ru-RU" dirty="0" smtClean="0"/>
              <a:t>те,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приваблювала</a:t>
            </a:r>
            <a:r>
              <a:rPr lang="ru-RU" dirty="0" smtClean="0"/>
              <a:t> — жахала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ÐÐ´ÐµÐ°Ð» Ð¶ÑÐ½ÐºÐ¸ Ð² ÑÑÐ·Ð½Ñ ÐµÐ¿Ð¾ÑÐ¸ (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635896" cy="4960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34423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50-х, коли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від’їлися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відійшло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колотнеч</a:t>
            </a:r>
            <a:r>
              <a:rPr lang="ru-RU" dirty="0" smtClean="0"/>
              <a:t>, </a:t>
            </a:r>
            <a:r>
              <a:rPr lang="ru-RU" dirty="0" err="1" smtClean="0"/>
              <a:t>худорлявість</a:t>
            </a:r>
            <a:r>
              <a:rPr lang="ru-RU" dirty="0" smtClean="0"/>
              <a:t> </a:t>
            </a:r>
            <a:r>
              <a:rPr lang="ru-RU" dirty="0" err="1" smtClean="0"/>
              <a:t>повернулася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процвітати</a:t>
            </a:r>
            <a:r>
              <a:rPr lang="ru-RU" dirty="0" smtClean="0"/>
              <a:t> на </a:t>
            </a:r>
            <a:r>
              <a:rPr lang="ru-RU" dirty="0" err="1" smtClean="0"/>
              <a:t>подіумах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ÐÐ´ÐµÐ°Ð» Ð¶ÑÐ½ÐºÐ¸ Ð² ÑÑÐ·Ð½Ñ ÐµÐ¿Ð¾ÑÐ¸ (3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648405" cy="2736304"/>
          </a:xfrm>
          <a:prstGeom prst="rect">
            <a:avLst/>
          </a:prstGeom>
          <a:noFill/>
        </p:spPr>
      </p:pic>
      <p:pic>
        <p:nvPicPr>
          <p:cNvPr id="28676" name="Picture 4" descr="ÐÐ´ÐµÐ°Ð» Ð¶ÑÐ½ÐºÐ¸ Ð² ÑÑÐ·Ð½Ñ ÐµÐ¿Ð¾ÑÐ¸ (3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748" y="2492896"/>
            <a:ext cx="21602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115196" cy="1791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80-ті роки</a:t>
            </a:r>
            <a:r>
              <a:rPr lang="ru-RU" i="1" dirty="0" smtClean="0"/>
              <a:t>В </a:t>
            </a:r>
            <a:r>
              <a:rPr lang="ru-RU" sz="3100" i="1" dirty="0" err="1" smtClean="0"/>
              <a:t>моді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знову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джинси</a:t>
            </a:r>
            <a:r>
              <a:rPr lang="ru-RU" sz="3100" i="1" dirty="0" smtClean="0"/>
              <a:t>. </a:t>
            </a:r>
            <a:r>
              <a:rPr lang="ru-RU" sz="3100" i="1" dirty="0" err="1" smtClean="0"/>
              <a:t>Довжина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суконь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зводиться</a:t>
            </a:r>
            <a:r>
              <a:rPr lang="ru-RU" sz="3100" i="1" dirty="0" smtClean="0"/>
              <a:t> до </a:t>
            </a:r>
            <a:r>
              <a:rPr lang="ru-RU" sz="3100" i="1" dirty="0" err="1" smtClean="0"/>
              <a:t>мінімуму</a:t>
            </a:r>
            <a:r>
              <a:rPr lang="ru-RU" sz="3100" i="1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3" name="Picture 4" descr="ÐÐ°ÑÑÐ¸Ð½ÐºÐ¸ Ð¿Ð¾ Ð·Ð°Ð¿ÑÐ¾ÑÑ Ð¼Ð¾Ð´Ð° 80 ÑÐ¾Ðº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922043" cy="3480736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¼Ð¾Ð´Ð° 80 ÑÐ¾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453650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90-ті роки</a:t>
            </a:r>
            <a:endParaRPr lang="ru-RU" dirty="0"/>
          </a:p>
        </p:txBody>
      </p:sp>
      <p:pic>
        <p:nvPicPr>
          <p:cNvPr id="3" name="Picture 2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860032" cy="3241613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350" y="1484784"/>
            <a:ext cx="4051650" cy="216024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221" y="4077072"/>
            <a:ext cx="447478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2000-ні роки</a:t>
            </a:r>
            <a:endParaRPr lang="ru-RU" dirty="0"/>
          </a:p>
        </p:txBody>
      </p:sp>
      <p:pic>
        <p:nvPicPr>
          <p:cNvPr id="29698" name="Picture 2" descr="ÐÐ°ÑÑÐ¸Ð½ÐºÐ¸ Ð¿Ð¾ Ð·Ð°Ð¿ÑÐ¾ÑÑ ÐºÑÐ°ÑÐ° Ð¶ÑÐ½ÐºÐ¸ 21 Ñ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906" y="3933056"/>
            <a:ext cx="3525094" cy="2350062"/>
          </a:xfrm>
          <a:prstGeom prst="rect">
            <a:avLst/>
          </a:prstGeom>
          <a:noFill/>
        </p:spPr>
      </p:pic>
      <p:pic>
        <p:nvPicPr>
          <p:cNvPr id="29700" name="Picture 4" descr="ÐÐ°ÑÑÐ¸Ð½ÐºÐ¸ Ð¿Ð¾ Ð·Ð°Ð¿ÑÐ¾ÑÑ ÐºÑÐ°ÑÐ° Ð¶ÑÐ½ÐºÐ¸ 21 Ñ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4411315" cy="2205658"/>
          </a:xfrm>
          <a:prstGeom prst="rect">
            <a:avLst/>
          </a:prstGeom>
          <a:noFill/>
        </p:spPr>
      </p:pic>
      <p:pic>
        <p:nvPicPr>
          <p:cNvPr id="29702" name="Picture 6" descr="ÐÐ°ÑÑÐ¸Ð½ÐºÐ¸ Ð¿Ð¾ Ð·Ð°Ð¿ÑÐ¾ÑÑ ÐºÑÐ°ÑÐ° Ð¶ÑÐ½ÐºÐ¸ 21 ÑÑ ÑÐºÑÐ°Ñ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309706" cy="2160240"/>
          </a:xfrm>
          <a:prstGeom prst="rect">
            <a:avLst/>
          </a:prstGeom>
          <a:noFill/>
        </p:spPr>
      </p:pic>
      <p:pic>
        <p:nvPicPr>
          <p:cNvPr id="297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432" y="1052736"/>
            <a:ext cx="346090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348880"/>
            <a:ext cx="7115196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04665"/>
            <a:ext cx="7115196" cy="2664296"/>
          </a:xfrm>
        </p:spPr>
        <p:txBody>
          <a:bodyPr/>
          <a:lstStyle/>
          <a:p>
            <a:r>
              <a:rPr lang="ru-RU" dirty="0" smtClean="0"/>
              <a:t> У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вважалося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мода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функціональною</a:t>
            </a:r>
            <a:r>
              <a:rPr lang="ru-RU" dirty="0" smtClean="0"/>
              <a:t>, </a:t>
            </a:r>
            <a:r>
              <a:rPr lang="ru-RU" dirty="0" err="1" smtClean="0"/>
              <a:t>ідеалом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сильними</a:t>
            </a:r>
            <a:r>
              <a:rPr lang="ru-RU" dirty="0" smtClean="0"/>
              <a:t> руками, </a:t>
            </a:r>
            <a:r>
              <a:rPr lang="ru-RU" dirty="0" err="1" smtClean="0"/>
              <a:t>обвислим</a:t>
            </a:r>
            <a:r>
              <a:rPr lang="ru-RU" dirty="0" smtClean="0"/>
              <a:t> животом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грудьми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3894978" cy="3024336"/>
          </a:xfrm>
          <a:prstGeom prst="rect">
            <a:avLst/>
          </a:prstGeom>
          <a:noFill/>
        </p:spPr>
      </p:pic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752738" cy="25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b/bf/Musicians_and_dancers_on_fresco_at_Tomb_of_Nebamun.jpg/250px-Musicians_and_dancers_on_fresco_at_Tomb_of_Nebam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304713" cy="27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0"/>
            <a:ext cx="7427168" cy="244827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/>
              <a:t>Ідеалом</a:t>
            </a:r>
            <a:r>
              <a:rPr lang="ru-RU" i="1" dirty="0" smtClean="0"/>
              <a:t> </a:t>
            </a:r>
            <a:r>
              <a:rPr lang="ru-RU" i="1" dirty="0" err="1" smtClean="0"/>
              <a:t>краси</a:t>
            </a:r>
            <a:r>
              <a:rPr lang="ru-RU" i="1" dirty="0" smtClean="0"/>
              <a:t> </a:t>
            </a:r>
            <a:r>
              <a:rPr lang="ru-RU" i="1" dirty="0" err="1" smtClean="0"/>
              <a:t>Стародавнього</a:t>
            </a:r>
            <a:r>
              <a:rPr lang="ru-RU" i="1" dirty="0" smtClean="0"/>
              <a:t> </a:t>
            </a:r>
            <a:r>
              <a:rPr lang="ru-RU" i="1" dirty="0" err="1" smtClean="0"/>
              <a:t>Єгипту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струнка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граціозна</a:t>
            </a:r>
            <a:r>
              <a:rPr lang="ru-RU" i="1" dirty="0" smtClean="0"/>
              <a:t> </a:t>
            </a:r>
            <a:r>
              <a:rPr lang="ru-RU" i="1" dirty="0" err="1" smtClean="0"/>
              <a:t>жінка</a:t>
            </a:r>
            <a:r>
              <a:rPr lang="ru-RU" i="1" dirty="0" smtClean="0"/>
              <a:t>, схожа на </a:t>
            </a:r>
            <a:r>
              <a:rPr lang="ru-RU" i="1" dirty="0" err="1" smtClean="0"/>
              <a:t>екзотичну</a:t>
            </a:r>
            <a:r>
              <a:rPr lang="ru-RU" i="1" dirty="0" smtClean="0"/>
              <a:t> </a:t>
            </a:r>
            <a:r>
              <a:rPr lang="ru-RU" i="1" dirty="0" err="1" smtClean="0"/>
              <a:t>квітку</a:t>
            </a:r>
            <a:r>
              <a:rPr lang="ru-RU" i="1" dirty="0" smtClean="0"/>
              <a:t> </a:t>
            </a:r>
            <a:r>
              <a:rPr lang="ru-RU" i="1" dirty="0" err="1" smtClean="0"/>
              <a:t>на</a:t>
            </a:r>
            <a:r>
              <a:rPr lang="ru-RU" i="1" dirty="0" smtClean="0"/>
              <a:t> </a:t>
            </a:r>
            <a:r>
              <a:rPr lang="ru-RU" i="1" dirty="0" err="1" smtClean="0"/>
              <a:t>тендітному</a:t>
            </a:r>
            <a:r>
              <a:rPr lang="ru-RU" i="1" dirty="0" smtClean="0"/>
              <a:t> </a:t>
            </a:r>
            <a:r>
              <a:rPr lang="ru-RU" i="1" dirty="0" err="1" smtClean="0"/>
              <a:t>стеблі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i="1" dirty="0" smtClean="0"/>
              <a:t>У </a:t>
            </a:r>
            <a:r>
              <a:rPr lang="ru-RU" i="1" dirty="0" err="1" smtClean="0"/>
              <a:t>Стародавньому</a:t>
            </a:r>
            <a:r>
              <a:rPr lang="ru-RU" i="1" dirty="0" smtClean="0"/>
              <a:t> </a:t>
            </a:r>
            <a:r>
              <a:rPr lang="ru-RU" i="1" dirty="0" err="1" smtClean="0"/>
              <a:t>Єгипті</a:t>
            </a:r>
            <a:r>
              <a:rPr lang="ru-RU" i="1" dirty="0" smtClean="0"/>
              <a:t> </a:t>
            </a:r>
            <a:r>
              <a:rPr lang="ru-RU" i="1" dirty="0" err="1" smtClean="0"/>
              <a:t>істинної</a:t>
            </a:r>
            <a:r>
              <a:rPr lang="ru-RU" i="1" dirty="0" smtClean="0"/>
              <a:t> красою </a:t>
            </a:r>
            <a:r>
              <a:rPr lang="ru-RU" i="1" dirty="0" err="1" smtClean="0"/>
              <a:t>вважалися</a:t>
            </a:r>
            <a:r>
              <a:rPr lang="ru-RU" i="1" dirty="0" smtClean="0"/>
              <a:t> </a:t>
            </a:r>
            <a:r>
              <a:rPr lang="ru-RU" i="1" dirty="0" err="1" smtClean="0"/>
              <a:t>смарагдово-зелені</a:t>
            </a:r>
            <a:r>
              <a:rPr lang="ru-RU" i="1" dirty="0" smtClean="0"/>
              <a:t> </a:t>
            </a:r>
            <a:r>
              <a:rPr lang="ru-RU" i="1" dirty="0" err="1" smtClean="0"/>
              <a:t>очі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рум’яні</a:t>
            </a:r>
            <a:r>
              <a:rPr lang="ru-RU" i="1" dirty="0" smtClean="0"/>
              <a:t> </a:t>
            </a:r>
            <a:r>
              <a:rPr lang="ru-RU" i="1" dirty="0" err="1" smtClean="0"/>
              <a:t>щоки</a:t>
            </a:r>
            <a:r>
              <a:rPr lang="ru-RU" i="1" dirty="0" smtClean="0"/>
              <a:t>. 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»ÑÐ´Ð¸Ð½Ð° ÑÑÐ°ÑÐ¾Ð´Ð°Ð²Ð½ÑÐ¾Ð³Ð¾ ÑÐ²ÑÑ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4176464" cy="2741606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241916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32657"/>
            <a:ext cx="7115196" cy="1584176"/>
          </a:xfrm>
        </p:spPr>
        <p:txBody>
          <a:bodyPr/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Стародавньому</a:t>
            </a:r>
            <a:r>
              <a:rPr lang="ru-RU" i="1" dirty="0" smtClean="0"/>
              <a:t> </a:t>
            </a:r>
            <a:r>
              <a:rPr lang="ru-RU" i="1" dirty="0" err="1" smtClean="0"/>
              <a:t>Китаї</a:t>
            </a:r>
            <a:r>
              <a:rPr lang="ru-RU" i="1" dirty="0" smtClean="0"/>
              <a:t> </a:t>
            </a:r>
            <a:r>
              <a:rPr lang="ru-RU" i="1" dirty="0" err="1" smtClean="0"/>
              <a:t>ідеалом</a:t>
            </a:r>
            <a:r>
              <a:rPr lang="ru-RU" i="1" dirty="0" smtClean="0"/>
              <a:t> </a:t>
            </a:r>
            <a:r>
              <a:rPr lang="ru-RU" i="1" dirty="0" err="1" smtClean="0"/>
              <a:t>краси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маленька</a:t>
            </a:r>
            <a:r>
              <a:rPr lang="ru-RU" i="1" dirty="0" smtClean="0"/>
              <a:t>, </a:t>
            </a:r>
            <a:r>
              <a:rPr lang="ru-RU" i="1" dirty="0" err="1" smtClean="0"/>
              <a:t>тендітна</a:t>
            </a:r>
            <a:r>
              <a:rPr lang="ru-RU" i="1" dirty="0" smtClean="0"/>
              <a:t> </a:t>
            </a:r>
            <a:r>
              <a:rPr lang="ru-RU" i="1" dirty="0" err="1" smtClean="0"/>
              <a:t>жінка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крихітними</a:t>
            </a:r>
            <a:r>
              <a:rPr lang="ru-RU" i="1" dirty="0" smtClean="0"/>
              <a:t> </a:t>
            </a:r>
            <a:r>
              <a:rPr lang="ru-RU" i="1" dirty="0" err="1" smtClean="0"/>
              <a:t>ніжками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ÐÐ°ÑÑÐ¸Ð½ÐºÐ¸ Ð¿Ð¾ Ð·Ð°Ð¿ÑÐ¾ÑÑ ÐºÑÐ°ÑÐ° Ð»ÑÐ´Ð¸Ð½Ð° ÑÑÐ°ÑÐ¾Ð´Ð°Ð²Ð½ÑÐ¾Ð³Ð¾ ÐºÐ¸ÑÐ°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57500" cy="3371851"/>
          </a:xfrm>
          <a:prstGeom prst="rect">
            <a:avLst/>
          </a:prstGeom>
          <a:noFill/>
        </p:spPr>
      </p:pic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60848"/>
            <a:ext cx="3657600" cy="3657600"/>
          </a:xfrm>
          <a:prstGeom prst="rect">
            <a:avLst/>
          </a:prstGeom>
          <a:noFill/>
        </p:spPr>
      </p:pic>
      <p:pic>
        <p:nvPicPr>
          <p:cNvPr id="14342" name="Picture 6" descr="Ð¦ÑÐºÐ°Ð²Ñ ÑÐ°ÐºÑÐ¸ Ð¿ÑÐ¾ ÐºÑÐ°ÑÑ Ð¶ÑÐ½Ð¾Ðº Ð´Ð°Ð²Ð½Ð¸Ð½Ñ"/>
          <p:cNvPicPr>
            <a:picLocks noChangeAspect="1" noChangeArrowheads="1"/>
          </p:cNvPicPr>
          <p:nvPr/>
        </p:nvPicPr>
        <p:blipFill>
          <a:blip r:embed="rId4" cstate="print"/>
          <a:srcRect l="13317" r="18620"/>
          <a:stretch>
            <a:fillRect/>
          </a:stretch>
        </p:blipFill>
        <p:spPr bwMode="auto">
          <a:xfrm>
            <a:off x="3203848" y="4221088"/>
            <a:ext cx="269551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22048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основі</a:t>
            </a:r>
            <a:r>
              <a:rPr lang="ru-RU" i="1" dirty="0" smtClean="0"/>
              <a:t> </a:t>
            </a:r>
            <a:r>
              <a:rPr lang="ru-RU" i="1" dirty="0" err="1" smtClean="0"/>
              <a:t>ідеалу</a:t>
            </a:r>
            <a:r>
              <a:rPr lang="ru-RU" i="1" dirty="0" smtClean="0"/>
              <a:t> </a:t>
            </a:r>
            <a:r>
              <a:rPr lang="ru-RU" i="1" dirty="0" err="1" smtClean="0"/>
              <a:t>краси</a:t>
            </a:r>
            <a:r>
              <a:rPr lang="ru-RU" i="1" dirty="0" smtClean="0"/>
              <a:t> </a:t>
            </a:r>
            <a:r>
              <a:rPr lang="ru-RU" i="1" dirty="0" err="1" smtClean="0"/>
              <a:t>Стародавньої</a:t>
            </a:r>
            <a:r>
              <a:rPr lang="ru-RU" i="1" dirty="0" smtClean="0"/>
              <a:t> </a:t>
            </a:r>
            <a:r>
              <a:rPr lang="ru-RU" i="1" dirty="0" err="1" smtClean="0"/>
              <a:t>Греції</a:t>
            </a:r>
            <a:r>
              <a:rPr lang="ru-RU" i="1" dirty="0" smtClean="0"/>
              <a:t> лежала </a:t>
            </a:r>
            <a:r>
              <a:rPr lang="ru-RU" i="1" dirty="0" err="1" smtClean="0"/>
              <a:t>гармонія</a:t>
            </a:r>
            <a:r>
              <a:rPr lang="ru-RU" i="1" dirty="0" smtClean="0"/>
              <a:t> духу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676044" cy="2736304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ÐºÑÐ°ÑÐ° Ð»ÑÐ´Ð¸Ð½Ð° ÑÑÐ°ÑÐ¾Ð´Ð°Ð²Ð½Ñ Ð³ÑÐµÑ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94" y="3185592"/>
            <a:ext cx="2754306" cy="3672408"/>
          </a:xfrm>
          <a:prstGeom prst="rect">
            <a:avLst/>
          </a:prstGeom>
          <a:noFill/>
        </p:spPr>
      </p:pic>
      <p:pic>
        <p:nvPicPr>
          <p:cNvPr id="18440" name="Picture 8" descr="https://upload.wikimedia.org/wikipedia/commons/thumb/2/28/MG-Paris-Aphrodite_of_Milos_edited.jpg/236px-MG-Paris-Aphrodite_of_Milos_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181" y="2924944"/>
            <a:ext cx="2448271" cy="3672408"/>
          </a:xfrm>
          <a:prstGeom prst="rect">
            <a:avLst/>
          </a:prstGeom>
          <a:noFill/>
        </p:spPr>
      </p:pic>
      <p:pic>
        <p:nvPicPr>
          <p:cNvPr id="18442" name="Picture 10" descr="ÐÐ´ÐµÐ°Ð» Ð¶ÑÐ½ÐºÐ¸ Ð² ÑÑÐ·Ð½Ñ ÐµÐ¿Ð¾ÑÐ¸ (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102960"/>
            <a:ext cx="4031010" cy="175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93022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Культом </a:t>
            </a:r>
            <a:r>
              <a:rPr lang="ru-RU" i="1" dirty="0" err="1" smtClean="0"/>
              <a:t>Древнього</a:t>
            </a:r>
            <a:r>
              <a:rPr lang="ru-RU" i="1" dirty="0" smtClean="0"/>
              <a:t> Риму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білосніжна</a:t>
            </a:r>
            <a:r>
              <a:rPr lang="ru-RU" i="1" dirty="0" smtClean="0"/>
              <a:t> </a:t>
            </a:r>
            <a:r>
              <a:rPr lang="ru-RU" i="1" dirty="0" err="1" smtClean="0"/>
              <a:t>шкіра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світле</a:t>
            </a:r>
            <a:r>
              <a:rPr lang="ru-RU" i="1" dirty="0" smtClean="0"/>
              <a:t> </a:t>
            </a:r>
            <a:r>
              <a:rPr lang="ru-RU" i="1" dirty="0" err="1" smtClean="0"/>
              <a:t>волосся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Ð¦ÑÐºÐ°Ð²Ñ ÑÐ°ÐºÑÐ¸ Ð¿ÑÐ¾ ÐºÑÐ°ÑÑ Ð¶ÑÐ½Ð¾Ðº Ð´Ð°Ð²Ð½Ð¸Ð½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33056"/>
            <a:ext cx="4608512" cy="2592531"/>
          </a:xfrm>
          <a:prstGeom prst="rect">
            <a:avLst/>
          </a:prstGeom>
          <a:noFill/>
        </p:spPr>
      </p:pic>
      <p:pic>
        <p:nvPicPr>
          <p:cNvPr id="20486" name="Picture 6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483768" cy="3307927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4104456" cy="2189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Середні</a:t>
            </a:r>
            <a:r>
              <a:rPr lang="ru-RU" i="1" dirty="0" smtClean="0"/>
              <a:t> </a:t>
            </a:r>
            <a:r>
              <a:rPr lang="ru-RU" i="1" dirty="0" err="1" smtClean="0"/>
              <a:t>віки</a:t>
            </a:r>
            <a:r>
              <a:rPr lang="ru-RU" i="1" dirty="0" smtClean="0"/>
              <a:t> земна краса </a:t>
            </a:r>
            <a:r>
              <a:rPr lang="ru-RU" i="1" dirty="0" err="1" smtClean="0"/>
              <a:t>вважалася</a:t>
            </a:r>
            <a:r>
              <a:rPr lang="ru-RU" i="1" dirty="0" smtClean="0"/>
              <a:t> </a:t>
            </a:r>
            <a:r>
              <a:rPr lang="ru-RU" i="1" dirty="0" err="1" smtClean="0"/>
              <a:t>гріховною</a:t>
            </a:r>
            <a:endParaRPr lang="ru-RU" dirty="0"/>
          </a:p>
        </p:txBody>
      </p:sp>
      <p:pic>
        <p:nvPicPr>
          <p:cNvPr id="21510" name="Picture 6" descr="ÐÐ´ÐµÐ°Ð» Ð¶ÑÐ½ÐºÐ¸ Ð² ÑÑÐ·Ð½Ñ ÐµÐ¿Ð¾ÑÐ¸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33664"/>
            <a:ext cx="5903356" cy="3024336"/>
          </a:xfrm>
          <a:prstGeom prst="rect">
            <a:avLst/>
          </a:prstGeom>
          <a:noFill/>
        </p:spPr>
      </p:pic>
      <p:pic>
        <p:nvPicPr>
          <p:cNvPr id="21512" name="Picture 8" descr="ÐÐ´ÐµÐ°Ð» Ð¶ÑÐ½ÐºÐ¸ Ð² ÑÑÐ·Ð½Ñ ÐµÐ¿Ð¾ÑÐ¸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3528392" cy="2670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92696"/>
            <a:ext cx="7115196" cy="23762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Тонка осанка, </a:t>
            </a:r>
            <a:r>
              <a:rPr lang="ru-RU" i="1" dirty="0" err="1" smtClean="0"/>
              <a:t>світле</a:t>
            </a:r>
            <a:r>
              <a:rPr lang="ru-RU" i="1" dirty="0" smtClean="0"/>
              <a:t> </a:t>
            </a:r>
            <a:r>
              <a:rPr lang="ru-RU" i="1" dirty="0" err="1" smtClean="0"/>
              <a:t>волосся</a:t>
            </a:r>
            <a:r>
              <a:rPr lang="ru-RU" i="1" dirty="0" smtClean="0"/>
              <a:t>, </a:t>
            </a:r>
            <a:r>
              <a:rPr lang="ru-RU" i="1" dirty="0" err="1" smtClean="0"/>
              <a:t>продовгувате</a:t>
            </a:r>
            <a:r>
              <a:rPr lang="ru-RU" i="1" dirty="0" smtClean="0"/>
              <a:t> </a:t>
            </a:r>
            <a:r>
              <a:rPr lang="ru-RU" i="1" dirty="0" err="1" smtClean="0"/>
              <a:t>обличчя</a:t>
            </a:r>
            <a:r>
              <a:rPr lang="ru-RU" i="1" dirty="0" smtClean="0"/>
              <a:t>, </a:t>
            </a:r>
            <a:r>
              <a:rPr lang="ru-RU" i="1" dirty="0" err="1" smtClean="0"/>
              <a:t>світлі</a:t>
            </a:r>
            <a:r>
              <a:rPr lang="ru-RU" i="1" dirty="0" smtClean="0"/>
              <a:t> </a:t>
            </a:r>
            <a:r>
              <a:rPr lang="ru-RU" i="1" dirty="0" err="1" smtClean="0"/>
              <a:t>очі</a:t>
            </a:r>
            <a:r>
              <a:rPr lang="ru-RU" i="1" dirty="0" smtClean="0"/>
              <a:t> – </a:t>
            </a:r>
            <a:r>
              <a:rPr lang="ru-RU" i="1" dirty="0" err="1" smtClean="0"/>
              <a:t>ідеал</a:t>
            </a:r>
            <a:r>
              <a:rPr lang="ru-RU" i="1" dirty="0" smtClean="0"/>
              <a:t> </a:t>
            </a:r>
            <a:r>
              <a:rPr lang="ru-RU" i="1" dirty="0" err="1" smtClean="0"/>
              <a:t>краси</a:t>
            </a:r>
            <a:r>
              <a:rPr lang="ru-RU" i="1" dirty="0" smtClean="0"/>
              <a:t> XVII – XVIII </a:t>
            </a:r>
            <a:r>
              <a:rPr lang="ru-RU" i="1" dirty="0" err="1" smtClean="0"/>
              <a:t>століть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ÐÐ´ÐµÐ°Ð» Ð¶ÑÐ½ÐºÐ¸ Ð² ÑÑÐ·Ð½Ñ ÐµÐ¿Ð¾ÑÐ¸ (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607074" cy="3139898"/>
          </a:xfrm>
          <a:prstGeom prst="rect">
            <a:avLst/>
          </a:prstGeom>
          <a:noFill/>
        </p:spPr>
      </p:pic>
      <p:pic>
        <p:nvPicPr>
          <p:cNvPr id="22532" name="Picture 4" descr="ÐÐ´ÐµÐ°Ð» Ð¶ÑÐ½ÐºÐ¸ Ð² ÑÑÐ·Ð½Ñ ÐµÐ¿Ð¾ÑÐ¸ (14)"/>
          <p:cNvPicPr>
            <a:picLocks noChangeAspect="1" noChangeArrowheads="1"/>
          </p:cNvPicPr>
          <p:nvPr/>
        </p:nvPicPr>
        <p:blipFill>
          <a:blip r:embed="rId3" cstate="print"/>
          <a:srcRect r="50464"/>
          <a:stretch>
            <a:fillRect/>
          </a:stretch>
        </p:blipFill>
        <p:spPr bwMode="auto">
          <a:xfrm>
            <a:off x="2195736" y="3501008"/>
            <a:ext cx="1872208" cy="2872413"/>
          </a:xfrm>
          <a:prstGeom prst="rect">
            <a:avLst/>
          </a:prstGeom>
          <a:noFill/>
        </p:spPr>
      </p:pic>
      <p:pic>
        <p:nvPicPr>
          <p:cNvPr id="22534" name="Picture 6" descr="ÐÐ´ÐµÐ°Ð» Ð¶ÑÐ½ÐºÐ¸ Ð² ÑÑÐ·Ð½Ñ ÐµÐ¿Ð¾ÑÐ¸ (15)"/>
          <p:cNvPicPr>
            <a:picLocks noChangeAspect="1" noChangeArrowheads="1"/>
          </p:cNvPicPr>
          <p:nvPr/>
        </p:nvPicPr>
        <p:blipFill>
          <a:blip r:embed="rId4" cstate="print"/>
          <a:srcRect b="24421"/>
          <a:stretch>
            <a:fillRect/>
          </a:stretch>
        </p:blipFill>
        <p:spPr bwMode="auto">
          <a:xfrm>
            <a:off x="683568" y="2060848"/>
            <a:ext cx="2508721" cy="140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5904656" cy="23042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Епоха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в </a:t>
            </a:r>
            <a:r>
              <a:rPr lang="ru-RU" dirty="0" err="1" smtClean="0"/>
              <a:t>любові</a:t>
            </a:r>
            <a:r>
              <a:rPr lang="ru-RU" dirty="0" smtClean="0"/>
              <a:t> до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вираженої</a:t>
            </a:r>
            <a:r>
              <a:rPr lang="ru-RU" dirty="0" smtClean="0"/>
              <a:t> </a:t>
            </a:r>
            <a:r>
              <a:rPr lang="ru-RU" dirty="0" err="1" smtClean="0"/>
              <a:t>тілесності</a:t>
            </a:r>
            <a:r>
              <a:rPr lang="ru-RU" dirty="0" smtClean="0"/>
              <a:t> </a:t>
            </a:r>
            <a:r>
              <a:rPr lang="ru-RU" dirty="0" err="1" smtClean="0"/>
              <a:t>зайшла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: </a:t>
            </a:r>
            <a:r>
              <a:rPr lang="ru-RU" dirty="0" err="1" smtClean="0"/>
              <a:t>тодішній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— </a:t>
            </a:r>
            <a:r>
              <a:rPr lang="ru-RU" dirty="0" err="1" smtClean="0"/>
              <a:t>справжнє</a:t>
            </a:r>
            <a:r>
              <a:rPr lang="ru-RU" dirty="0" smtClean="0"/>
              <a:t> торжество </a:t>
            </a:r>
            <a:r>
              <a:rPr lang="ru-RU" dirty="0" err="1" smtClean="0"/>
              <a:t>целюліту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жирових</a:t>
            </a:r>
            <a:r>
              <a:rPr lang="ru-RU" dirty="0" smtClean="0"/>
              <a:t> </a:t>
            </a:r>
            <a:r>
              <a:rPr lang="ru-RU" dirty="0" err="1" smtClean="0"/>
              <a:t>відкладень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ÐÐ´ÐµÐ°Ð» Ð¶ÑÐ½ÐºÐ¸ Ð² ÑÑÐ·Ð½Ñ ÐµÐ¿Ð¾ÑÐ¸ (19)"/>
          <p:cNvPicPr>
            <a:picLocks noChangeAspect="1" noChangeArrowheads="1"/>
          </p:cNvPicPr>
          <p:nvPr/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6012160" y="3068960"/>
            <a:ext cx="2885123" cy="2808312"/>
          </a:xfrm>
          <a:prstGeom prst="rect">
            <a:avLst/>
          </a:prstGeom>
          <a:noFill/>
        </p:spPr>
      </p:pic>
      <p:pic>
        <p:nvPicPr>
          <p:cNvPr id="23556" name="Picture 4" descr="ÐÐ´ÐµÐ°Ð» Ð¶ÑÐ½ÐºÐ¸ Ð² ÑÑÐ·Ð½Ñ ÐµÐ¿Ð¾ÑÐ¸ (2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4432238" cy="2985289"/>
          </a:xfrm>
          <a:prstGeom prst="rect">
            <a:avLst/>
          </a:prstGeom>
          <a:noFill/>
        </p:spPr>
      </p:pic>
      <p:pic>
        <p:nvPicPr>
          <p:cNvPr id="23558" name="Picture 6" descr="ÐÐ´ÐµÐ°Ð» Ð¶ÑÐ½ÐºÐ¸ Ð² ÑÑÐ·Ð½Ñ ÐµÐ¿Ð¾ÑÐ¸ (2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475" y="260648"/>
            <a:ext cx="2476525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76</TotalTime>
  <Words>250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TS010389961</vt:lpstr>
      <vt:lpstr>Краса у різні віки слайда</vt:lpstr>
      <vt:lpstr>Слайд 2</vt:lpstr>
      <vt:lpstr>Слайд 3</vt:lpstr>
      <vt:lpstr>Слайд 4</vt:lpstr>
      <vt:lpstr>В основі ідеалу краси Стародавньої Греції лежала гармонія духу і тіла. </vt:lpstr>
      <vt:lpstr>Культом Древнього Риму була білосніжна шкіра і світле волосся. </vt:lpstr>
      <vt:lpstr>В Середні віки земна краса вважалася гріховною</vt:lpstr>
      <vt:lpstr>Тонка осанка, світле волосся, продовгувате обличчя, світлі очі – ідеал краси XVII – XVIII століть.    </vt:lpstr>
      <vt:lpstr>Епоха бароко в любові до яскраво вираженої тілесності зайшла набагато далі: тодішній жіночий ідеал — справжнє торжество целюліту і жирових відкладень  </vt:lpstr>
      <vt:lpstr>16 ст. Зачіски більш прості, високі, пишні. Гарними вважалися тонкі оголені плечі.. </vt:lpstr>
      <vt:lpstr>Кінець 18 ст.Модним стає стиль ампір. Одяг і зачіска мають елементи античності. </vt:lpstr>
      <vt:lpstr>20 роки XX cт. диктували моду на жінок тендітних, незграбних або витончених, при цьому досить спортивних. Красуні цього періоду худі, як хорти, з вузькими стегнами і маленькими грудьми або взагалі з повною їх відсутністю </vt:lpstr>
      <vt:lpstr>Після Другої світової війни жіноча худорлявість чоловіків не те, що не приваблювала — жахала  </vt:lpstr>
      <vt:lpstr>Після 50-х, коли людство трохи від’їлися і відійшло від військових колотнеч, худорлявість повернулася і продовжує жити і процвітати на подіумах.  </vt:lpstr>
      <vt:lpstr>80-ті рокиВ моді знову джинси. Довжина суконь зводиться до мінімуму. </vt:lpstr>
      <vt:lpstr>90-ті роки</vt:lpstr>
      <vt:lpstr>2000-ні роки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My</dc:creator>
  <cp:lastModifiedBy>My</cp:lastModifiedBy>
  <cp:revision>9</cp:revision>
  <dcterms:created xsi:type="dcterms:W3CDTF">2018-12-11T07:45:48Z</dcterms:created>
  <dcterms:modified xsi:type="dcterms:W3CDTF">2018-12-11T17:16:25Z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