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569" r:id="rId3"/>
    <p:sldId id="526" r:id="rId4"/>
    <p:sldId id="570" r:id="rId5"/>
    <p:sldId id="577" r:id="rId6"/>
    <p:sldId id="518" r:id="rId7"/>
    <p:sldId id="511" r:id="rId8"/>
    <p:sldId id="512" r:id="rId9"/>
    <p:sldId id="575" r:id="rId10"/>
    <p:sldId id="578" r:id="rId11"/>
    <p:sldId id="5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94E9"/>
    <a:srgbClr val="295FFF"/>
    <a:srgbClr val="00B050"/>
    <a:srgbClr val="2F3242"/>
    <a:srgbClr val="CC0099"/>
    <a:srgbClr val="FFFF00"/>
    <a:srgbClr val="CC0066"/>
    <a:srgbClr val="709E32"/>
    <a:srgbClr val="FFB44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04" autoAdjust="0"/>
    <p:restoredTop sz="94660"/>
  </p:normalViewPr>
  <p:slideViewPr>
    <p:cSldViewPr snapToGrid="0">
      <p:cViewPr varScale="1">
        <p:scale>
          <a:sx n="46" d="100"/>
          <a:sy n="46" d="100"/>
        </p:scale>
        <p:origin x="67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image" Target="../media/image5.png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>
          <a:xfrm>
            <a:off x="1260389" y="1660783"/>
            <a:ext cx="1581665" cy="373964"/>
          </a:xfrm>
        </p:spPr>
        <p:txBody>
          <a:bodyPr/>
          <a:lstStyle/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09.01.2023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3957" y="119911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7620" y="2947949"/>
            <a:ext cx="19717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Урок</a:t>
            </a:r>
          </a:p>
          <a:p>
            <a:pPr algn="ctr"/>
            <a:r>
              <a:rPr lang="uk-UA" sz="48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№57</a:t>
            </a:r>
            <a:endParaRPr lang="ru-RU" sz="48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6615" y="5271427"/>
            <a:ext cx="96460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/>
              <a:t>Рідний край — земний рай. В. Гринько «Рідний край». 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0106" y="285916"/>
            <a:ext cx="240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Читання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907956" y="411343"/>
            <a:ext cx="8643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Розділ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5. Як не любить свій край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Станкович Евелина : Варвара Гринько РІДНИЙ КРАЙ Водограй, Полів розмай,  Зелен гай, Ліщина... Все це рідний, Люби ... - UkrOp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204" y="938617"/>
            <a:ext cx="6286500" cy="426720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09.01.2023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706779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Словникова робота. 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1685645"/>
            <a:ext cx="10058400" cy="474518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05683" y="2251231"/>
            <a:ext cx="30020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Ліщина</a:t>
            </a:r>
            <a:r>
              <a:rPr lang="uk-UA" sz="3600" b="1" i="1" dirty="0" smtClean="0">
                <a:solidFill>
                  <a:srgbClr val="FF0000"/>
                </a:solidFill>
              </a:rPr>
              <a:t> </a:t>
            </a:r>
            <a:r>
              <a:rPr lang="uk-UA" sz="3600" b="1" dirty="0" smtClean="0"/>
              <a:t>– рід кущів та дерев з плодами – горішками.</a:t>
            </a:r>
            <a:endParaRPr lang="uk-UA" sz="3600" b="1" dirty="0"/>
          </a:p>
        </p:txBody>
      </p:sp>
      <p:sp>
        <p:nvSpPr>
          <p:cNvPr id="7" name="Равнобедренный треугольник 6"/>
          <p:cNvSpPr/>
          <p:nvPr/>
        </p:nvSpPr>
        <p:spPr>
          <a:xfrm rot="6556522">
            <a:off x="5629041" y="2287775"/>
            <a:ext cx="152555" cy="560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675350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81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Ліщина звичайна | Фактосві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067" y="2371780"/>
            <a:ext cx="2169859" cy="2621224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65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09.01.2023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0724" y="405926"/>
            <a:ext cx="8732066" cy="681639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Заповніть таблицю. </a:t>
            </a:r>
            <a:r>
              <a:rPr lang="uk-UA" sz="2000" b="1" dirty="0" err="1" smtClean="0">
                <a:solidFill>
                  <a:schemeClr val="bg1"/>
                </a:solidFill>
              </a:rPr>
              <a:t>Випиши</a:t>
            </a:r>
            <a:r>
              <a:rPr lang="uk-UA" sz="2000" b="1" dirty="0" smtClean="0">
                <a:solidFill>
                  <a:schemeClr val="bg1"/>
                </a:solidFill>
              </a:rPr>
              <a:t> з вірша пари римованих слів.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68998" y="1615208"/>
            <a:ext cx="3216898" cy="463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944261"/>
              </p:ext>
            </p:extLst>
          </p:nvPr>
        </p:nvGraphicFramePr>
        <p:xfrm>
          <a:off x="712677" y="2010720"/>
          <a:ext cx="7249294" cy="3493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4787">
                  <a:extLst>
                    <a:ext uri="{9D8B030D-6E8A-4147-A177-3AD203B41FA5}">
                      <a16:colId xmlns:a16="http://schemas.microsoft.com/office/drawing/2014/main" val="3767425020"/>
                    </a:ext>
                  </a:extLst>
                </a:gridCol>
                <a:gridCol w="3724507">
                  <a:extLst>
                    <a:ext uri="{9D8B030D-6E8A-4147-A177-3AD203B41FA5}">
                      <a16:colId xmlns:a16="http://schemas.microsoft.com/office/drawing/2014/main" val="1632565223"/>
                    </a:ext>
                  </a:extLst>
                </a:gridCol>
              </a:tblGrid>
              <a:tr h="698748">
                <a:tc gridSpan="2">
                  <a:txBody>
                    <a:bodyPr/>
                    <a:lstStyle/>
                    <a:p>
                      <a:pPr algn="ctr"/>
                      <a:r>
                        <a:rPr lang="uk-UA" sz="2800" dirty="0" err="1" smtClean="0"/>
                        <a:t>Випиши</a:t>
                      </a:r>
                      <a:r>
                        <a:rPr lang="uk-UA" sz="2800" dirty="0" smtClean="0"/>
                        <a:t> з вірша пари римованих слів</a:t>
                      </a:r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130531"/>
                  </a:ext>
                </a:extLst>
              </a:tr>
              <a:tr h="6987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33700"/>
                  </a:ext>
                </a:extLst>
              </a:tr>
              <a:tr h="6987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641442"/>
                  </a:ext>
                </a:extLst>
              </a:tr>
              <a:tr h="6987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670595"/>
                  </a:ext>
                </a:extLst>
              </a:tr>
              <a:tr h="6987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778769"/>
                  </a:ext>
                </a:extLst>
              </a:tr>
            </a:tbl>
          </a:graphicData>
        </a:graphic>
      </p:graphicFrame>
      <p:sp>
        <p:nvSpPr>
          <p:cNvPr id="14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337324" y="2744156"/>
            <a:ext cx="3213904" cy="54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розмай</a:t>
            </a:r>
            <a:endParaRPr lang="uk-UA" sz="2800" dirty="0">
              <a:solidFill>
                <a:schemeClr val="tx2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934250" y="2746940"/>
            <a:ext cx="2992331" cy="54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водограй</a:t>
            </a:r>
            <a:endParaRPr lang="uk-UA" sz="2800" dirty="0">
              <a:solidFill>
                <a:schemeClr val="tx2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934250" y="3430007"/>
            <a:ext cx="3182405" cy="54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гай</a:t>
            </a:r>
            <a:endParaRPr lang="uk-UA" sz="2800" dirty="0">
              <a:solidFill>
                <a:schemeClr val="tx2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4586159" y="3477592"/>
            <a:ext cx="2965069" cy="54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край</a:t>
            </a:r>
            <a:endParaRPr lang="uk-UA" sz="2800" dirty="0">
              <a:solidFill>
                <a:schemeClr val="tx2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934250" y="4141285"/>
            <a:ext cx="3182405" cy="54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Батьківщина</a:t>
            </a:r>
            <a:endParaRPr lang="uk-UA" sz="2800" dirty="0">
              <a:solidFill>
                <a:schemeClr val="tx2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4527397" y="4166227"/>
            <a:ext cx="3023832" cy="54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стежина</a:t>
            </a:r>
            <a:endParaRPr lang="uk-UA" sz="2800" dirty="0">
              <a:solidFill>
                <a:schemeClr val="tx2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1" name="Заголовок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4527397" y="4869821"/>
            <a:ext cx="3023832" cy="54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2800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н</a:t>
            </a: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е забувай</a:t>
            </a:r>
            <a:endParaRPr lang="uk-UA" sz="2800" dirty="0">
              <a:solidFill>
                <a:schemeClr val="tx2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3" name="Заголовок 1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934250" y="4816607"/>
            <a:ext cx="3182405" cy="54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пам'ятай</a:t>
            </a:r>
            <a:endParaRPr lang="uk-UA" sz="2800" dirty="0">
              <a:solidFill>
                <a:schemeClr val="tx2">
                  <a:lumMod val="50000"/>
                </a:scheme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0101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  <p:bldP spid="19" grpId="0"/>
      <p:bldP spid="20" grpId="0"/>
      <p:bldP spid="21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2400332" y="1456402"/>
            <a:ext cx="9071264" cy="2112308"/>
          </a:xfrm>
          <a:prstGeom prst="wedgeEllipseCallout">
            <a:avLst>
              <a:gd name="adj1" fmla="val -52895"/>
              <a:gd name="adj2" fmla="val -48494"/>
            </a:avLst>
          </a:prstGeom>
          <a:solidFill>
            <a:srgbClr val="1694E9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09.01.2023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Читацька розминка. Роз'єднай слова, прочитай прислів'я.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5068" y="2014129"/>
            <a:ext cx="90712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Поганапташка,якійсвоєгніздонемиле</a:t>
            </a:r>
            <a:r>
              <a:rPr lang="uk-UA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1200" b="1" dirty="0" smtClean="0">
              <a:solidFill>
                <a:srgbClr val="FFFF00"/>
              </a:solidFill>
            </a:endParaRPr>
          </a:p>
        </p:txBody>
      </p:sp>
      <p:pic>
        <p:nvPicPr>
          <p:cNvPr id="8194" name="Picture 2" descr="ÐÐ°ÑÑÐ¸Ð½ÐºÐ¸ Ð¿Ð¾ Ð·Ð°Ð¿ÑÐ¾ÑÑ ÐºÐ»Ð¸Ð¿Ð°ÑÑ Ð´ÐµÑÐ¸ ÑÐ°Ð·Ð³Ð¾Ð²Ð°ÑÐ¸Ð²Ð°ÑÑ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46" y="3112859"/>
            <a:ext cx="3085920" cy="332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ьная выноска 8"/>
          <p:cNvSpPr/>
          <p:nvPr/>
        </p:nvSpPr>
        <p:spPr>
          <a:xfrm>
            <a:off x="2400332" y="4026267"/>
            <a:ext cx="9071264" cy="2112308"/>
          </a:xfrm>
          <a:prstGeom prst="wedgeEllipseCallout">
            <a:avLst>
              <a:gd name="adj1" fmla="val -49325"/>
              <a:gd name="adj2" fmla="val 51612"/>
            </a:avLst>
          </a:prstGeom>
          <a:solidFill>
            <a:srgbClr val="1694E9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468748" y="4328368"/>
            <a:ext cx="49344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Погана пташка, якій </a:t>
            </a:r>
          </a:p>
          <a:p>
            <a:r>
              <a:rPr lang="uk-UA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своє гніздо не миле. 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12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35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09.01.2023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0724" y="405926"/>
            <a:ext cx="8732066" cy="6518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Повідомлення теми уроку. </a:t>
            </a: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40" y="2013038"/>
            <a:ext cx="3216898" cy="463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Выноска-облако 16"/>
          <p:cNvSpPr/>
          <p:nvPr/>
        </p:nvSpPr>
        <p:spPr>
          <a:xfrm rot="336341">
            <a:off x="2615492" y="1220548"/>
            <a:ext cx="9225671" cy="4989392"/>
          </a:xfrm>
          <a:prstGeom prst="cloudCallout">
            <a:avLst>
              <a:gd name="adj1" fmla="val -55103"/>
              <a:gd name="adj2" fmla="val -27052"/>
            </a:avLst>
          </a:prstGeom>
          <a:solidFill>
            <a:srgbClr val="1694E9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63374" y="2013038"/>
            <a:ext cx="688310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Художники малюють картини фарбами, а письменники створюють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образи 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словами.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 прочитаєте 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твори про наш рідний край. Красу природи й людей змальовано так влучно й виразно, що ці картини не лише можна побачити у своїй уяві, а й відчути ставлення авторів до зображеного. </a:t>
            </a:r>
            <a:endParaRPr lang="uk-UA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110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09.01.2023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0724" y="405926"/>
            <a:ext cx="8732066" cy="6518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Повідомлення теми уроку. </a:t>
            </a:r>
          </a:p>
        </p:txBody>
      </p:sp>
      <p:sp>
        <p:nvSpPr>
          <p:cNvPr id="17" name="Выноска-облако 16"/>
          <p:cNvSpPr/>
          <p:nvPr/>
        </p:nvSpPr>
        <p:spPr>
          <a:xfrm rot="336341">
            <a:off x="298600" y="1379282"/>
            <a:ext cx="9752425" cy="5129518"/>
          </a:xfrm>
          <a:prstGeom prst="cloudCallout">
            <a:avLst>
              <a:gd name="adj1" fmla="val 46483"/>
              <a:gd name="adj2" fmla="val -51747"/>
            </a:avLst>
          </a:prstGeom>
          <a:solidFill>
            <a:srgbClr val="1694E9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76338" y="1928104"/>
            <a:ext cx="74871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Читаючи твори цього розділу, ви будете: 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визначати настрої і почуття дійових осіб, образні вислови,  які вжито, щоб змалювати побачене; 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досліджувати жанрові особливості творів;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ділитися враженнями про прочитане, переказуючи твори;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застосовувати прийоми роботи з дитячою книжкою.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17387" y="1928104"/>
            <a:ext cx="3216898" cy="463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79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09.01.2023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Згадайте - поетеса Варвара Гринько (2 клас – вірш «Сію дитині…»).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21">
            <a:extLst>
              <a:ext uri="{FF2B5EF4-FFF2-40B4-BE49-F238E27FC236}">
                <a16:creationId xmlns:a16="http://schemas.microsoft.com/office/drawing/2014/main" id="{95D2D168-3634-4996-8FC4-371AAB04392C}"/>
              </a:ext>
            </a:extLst>
          </p:cNvPr>
          <p:cNvSpPr/>
          <p:nvPr/>
        </p:nvSpPr>
        <p:spPr>
          <a:xfrm>
            <a:off x="1182624" y="1456402"/>
            <a:ext cx="4937760" cy="4487372"/>
          </a:xfrm>
          <a:prstGeom prst="roundRect">
            <a:avLst/>
          </a:prstGeom>
          <a:solidFill>
            <a:srgbClr val="1694E9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7535" y="1544971"/>
            <a:ext cx="45479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Варвара Пилипівна Гринько </a:t>
            </a:r>
            <a:r>
              <a:rPr lang="uk-UA" sz="3200" b="1" dirty="0" smtClean="0">
                <a:solidFill>
                  <a:srgbClr val="FFFF00"/>
                </a:solidFill>
              </a:rPr>
              <a:t>–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поетеса, заслужений учитель України, Член Спілки письменників.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597" y="1566241"/>
            <a:ext cx="3502026" cy="4377533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Варвара Гринько - Заховалась казка в лісі: Вірші та казки | Книжкова Хата -  магазин цікавих книг! м. Коломия, вул. Чорновола, 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585" y="4377588"/>
            <a:ext cx="1440220" cy="1817421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Твори Варвари Гринько - Мала Сторін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9965">
            <a:off x="1449997" y="4493465"/>
            <a:ext cx="1440219" cy="1817421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Збірка віршів Варвари Гринько для дітей - Мала Сторін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5135">
            <a:off x="4348202" y="4549945"/>
            <a:ext cx="1440220" cy="1817421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93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Станкович Евелина : Варвара Гринько РІДНИЙ КРАЙ Водограй, Полів розмай,  Зелен гай, Ліщина... Все це рідний, Люби ... - UkrO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44928"/>
            <a:ext cx="4349750" cy="426720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09.01.2023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662467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Опрацювання вірша Варвари Гринько </a:t>
            </a:r>
            <a:r>
              <a:rPr lang="uk-UA" sz="2000" b="1" dirty="0" smtClean="0">
                <a:solidFill>
                  <a:schemeClr val="bg1"/>
                </a:solidFill>
              </a:rPr>
              <a:t>«Рідний край». </a:t>
            </a:r>
            <a:endParaRPr lang="uk-UA" sz="2000" b="1" dirty="0">
              <a:solidFill>
                <a:schemeClr val="bg1"/>
              </a:solidFill>
            </a:endParaRPr>
          </a:p>
          <a:p>
            <a:pPr algn="ctr"/>
            <a:r>
              <a:rPr lang="uk-UA" sz="2000" b="1" dirty="0">
                <a:solidFill>
                  <a:schemeClr val="bg1"/>
                </a:solidFill>
              </a:rPr>
              <a:t>Читання вірша вчителем.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675350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8</a:t>
            </a:r>
            <a:r>
              <a:rPr lang="uk-UA" sz="4000" b="1" dirty="0" smtClean="0">
                <a:solidFill>
                  <a:schemeClr val="bg1"/>
                </a:solidFill>
              </a:rPr>
              <a:t>1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91468" y="1716371"/>
            <a:ext cx="63961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РІДНИЙ КРАЙ </a:t>
            </a:r>
          </a:p>
          <a:p>
            <a:r>
              <a:rPr lang="uk-UA" sz="3200" b="1" dirty="0" smtClean="0"/>
              <a:t>Водограй</a:t>
            </a:r>
            <a:r>
              <a:rPr lang="uk-UA" sz="3200" b="1" dirty="0"/>
              <a:t>,</a:t>
            </a:r>
            <a:r>
              <a:rPr lang="uk-UA" sz="3200" dirty="0">
                <a:solidFill>
                  <a:srgbClr val="1694E9"/>
                </a:solidFill>
              </a:rPr>
              <a:t>|</a:t>
            </a:r>
            <a:r>
              <a:rPr lang="uk-UA" sz="3200" b="1" dirty="0"/>
              <a:t> полів розмай,</a:t>
            </a:r>
            <a:r>
              <a:rPr lang="uk-UA" sz="3200" dirty="0">
                <a:solidFill>
                  <a:srgbClr val="1694E9"/>
                </a:solidFill>
              </a:rPr>
              <a:t>|</a:t>
            </a:r>
            <a:r>
              <a:rPr lang="uk-UA" sz="3200" b="1" dirty="0"/>
              <a:t> </a:t>
            </a:r>
            <a:endParaRPr lang="uk-UA" sz="3200" b="1" dirty="0" smtClean="0"/>
          </a:p>
          <a:p>
            <a:r>
              <a:rPr lang="uk-UA" sz="3200" b="1" dirty="0" err="1" smtClean="0"/>
              <a:t>зелен</a:t>
            </a:r>
            <a:r>
              <a:rPr lang="uk-UA" sz="3200" b="1" dirty="0" smtClean="0"/>
              <a:t> </a:t>
            </a:r>
            <a:r>
              <a:rPr lang="uk-UA" sz="3200" b="1" dirty="0"/>
              <a:t>гай,</a:t>
            </a:r>
            <a:r>
              <a:rPr lang="uk-UA" sz="3200" dirty="0">
                <a:solidFill>
                  <a:srgbClr val="1694E9"/>
                </a:solidFill>
              </a:rPr>
              <a:t>|</a:t>
            </a:r>
            <a:r>
              <a:rPr lang="uk-UA" sz="3200" b="1" dirty="0"/>
              <a:t> </a:t>
            </a:r>
            <a:r>
              <a:rPr lang="uk-UA" sz="3200" b="1" dirty="0" smtClean="0"/>
              <a:t>ліщина</a:t>
            </a:r>
            <a:r>
              <a:rPr lang="uk-UA" sz="3200" b="1" dirty="0"/>
              <a:t>…</a:t>
            </a:r>
            <a:r>
              <a:rPr lang="uk-UA" sz="3200" dirty="0">
                <a:solidFill>
                  <a:srgbClr val="1694E9"/>
                </a:solidFill>
              </a:rPr>
              <a:t>|||</a:t>
            </a:r>
            <a:r>
              <a:rPr lang="uk-UA" sz="3200" b="1" dirty="0"/>
              <a:t> </a:t>
            </a:r>
            <a:endParaRPr lang="uk-UA" sz="3200" b="1" dirty="0" smtClean="0"/>
          </a:p>
          <a:p>
            <a:r>
              <a:rPr lang="uk-UA" sz="3200" b="1" dirty="0" smtClean="0"/>
              <a:t>Все</a:t>
            </a:r>
            <a:r>
              <a:rPr lang="uk-UA" sz="3200" dirty="0">
                <a:solidFill>
                  <a:srgbClr val="1694E9"/>
                </a:solidFill>
              </a:rPr>
              <a:t>|</a:t>
            </a:r>
            <a:r>
              <a:rPr lang="uk-UA" sz="3200" b="1" dirty="0"/>
              <a:t> це рідний,</a:t>
            </a:r>
            <a:r>
              <a:rPr lang="uk-UA" sz="3200" dirty="0">
                <a:solidFill>
                  <a:srgbClr val="1694E9"/>
                </a:solidFill>
              </a:rPr>
              <a:t>|</a:t>
            </a:r>
            <a:r>
              <a:rPr lang="uk-UA" sz="3200" b="1" dirty="0"/>
              <a:t> любий</a:t>
            </a:r>
            <a:r>
              <a:rPr lang="uk-UA" sz="3200" dirty="0">
                <a:solidFill>
                  <a:srgbClr val="1694E9"/>
                </a:solidFill>
              </a:rPr>
              <a:t>|</a:t>
            </a:r>
            <a:r>
              <a:rPr lang="uk-UA" sz="3200" b="1" dirty="0"/>
              <a:t> край</a:t>
            </a:r>
            <a:r>
              <a:rPr lang="uk-UA" sz="3200" dirty="0">
                <a:solidFill>
                  <a:srgbClr val="1694E9"/>
                </a:solidFill>
              </a:rPr>
              <a:t>||</a:t>
            </a:r>
            <a:r>
              <a:rPr lang="uk-UA" sz="3200" b="1" dirty="0"/>
              <a:t> — наша Батьківщина.</a:t>
            </a:r>
            <a:r>
              <a:rPr lang="uk-UA" sz="3200" dirty="0">
                <a:solidFill>
                  <a:srgbClr val="1694E9"/>
                </a:solidFill>
              </a:rPr>
              <a:t>||</a:t>
            </a:r>
            <a:r>
              <a:rPr lang="uk-UA" sz="3200" b="1" dirty="0"/>
              <a:t> </a:t>
            </a:r>
            <a:endParaRPr lang="uk-UA" sz="3200" b="1" dirty="0" smtClean="0"/>
          </a:p>
          <a:p>
            <a:r>
              <a:rPr lang="uk-UA" sz="3200" b="1" dirty="0" smtClean="0"/>
              <a:t>Пам'</a:t>
            </a:r>
            <a:r>
              <a:rPr lang="uk-UA" sz="3200" b="1" dirty="0" err="1" smtClean="0"/>
              <a:t>ятай</a:t>
            </a:r>
            <a:r>
              <a:rPr lang="uk-UA" sz="3200" b="1" dirty="0" smtClean="0"/>
              <a:t>,</a:t>
            </a:r>
            <a:r>
              <a:rPr lang="uk-UA" sz="3200" dirty="0" smtClean="0">
                <a:solidFill>
                  <a:srgbClr val="1694E9"/>
                </a:solidFill>
              </a:rPr>
              <a:t>|</a:t>
            </a:r>
            <a:r>
              <a:rPr lang="uk-UA" sz="3200" b="1" dirty="0"/>
              <a:t>не забувай</a:t>
            </a:r>
            <a:r>
              <a:rPr lang="uk-UA" sz="3200" dirty="0">
                <a:solidFill>
                  <a:srgbClr val="1694E9"/>
                </a:solidFill>
              </a:rPr>
              <a:t>||</a:t>
            </a:r>
            <a:r>
              <a:rPr lang="uk-UA" sz="3200" b="1" dirty="0"/>
              <a:t> </a:t>
            </a:r>
            <a:endParaRPr lang="uk-UA" sz="3200" b="1" dirty="0" smtClean="0"/>
          </a:p>
          <a:p>
            <a:r>
              <a:rPr lang="uk-UA" sz="3200" b="1" dirty="0" smtClean="0"/>
              <a:t>батьківську</a:t>
            </a:r>
            <a:r>
              <a:rPr lang="uk-UA" sz="3200" dirty="0">
                <a:solidFill>
                  <a:srgbClr val="1694E9"/>
                </a:solidFill>
              </a:rPr>
              <a:t>|</a:t>
            </a:r>
            <a:r>
              <a:rPr lang="uk-UA" sz="3200" b="1" dirty="0"/>
              <a:t> стежину.</a:t>
            </a:r>
            <a:r>
              <a:rPr lang="uk-UA" sz="3200" dirty="0">
                <a:solidFill>
                  <a:srgbClr val="1694E9"/>
                </a:solidFill>
              </a:rPr>
              <a:t>||</a:t>
            </a:r>
            <a:r>
              <a:rPr lang="uk-UA" sz="3200" b="1" dirty="0"/>
              <a:t> </a:t>
            </a:r>
            <a:endParaRPr lang="uk-UA" sz="3200" b="1" dirty="0" smtClean="0"/>
          </a:p>
          <a:p>
            <a:r>
              <a:rPr lang="uk-UA" sz="3200" b="1" dirty="0" smtClean="0">
                <a:solidFill>
                  <a:srgbClr val="1694E9"/>
                </a:solidFill>
              </a:rPr>
              <a:t>Прикрашай</a:t>
            </a:r>
            <a:r>
              <a:rPr lang="uk-UA" sz="3200" b="1" dirty="0">
                <a:solidFill>
                  <a:srgbClr val="1694E9"/>
                </a:solidFill>
              </a:rPr>
              <a:t>,</a:t>
            </a:r>
            <a:r>
              <a:rPr lang="uk-UA" sz="3200" dirty="0">
                <a:solidFill>
                  <a:srgbClr val="1694E9"/>
                </a:solidFill>
              </a:rPr>
              <a:t>|</a:t>
            </a:r>
            <a:r>
              <a:rPr lang="uk-UA" sz="3200" b="1" dirty="0">
                <a:solidFill>
                  <a:srgbClr val="1694E9"/>
                </a:solidFill>
              </a:rPr>
              <a:t> шануй</a:t>
            </a:r>
            <a:r>
              <a:rPr lang="uk-UA" sz="3200" dirty="0">
                <a:solidFill>
                  <a:srgbClr val="1694E9"/>
                </a:solidFill>
              </a:rPr>
              <a:t>|</a:t>
            </a:r>
            <a:r>
              <a:rPr lang="uk-UA" sz="3200" b="1" dirty="0">
                <a:solidFill>
                  <a:srgbClr val="1694E9"/>
                </a:solidFill>
              </a:rPr>
              <a:t> свій край,</a:t>
            </a:r>
            <a:r>
              <a:rPr lang="uk-UA" sz="3200" dirty="0">
                <a:solidFill>
                  <a:srgbClr val="1694E9"/>
                </a:solidFill>
              </a:rPr>
              <a:t>|</a:t>
            </a:r>
            <a:r>
              <a:rPr lang="uk-UA" sz="3200" b="1" dirty="0">
                <a:solidFill>
                  <a:srgbClr val="1694E9"/>
                </a:solidFill>
              </a:rPr>
              <a:t> </a:t>
            </a:r>
            <a:endParaRPr lang="uk-UA" sz="3200" b="1" dirty="0" smtClean="0">
              <a:solidFill>
                <a:srgbClr val="1694E9"/>
              </a:solidFill>
            </a:endParaRPr>
          </a:p>
          <a:p>
            <a:r>
              <a:rPr lang="uk-UA" sz="3200" b="1" dirty="0" smtClean="0">
                <a:solidFill>
                  <a:srgbClr val="1694E9"/>
                </a:solidFill>
              </a:rPr>
              <a:t>дім </a:t>
            </a:r>
            <a:r>
              <a:rPr lang="uk-UA" sz="3200" b="1" dirty="0">
                <a:solidFill>
                  <a:srgbClr val="1694E9"/>
                </a:solidFill>
              </a:rPr>
              <a:t>свій</a:t>
            </a:r>
            <a:r>
              <a:rPr lang="uk-UA" sz="3200" dirty="0">
                <a:solidFill>
                  <a:srgbClr val="1694E9"/>
                </a:solidFill>
              </a:rPr>
              <a:t>||</a:t>
            </a:r>
            <a:r>
              <a:rPr lang="uk-UA" sz="3200" b="1" dirty="0">
                <a:solidFill>
                  <a:srgbClr val="1694E9"/>
                </a:solidFill>
              </a:rPr>
              <a:t> — Батьківщину</a:t>
            </a:r>
            <a:r>
              <a:rPr lang="uk-UA" sz="3200" b="1" dirty="0" smtClean="0">
                <a:solidFill>
                  <a:srgbClr val="1694E9"/>
                </a:solidFill>
              </a:rPr>
              <a:t>.</a:t>
            </a:r>
            <a:endParaRPr lang="uk-UA" sz="3200" b="1" dirty="0">
              <a:solidFill>
                <a:srgbClr val="1694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98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09.01.2023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701663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Прочитайте </a:t>
            </a:r>
            <a:r>
              <a:rPr lang="uk-UA" sz="2000" b="1" dirty="0">
                <a:solidFill>
                  <a:schemeClr val="bg1"/>
                </a:solidFill>
              </a:rPr>
              <a:t>слова, </a:t>
            </a:r>
            <a:r>
              <a:rPr lang="uk-UA" sz="2000" b="1" dirty="0" smtClean="0">
                <a:solidFill>
                  <a:schemeClr val="bg1"/>
                </a:solidFill>
              </a:rPr>
              <a:t>правильно </a:t>
            </a:r>
            <a:r>
              <a:rPr lang="uk-UA" sz="2000" b="1" dirty="0" err="1" smtClean="0">
                <a:solidFill>
                  <a:schemeClr val="bg1"/>
                </a:solidFill>
              </a:rPr>
              <a:t>ставте</a:t>
            </a:r>
            <a:r>
              <a:rPr lang="uk-UA" sz="2000" b="1" dirty="0" smtClean="0">
                <a:solidFill>
                  <a:schemeClr val="bg1"/>
                </a:solidFill>
              </a:rPr>
              <a:t> наголос. 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Назви орфограми, які є в словах.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7344159" y="1651961"/>
            <a:ext cx="4023714" cy="472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водограй</a:t>
            </a:r>
            <a:endParaRPr lang="uk-UA" sz="4000" b="1" dirty="0">
              <a:solidFill>
                <a:schemeClr val="tx2">
                  <a:lumMod val="50000"/>
                </a:schemeClr>
              </a:solidFill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розмай</a:t>
            </a:r>
            <a:endParaRPr lang="uk-UA" sz="4000" b="1" dirty="0">
              <a:solidFill>
                <a:schemeClr val="tx2">
                  <a:lumMod val="50000"/>
                </a:schemeClr>
              </a:solidFill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ліщина</a:t>
            </a:r>
            <a:endParaRPr lang="uk-UA" sz="4000" b="1" dirty="0">
              <a:solidFill>
                <a:schemeClr val="tx2">
                  <a:lumMod val="50000"/>
                </a:schemeClr>
              </a:solidFill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Батьківщина</a:t>
            </a:r>
            <a:endParaRPr lang="uk-UA" sz="4000" b="1" dirty="0">
              <a:solidFill>
                <a:schemeClr val="tx2">
                  <a:lumMod val="50000"/>
                </a:schemeClr>
              </a:solidFill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пам'ятай</a:t>
            </a:r>
          </a:p>
          <a:p>
            <a:pPr algn="ctr" eaLnBrk="0" hangingPunct="0">
              <a:defRPr/>
            </a:pPr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батьківську</a:t>
            </a:r>
          </a:p>
          <a:p>
            <a:pPr algn="ctr" eaLnBrk="0" hangingPunct="0">
              <a:defRPr/>
            </a:pPr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прикрашай</a:t>
            </a:r>
          </a:p>
        </p:txBody>
      </p:sp>
      <p:sp>
        <p:nvSpPr>
          <p:cNvPr id="13" name="Равнобедренный треугольник 12"/>
          <p:cNvSpPr/>
          <p:nvPr/>
        </p:nvSpPr>
        <p:spPr>
          <a:xfrm rot="6556522">
            <a:off x="9919727" y="1932048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6556522">
            <a:off x="9751767" y="2572724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6556522">
            <a:off x="10033053" y="3787584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6556522">
            <a:off x="9855005" y="4381768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6556522">
            <a:off x="9457667" y="3111449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6556522">
            <a:off x="8412056" y="4979777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 rot="6556522">
            <a:off x="10136292" y="5594994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542" y="1671054"/>
            <a:ext cx="5282869" cy="470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6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09.01.2023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743546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Читання </a:t>
            </a:r>
            <a:r>
              <a:rPr lang="uk-UA" sz="2000" b="1" dirty="0" smtClean="0">
                <a:solidFill>
                  <a:schemeClr val="bg1"/>
                </a:solidFill>
              </a:rPr>
              <a:t>твору </a:t>
            </a:r>
            <a:r>
              <a:rPr lang="uk-UA" sz="2000" b="1" dirty="0">
                <a:solidFill>
                  <a:schemeClr val="bg1"/>
                </a:solidFill>
              </a:rPr>
              <a:t>учнями. </a:t>
            </a:r>
            <a:r>
              <a:rPr lang="uk-UA" sz="2000" b="1" dirty="0" smtClean="0">
                <a:solidFill>
                  <a:schemeClr val="bg1"/>
                </a:solidFill>
              </a:rPr>
              <a:t>Бесіда </a:t>
            </a:r>
            <a:r>
              <a:rPr lang="uk-UA" sz="2000" b="1" dirty="0">
                <a:solidFill>
                  <a:schemeClr val="bg1"/>
                </a:solidFill>
              </a:rPr>
              <a:t>за змістом тексту з </a:t>
            </a:r>
            <a:r>
              <a:rPr lang="uk-UA" sz="2000" b="1" dirty="0" smtClean="0">
                <a:solidFill>
                  <a:schemeClr val="bg1"/>
                </a:solidFill>
              </a:rPr>
              <a:t>елементами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вибіркового </a:t>
            </a:r>
            <a:r>
              <a:rPr lang="uk-UA" sz="2000" b="1" dirty="0">
                <a:solidFill>
                  <a:schemeClr val="bg1"/>
                </a:solidFill>
              </a:rPr>
              <a:t>читання.</a:t>
            </a:r>
          </a:p>
        </p:txBody>
      </p:sp>
      <p:sp>
        <p:nvSpPr>
          <p:cNvPr id="11" name="Прямокутник: округлені кути 21">
            <a:extLst>
              <a:ext uri="{FF2B5EF4-FFF2-40B4-BE49-F238E27FC236}">
                <a16:creationId xmlns:a16="http://schemas.microsoft.com/office/drawing/2014/main" id="{95D2D168-3634-4996-8FC4-371AAB04392C}"/>
              </a:ext>
            </a:extLst>
          </p:cNvPr>
          <p:cNvSpPr/>
          <p:nvPr/>
        </p:nvSpPr>
        <p:spPr>
          <a:xfrm>
            <a:off x="1255595" y="1924050"/>
            <a:ext cx="10242722" cy="4171950"/>
          </a:xfrm>
          <a:prstGeom prst="roundRect">
            <a:avLst/>
          </a:prstGeom>
          <a:solidFill>
            <a:srgbClr val="1694E9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9500" y="2024866"/>
            <a:ext cx="97306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600" b="1" dirty="0" smtClean="0">
                <a:solidFill>
                  <a:srgbClr val="FFFF00"/>
                </a:solidFill>
              </a:rPr>
              <a:t>Якими </a:t>
            </a:r>
            <a:r>
              <a:rPr lang="uk-UA" sz="3600" b="1" dirty="0">
                <a:solidFill>
                  <a:srgbClr val="FFFF00"/>
                </a:solidFill>
              </a:rPr>
              <a:t>словами авторка передає свою любов до рідного краю? </a:t>
            </a:r>
            <a:endParaRPr lang="uk-UA" sz="3600" b="1" dirty="0" smtClean="0">
              <a:solidFill>
                <a:srgbClr val="FFFF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600" b="1" dirty="0" smtClean="0">
                <a:solidFill>
                  <a:srgbClr val="FFFF00"/>
                </a:solidFill>
              </a:rPr>
              <a:t>Знайди </a:t>
            </a:r>
            <a:r>
              <a:rPr lang="uk-UA" sz="3600" b="1" dirty="0">
                <a:solidFill>
                  <a:srgbClr val="FFFF00"/>
                </a:solidFill>
              </a:rPr>
              <a:t>і прочитай пари римованих слів. </a:t>
            </a:r>
            <a:endParaRPr lang="uk-UA" sz="3600" b="1" dirty="0" smtClean="0">
              <a:solidFill>
                <a:srgbClr val="FFFF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600" b="1" dirty="0" smtClean="0">
                <a:solidFill>
                  <a:srgbClr val="FFFF00"/>
                </a:solidFill>
              </a:rPr>
              <a:t>Прочитай </a:t>
            </a:r>
            <a:r>
              <a:rPr lang="uk-UA" sz="3600" b="1" dirty="0">
                <a:solidFill>
                  <a:srgbClr val="FFFF00"/>
                </a:solidFill>
              </a:rPr>
              <a:t>вірш так, як його відчуваєш</a:t>
            </a:r>
            <a:r>
              <a:rPr lang="uk-UA" sz="3600" b="1" dirty="0" smtClean="0">
                <a:solidFill>
                  <a:srgbClr val="FFFF00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600" b="1" dirty="0" smtClean="0">
                <a:solidFill>
                  <a:srgbClr val="FFFF00"/>
                </a:solidFill>
              </a:rPr>
              <a:t>Поміркуй над значенням виділених висловів.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600" b="1" dirty="0" smtClean="0">
                <a:solidFill>
                  <a:srgbClr val="FFFF00"/>
                </a:solidFill>
              </a:rPr>
              <a:t>Вивчи </a:t>
            </a:r>
            <a:r>
              <a:rPr lang="uk-UA" sz="3600" b="1" dirty="0">
                <a:solidFill>
                  <a:srgbClr val="FFFF00"/>
                </a:solidFill>
              </a:rPr>
              <a:t>вірш напам’ять.</a:t>
            </a:r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8</a:t>
            </a:r>
            <a:r>
              <a:rPr lang="uk-UA" sz="4000" b="1" dirty="0" smtClean="0">
                <a:solidFill>
                  <a:schemeClr val="bg1"/>
                </a:solidFill>
              </a:rPr>
              <a:t>1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холодный Emoticon смешной имеет вопрос о метки Иллюстрация штока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6375">
                        <a14:foregroundMark x1="29375" y1="45750" x2="29375" y2="45750"/>
                        <a14:foregroundMark x1="37375" y1="43125" x2="37375" y2="43125"/>
                        <a14:foregroundMark x1="31000" y1="75250" x2="31000" y2="75250"/>
                        <a14:foregroundMark x1="65875" y1="70250" x2="65875" y2="70250"/>
                        <a14:foregroundMark x1="76500" y1="70000" x2="76500" y2="70000"/>
                        <a14:foregroundMark x1="67000" y1="79625" x2="67000" y2="79625"/>
                        <a14:foregroundMark x1="62375" y1="80375" x2="62375" y2="80375"/>
                        <a14:foregroundMark x1="72125" y1="77500" x2="72125" y2="77500"/>
                        <a14:foregroundMark x1="35625" y1="78000" x2="35625" y2="78000"/>
                        <a14:foregroundMark x1="36250" y1="72375" x2="36250" y2="72375"/>
                        <a14:foregroundMark x1="31750" y1="53250" x2="31750" y2="53250"/>
                        <a14:foregroundMark x1="19375" y1="15875" x2="19375" y2="15875"/>
                        <a14:foregroundMark x1="29250" y1="19250" x2="29250" y2="19250"/>
                        <a14:foregroundMark x1="42875" y1="29500" x2="42875" y2="29500"/>
                        <a14:backgroundMark x1="17875" y1="80375" x2="17875" y2="80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741" y="4732785"/>
            <a:ext cx="1118106" cy="111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51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09.01.2023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706779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Словникова робота. 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1685645"/>
            <a:ext cx="10058400" cy="474518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82616" y="2522881"/>
            <a:ext cx="59451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</a:rPr>
              <a:t>Розмай</a:t>
            </a:r>
            <a:r>
              <a:rPr lang="uk-UA" sz="4800" b="1" i="1" dirty="0" smtClean="0">
                <a:solidFill>
                  <a:srgbClr val="FF0000"/>
                </a:solidFill>
              </a:rPr>
              <a:t> </a:t>
            </a:r>
            <a:r>
              <a:rPr lang="uk-UA" sz="4000" b="1" dirty="0"/>
              <a:t>– тут: </a:t>
            </a:r>
            <a:r>
              <a:rPr lang="uk-UA" sz="4000" b="1" dirty="0" smtClean="0"/>
              <a:t>що-небудь буйно розквітле, зелене (ліс, гай і т. ін.).</a:t>
            </a:r>
            <a:endParaRPr lang="uk-UA" sz="4000" b="1" dirty="0"/>
          </a:p>
        </p:txBody>
      </p:sp>
      <p:sp>
        <p:nvSpPr>
          <p:cNvPr id="7" name="Равнобедренный треугольник 6"/>
          <p:cNvSpPr/>
          <p:nvPr/>
        </p:nvSpPr>
        <p:spPr>
          <a:xfrm rot="6556522">
            <a:off x="3869751" y="2578825"/>
            <a:ext cx="152555" cy="560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675350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81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52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8395</TotalTime>
  <Words>402</Words>
  <Application>Microsoft Office PowerPoint</Application>
  <PresentationFormat>Широкоэкранный</PresentationFormat>
  <Paragraphs>94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Monotype Corsiva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Света</cp:lastModifiedBy>
  <cp:revision>714</cp:revision>
  <dcterms:created xsi:type="dcterms:W3CDTF">2018-01-05T16:38:53Z</dcterms:created>
  <dcterms:modified xsi:type="dcterms:W3CDTF">2023-01-09T21:28:26Z</dcterms:modified>
</cp:coreProperties>
</file>