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65"/>
  </p:notesMasterIdLst>
  <p:sldIdLst>
    <p:sldId id="308" r:id="rId4"/>
    <p:sldId id="434" r:id="rId5"/>
    <p:sldId id="360" r:id="rId6"/>
    <p:sldId id="447" r:id="rId7"/>
    <p:sldId id="548" r:id="rId8"/>
    <p:sldId id="432" r:id="rId9"/>
    <p:sldId id="436" r:id="rId10"/>
    <p:sldId id="433" r:id="rId11"/>
    <p:sldId id="549" r:id="rId12"/>
    <p:sldId id="437" r:id="rId13"/>
    <p:sldId id="438" r:id="rId14"/>
    <p:sldId id="441" r:id="rId15"/>
    <p:sldId id="550" r:id="rId16"/>
    <p:sldId id="440" r:id="rId17"/>
    <p:sldId id="575" r:id="rId18"/>
    <p:sldId id="344" r:id="rId19"/>
    <p:sldId id="346" r:id="rId20"/>
    <p:sldId id="349" r:id="rId21"/>
    <p:sldId id="443" r:id="rId22"/>
    <p:sldId id="444" r:id="rId23"/>
    <p:sldId id="604" r:id="rId24"/>
    <p:sldId id="605" r:id="rId25"/>
    <p:sldId id="606" r:id="rId26"/>
    <p:sldId id="607" r:id="rId27"/>
    <p:sldId id="608" r:id="rId28"/>
    <p:sldId id="610" r:id="rId29"/>
    <p:sldId id="609" r:id="rId30"/>
    <p:sldId id="611" r:id="rId31"/>
    <p:sldId id="612" r:id="rId32"/>
    <p:sldId id="617" r:id="rId33"/>
    <p:sldId id="618" r:id="rId34"/>
    <p:sldId id="619" r:id="rId35"/>
    <p:sldId id="620" r:id="rId36"/>
    <p:sldId id="621" r:id="rId37"/>
    <p:sldId id="622" r:id="rId38"/>
    <p:sldId id="623" r:id="rId39"/>
    <p:sldId id="381" r:id="rId40"/>
    <p:sldId id="445" r:id="rId41"/>
    <p:sldId id="382" r:id="rId42"/>
    <p:sldId id="624" r:id="rId43"/>
    <p:sldId id="726" r:id="rId44"/>
    <p:sldId id="727" r:id="rId45"/>
    <p:sldId id="725" r:id="rId46"/>
    <p:sldId id="739" r:id="rId47"/>
    <p:sldId id="740" r:id="rId48"/>
    <p:sldId id="741" r:id="rId49"/>
    <p:sldId id="742" r:id="rId50"/>
    <p:sldId id="751" r:id="rId51"/>
    <p:sldId id="752" r:id="rId52"/>
    <p:sldId id="753" r:id="rId53"/>
    <p:sldId id="754" r:id="rId54"/>
    <p:sldId id="755" r:id="rId55"/>
    <p:sldId id="756" r:id="rId56"/>
    <p:sldId id="757" r:id="rId57"/>
    <p:sldId id="338" r:id="rId58"/>
    <p:sldId id="332" r:id="rId59"/>
    <p:sldId id="429" r:id="rId60"/>
    <p:sldId id="446" r:id="rId61"/>
    <p:sldId id="758" r:id="rId62"/>
    <p:sldId id="329" r:id="rId63"/>
    <p:sldId id="303" r:id="rId6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8B5"/>
    <a:srgbClr val="689F38"/>
    <a:srgbClr val="FFFFFF"/>
    <a:srgbClr val="00838F"/>
    <a:srgbClr val="FE7B1C"/>
    <a:srgbClr val="009589"/>
    <a:srgbClr val="55B55D"/>
    <a:srgbClr val="438F84"/>
    <a:srgbClr val="449187"/>
    <a:srgbClr val="FFE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80187E-3402-43D4-9104-BA796144FAB8}" v="70" dt="2019-08-20T21:59:46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3738" autoAdjust="0"/>
  </p:normalViewPr>
  <p:slideViewPr>
    <p:cSldViewPr snapToGrid="0">
      <p:cViewPr varScale="1">
        <p:scale>
          <a:sx n="67" d="100"/>
          <a:sy n="67" d="100"/>
        </p:scale>
        <p:origin x="89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27.08.2019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0043B-1FE2-40E9-9C8F-CB56CBEE83E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0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215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356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612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3297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762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943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288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80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8166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67899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706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436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3152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0043B-1FE2-40E9-9C8F-CB56CBEE83E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921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0043B-1FE2-40E9-9C8F-CB56CBEE83E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761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0043B-1FE2-40E9-9C8F-CB56CBEE83E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5299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0043B-1FE2-40E9-9C8F-CB56CBEE83E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7751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0043B-1FE2-40E9-9C8F-CB56CBEE83E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7569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0043B-1FE2-40E9-9C8F-CB56CBEE83E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5182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0043B-1FE2-40E9-9C8F-CB56CBEE83E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05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03709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0043B-1FE2-40E9-9C8F-CB56CBEE83E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4707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5655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0083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5319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28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7339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9149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6282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9743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94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4576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6649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5959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4412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3595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3548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5715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4607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2377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6963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863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9802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3009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2695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6065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0043B-1FE2-40E9-9C8F-CB56CBEE83E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33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27.08.2019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27.08.2019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27.08.2019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20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85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7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28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5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43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76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27.08.2019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9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68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2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65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1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44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04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52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65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27.08.2019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23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9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9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6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27.08.2019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27.08.2019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27.08.2019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27.08.2019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27.08.2019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27.08.2019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27.08.2019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73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27.08.2019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10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7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784" y="4357254"/>
            <a:ext cx="537845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ВИДИМИЙ РУХ СОНЦЯ. ВИДИМІ РУХИ МІСЯЦЯ ТА ПЛАНЕТ</a:t>
            </a: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71A515-43E5-4189-8AAD-DCF4FA2170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9" r="15597"/>
          <a:stretch/>
        </p:blipFill>
        <p:spPr>
          <a:xfrm>
            <a:off x="5897493" y="794992"/>
            <a:ext cx="5609714" cy="5752112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30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Порівняння сузір’їв </a:t>
              </a:r>
            </a:p>
          </p:txBody>
        </p:sp>
      </p:grpSp>
      <p:sp>
        <p:nvSpPr>
          <p:cNvPr id="41" name="Місце для вмісту 3"/>
          <p:cNvSpPr txBox="1">
            <a:spLocks/>
          </p:cNvSpPr>
          <p:nvPr/>
        </p:nvSpPr>
        <p:spPr>
          <a:xfrm>
            <a:off x="7144245" y="6187860"/>
            <a:ext cx="3116211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Зодіак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1327031" y="6138865"/>
            <a:ext cx="3116211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Екліптичні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4EFA85-3D31-4B23-B971-64240C4CCD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0" t="14358" r="3923" b="7282"/>
          <a:stretch/>
        </p:blipFill>
        <p:spPr>
          <a:xfrm>
            <a:off x="198208" y="838431"/>
            <a:ext cx="5373859" cy="53738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6C8932-839F-406E-A831-C22259DB57FC}"/>
              </a:ext>
            </a:extLst>
          </p:cNvPr>
          <p:cNvSpPr txBox="1"/>
          <p:nvPr/>
        </p:nvSpPr>
        <p:spPr>
          <a:xfrm rot="1302135">
            <a:off x="3585409" y="3739208"/>
            <a:ext cx="74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30.11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0F41A9-3006-4B99-996F-A66F70395A1C}"/>
              </a:ext>
            </a:extLst>
          </p:cNvPr>
          <p:cNvSpPr txBox="1"/>
          <p:nvPr/>
        </p:nvSpPr>
        <p:spPr>
          <a:xfrm>
            <a:off x="3627120" y="3244333"/>
            <a:ext cx="749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17.12</a:t>
            </a:r>
          </a:p>
        </p:txBody>
      </p:sp>
    </p:spTree>
    <p:extLst>
      <p:ext uri="{BB962C8B-B14F-4D97-AF65-F5344CB8AC3E}">
        <p14:creationId xmlns:p14="http://schemas.microsoft.com/office/powerpoint/2010/main" val="18480897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 ÐµÐ·ÑÐ»ÑÑÐ°Ñ Ð¿Ð¾ÑÑÐºÑ Ð·Ð¾Ð±ÑÐ°Ð¶ÐµÐ½Ñ Ð·Ð° Ð·Ð°Ð¿Ð¸ÑÐ¾Ð¼ &quot;ÑÑÐ²Ð½Ð¾Ð´ÐµÐ½Ð½Ñ&quot;">
            <a:extLst>
              <a:ext uri="{FF2B5EF4-FFF2-40B4-BE49-F238E27FC236}">
                <a16:creationId xmlns:a16="http://schemas.microsoft.com/office/drawing/2014/main" id="{93A45765-C6BC-4CE5-813A-F7C91756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30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Видимий рух Сонця</a:t>
              </a:r>
            </a:p>
          </p:txBody>
        </p:sp>
      </p:grpSp>
      <p:sp>
        <p:nvSpPr>
          <p:cNvPr id="40" name="Місце для вмісту 3"/>
          <p:cNvSpPr txBox="1">
            <a:spLocks/>
          </p:cNvSpPr>
          <p:nvPr/>
        </p:nvSpPr>
        <p:spPr>
          <a:xfrm>
            <a:off x="166635" y="5899502"/>
            <a:ext cx="9100457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Весняне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рівнодення.Тривалість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дня і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ночі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У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Північній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півкулі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починається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астрономічна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весна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2002845" y="1072829"/>
            <a:ext cx="1918524" cy="42623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22 червня</a:t>
            </a: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162FE76F-330E-4328-97A9-151F5EB41BD5}"/>
              </a:ext>
            </a:extLst>
          </p:cNvPr>
          <p:cNvSpPr txBox="1">
            <a:spLocks/>
          </p:cNvSpPr>
          <p:nvPr/>
        </p:nvSpPr>
        <p:spPr>
          <a:xfrm>
            <a:off x="10128738" y="5424437"/>
            <a:ext cx="1896626" cy="42623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22 грудня</a:t>
            </a: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368DDE91-A800-4624-9418-B76407922C3B}"/>
              </a:ext>
            </a:extLst>
          </p:cNvPr>
          <p:cNvSpPr txBox="1">
            <a:spLocks/>
          </p:cNvSpPr>
          <p:nvPr/>
        </p:nvSpPr>
        <p:spPr>
          <a:xfrm>
            <a:off x="8856783" y="997983"/>
            <a:ext cx="2098431" cy="42623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21 березня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A9594B38-A359-45C5-9334-8A7DD48433CC}"/>
              </a:ext>
            </a:extLst>
          </p:cNvPr>
          <p:cNvSpPr txBox="1">
            <a:spLocks/>
          </p:cNvSpPr>
          <p:nvPr/>
        </p:nvSpPr>
        <p:spPr>
          <a:xfrm>
            <a:off x="3921369" y="4547863"/>
            <a:ext cx="2174631" cy="42623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23 вересня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25CBA93C-CD84-4B1B-B1A0-752B4EEC704B}"/>
              </a:ext>
            </a:extLst>
          </p:cNvPr>
          <p:cNvSpPr txBox="1">
            <a:spLocks/>
          </p:cNvSpPr>
          <p:nvPr/>
        </p:nvSpPr>
        <p:spPr>
          <a:xfrm>
            <a:off x="166634" y="5899502"/>
            <a:ext cx="9100457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Літнє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Сонцестояння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У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Північній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півкулі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починається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астрономічне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літо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тривалість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дня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найбільша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B41E926B-72EB-4553-A0E4-88151E7751BE}"/>
              </a:ext>
            </a:extLst>
          </p:cNvPr>
          <p:cNvSpPr txBox="1">
            <a:spLocks/>
          </p:cNvSpPr>
          <p:nvPr/>
        </p:nvSpPr>
        <p:spPr>
          <a:xfrm>
            <a:off x="166634" y="5913673"/>
            <a:ext cx="9100457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Осіннє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рівнодення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Тривалість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дня і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ночі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У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Північній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півкулі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настає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астрономічна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осінь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60683818-B0CC-4EE2-B1BC-591D5BF6CA1C}"/>
              </a:ext>
            </a:extLst>
          </p:cNvPr>
          <p:cNvSpPr txBox="1">
            <a:spLocks/>
          </p:cNvSpPr>
          <p:nvPr/>
        </p:nvSpPr>
        <p:spPr>
          <a:xfrm>
            <a:off x="166633" y="5881617"/>
            <a:ext cx="9100457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Зимове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сонцестояння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У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Північній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півкулі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настає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астрономічна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зима,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тривалість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дня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найменша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3280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2" grpId="0" animBg="1"/>
      <p:bldP spid="11" grpId="0" animBg="1"/>
      <p:bldP spid="14" grpId="0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80D326-E19B-4C5A-B124-EB872CF24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51"/>
            <a:ext cx="12192000" cy="6858000"/>
          </a:xfrm>
          <a:prstGeom prst="rect">
            <a:avLst/>
          </a:prstGeom>
        </p:spPr>
      </p:pic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664337" y="4502574"/>
            <a:ext cx="10825215" cy="65579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не його ЦЕНТРУ</a:t>
            </a:r>
          </a:p>
        </p:txBody>
      </p:sp>
      <p:sp>
        <p:nvSpPr>
          <p:cNvPr id="14" name="Місце для вмісту 3"/>
          <p:cNvSpPr txBox="1">
            <a:spLocks/>
          </p:cNvSpPr>
          <p:nvPr/>
        </p:nvSpPr>
        <p:spPr>
          <a:xfrm>
            <a:off x="702440" y="994976"/>
            <a:ext cx="10787116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Причини різного часу настання рівнодень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C3BB7301-D5A0-4C33-B1F0-40C34166162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2" name="Прямокутник: округлені верхні кути 11">
              <a:extLst>
                <a:ext uri="{FF2B5EF4-FFF2-40B4-BE49-F238E27FC236}">
                  <a16:creationId xmlns:a16="http://schemas.microsoft.com/office/drawing/2014/main" id="{4C6E516D-7A7B-4C0E-8F40-342EC99896E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0E6E44CE-C04A-40F5-B0D5-A2C026D2A9C9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Річний рух Сонця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Місце для вмісту 3"/>
          <p:cNvSpPr txBox="1">
            <a:spLocks/>
          </p:cNvSpPr>
          <p:nvPr/>
        </p:nvSpPr>
        <p:spPr>
          <a:xfrm>
            <a:off x="664338" y="1994333"/>
            <a:ext cx="10825215" cy="1037707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Початок дня – поява верхнього краю Сонця над горизонтом</a:t>
            </a: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CD0DD05B-A743-469B-9F8A-EDB86B21CA62}"/>
              </a:ext>
            </a:extLst>
          </p:cNvPr>
          <p:cNvSpPr txBox="1">
            <a:spLocks/>
          </p:cNvSpPr>
          <p:nvPr/>
        </p:nvSpPr>
        <p:spPr>
          <a:xfrm>
            <a:off x="664337" y="3216495"/>
            <a:ext cx="10825215" cy="107991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Кінець дня – зникнення верхнього краю Сонця над горизонтом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160C53DB-C5FB-401C-95F0-411F1B4D4A75}"/>
              </a:ext>
            </a:extLst>
          </p:cNvPr>
          <p:cNvSpPr txBox="1">
            <a:spLocks/>
          </p:cNvSpPr>
          <p:nvPr/>
        </p:nvSpPr>
        <p:spPr>
          <a:xfrm>
            <a:off x="702440" y="5364538"/>
            <a:ext cx="10825215" cy="107991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Атмосферна рефракція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(заломлення променів) </a:t>
            </a:r>
          </a:p>
        </p:txBody>
      </p:sp>
    </p:spTree>
    <p:extLst>
      <p:ext uri="{BB962C8B-B14F-4D97-AF65-F5344CB8AC3E}">
        <p14:creationId xmlns:p14="http://schemas.microsoft.com/office/powerpoint/2010/main" val="23649676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0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 ÐµÐ·ÑÐ»ÑÑÐ°Ñ Ð¿Ð¾ÑÑÐºÑ Ð·Ð¾Ð±ÑÐ°Ð¶ÐµÐ½Ñ Ð·Ð° Ð·Ð°Ð¿Ð¸ÑÐ¾Ð¼ &quot;ÑÑÐ²Ð½Ð¾Ð´ÐµÐ½Ð½Ñ&quot;">
            <a:extLst>
              <a:ext uri="{FF2B5EF4-FFF2-40B4-BE49-F238E27FC236}">
                <a16:creationId xmlns:a16="http://schemas.microsoft.com/office/drawing/2014/main" id="{93A45765-C6BC-4CE5-813A-F7C917562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0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Причини змін пір року</a:t>
              </a:r>
            </a:p>
          </p:txBody>
        </p:sp>
      </p:grpSp>
      <p:sp>
        <p:nvSpPr>
          <p:cNvPr id="42" name="Місце для вмісту 3"/>
          <p:cNvSpPr txBox="1">
            <a:spLocks/>
          </p:cNvSpPr>
          <p:nvPr/>
        </p:nvSpPr>
        <p:spPr>
          <a:xfrm>
            <a:off x="2002845" y="1072829"/>
            <a:ext cx="1918524" cy="42623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Літо</a:t>
            </a: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162FE76F-330E-4328-97A9-151F5EB41BD5}"/>
              </a:ext>
            </a:extLst>
          </p:cNvPr>
          <p:cNvSpPr txBox="1">
            <a:spLocks/>
          </p:cNvSpPr>
          <p:nvPr/>
        </p:nvSpPr>
        <p:spPr>
          <a:xfrm>
            <a:off x="10128738" y="5424437"/>
            <a:ext cx="1896626" cy="42623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Зима</a:t>
            </a: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368DDE91-A800-4624-9418-B76407922C3B}"/>
              </a:ext>
            </a:extLst>
          </p:cNvPr>
          <p:cNvSpPr txBox="1">
            <a:spLocks/>
          </p:cNvSpPr>
          <p:nvPr/>
        </p:nvSpPr>
        <p:spPr>
          <a:xfrm>
            <a:off x="8856783" y="997983"/>
            <a:ext cx="2098431" cy="42623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Весна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A9594B38-A359-45C5-9334-8A7DD48433CC}"/>
              </a:ext>
            </a:extLst>
          </p:cNvPr>
          <p:cNvSpPr txBox="1">
            <a:spLocks/>
          </p:cNvSpPr>
          <p:nvPr/>
        </p:nvSpPr>
        <p:spPr>
          <a:xfrm>
            <a:off x="3921369" y="4547863"/>
            <a:ext cx="2174631" cy="42623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Осінь</a:t>
            </a: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7767D5DF-A186-431C-86AA-D09B4104F744}"/>
              </a:ext>
            </a:extLst>
          </p:cNvPr>
          <p:cNvSpPr txBox="1">
            <a:spLocks/>
          </p:cNvSpPr>
          <p:nvPr/>
        </p:nvSpPr>
        <p:spPr>
          <a:xfrm>
            <a:off x="1" y="5378731"/>
            <a:ext cx="5838092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Незмінність кута нахилу осі обертання до площини орбіти</a:t>
            </a: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ED692D17-A761-4D46-B95B-E8B189B6A31A}"/>
              </a:ext>
            </a:extLst>
          </p:cNvPr>
          <p:cNvSpPr txBox="1">
            <a:spLocks/>
          </p:cNvSpPr>
          <p:nvPr/>
        </p:nvSpPr>
        <p:spPr>
          <a:xfrm>
            <a:off x="5238959" y="6300189"/>
            <a:ext cx="5838092" cy="44923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 Землі навколо Сонця</a:t>
            </a:r>
          </a:p>
        </p:txBody>
      </p:sp>
    </p:spTree>
    <p:extLst>
      <p:ext uri="{BB962C8B-B14F-4D97-AF65-F5344CB8AC3E}">
        <p14:creationId xmlns:p14="http://schemas.microsoft.com/office/powerpoint/2010/main" val="29394445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18F1B88-A09F-469A-A508-E36C7723E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AA7415F-E16B-4644-9739-8C5D46915E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39" t="10864" r="35139"/>
          <a:stretch/>
        </p:blipFill>
        <p:spPr>
          <a:xfrm>
            <a:off x="6096000" y="745067"/>
            <a:ext cx="5757333" cy="611293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A779647-0CFD-4F34-9067-BAF145B75E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8" t="4510" r="24383"/>
          <a:stretch/>
        </p:blipFill>
        <p:spPr>
          <a:xfrm>
            <a:off x="6096000" y="745067"/>
            <a:ext cx="5757333" cy="589385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338667" y="1888688"/>
            <a:ext cx="5171608" cy="38935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еліптичній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той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Земля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своєї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заходу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8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Прямокутник 18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Видимий рух Місяця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808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18F1B88-A09F-469A-A508-E36C7723E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6853756" y="5233552"/>
            <a:ext cx="5171608" cy="108358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27,3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</a:rPr>
              <a:t>(27 д</a:t>
            </a:r>
            <a:r>
              <a:rPr lang="uk-UA" sz="3600" dirty="0" err="1">
                <a:solidFill>
                  <a:schemeClr val="bg1"/>
                </a:solidFill>
              </a:rPr>
              <a:t>іб</a:t>
            </a:r>
            <a:r>
              <a:rPr lang="ru-RU" sz="3600" dirty="0">
                <a:solidFill>
                  <a:schemeClr val="bg1"/>
                </a:solidFill>
              </a:rPr>
              <a:t> 7 год 43,1 </a:t>
            </a:r>
            <a:r>
              <a:rPr lang="ru-RU" sz="3600" dirty="0" err="1">
                <a:solidFill>
                  <a:schemeClr val="bg1"/>
                </a:solidFill>
              </a:rPr>
              <a:t>хв</a:t>
            </a:r>
            <a:r>
              <a:rPr lang="ru-RU" sz="3600" dirty="0">
                <a:solidFill>
                  <a:schemeClr val="bg1"/>
                </a:solidFill>
              </a:rPr>
              <a:t>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Місце для вмісту 3"/>
          <p:cNvSpPr txBox="1">
            <a:spLocks/>
          </p:cNvSpPr>
          <p:nvPr/>
        </p:nvSpPr>
        <p:spPr>
          <a:xfrm>
            <a:off x="6853756" y="1689611"/>
            <a:ext cx="5171608" cy="266720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СИДЕРИЧНИЙ МІСЯЦЬ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інтервал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часу,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здійснює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відносно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8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Прямокутник 18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Видимий рух Місяця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B38DF2-125F-43BB-9236-2B6D4F9F93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26" t="18672" r="13343" b="3865"/>
          <a:stretch/>
        </p:blipFill>
        <p:spPr>
          <a:xfrm>
            <a:off x="420913" y="1779151"/>
            <a:ext cx="5675085" cy="345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4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comandir.com/upkeep/uploads/2017/08/%D0%BB%D1%83%D0%BD%D0%B0591.jpg">
            <a:extLst>
              <a:ext uri="{FF2B5EF4-FFF2-40B4-BE49-F238E27FC236}">
                <a16:creationId xmlns:a16="http://schemas.microsoft.com/office/drawing/2014/main" id="{59377A40-724C-455B-9511-278DE8F7C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37" b="19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Місце для вмісту 3"/>
          <p:cNvSpPr txBox="1">
            <a:spLocks/>
          </p:cNvSpPr>
          <p:nvPr/>
        </p:nvSpPr>
        <p:spPr>
          <a:xfrm>
            <a:off x="166634" y="5605503"/>
            <a:ext cx="6216581" cy="100631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світиться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відбитим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світлом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Видимий рух Місяця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875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62" name="Місце для вмісту 3"/>
          <p:cNvSpPr txBox="1">
            <a:spLocks/>
          </p:cNvSpPr>
          <p:nvPr/>
        </p:nvSpPr>
        <p:spPr>
          <a:xfrm>
            <a:off x="6280921" y="2724460"/>
            <a:ext cx="5635777" cy="222195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ФАЗИ МІСЯЦЯ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видимої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освітленої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ACCC6B6-DB24-4A96-A626-48EDAF18DA5E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46" name="Прямокутник: округлені верхні кути 45">
              <a:extLst>
                <a:ext uri="{FF2B5EF4-FFF2-40B4-BE49-F238E27FC236}">
                  <a16:creationId xmlns:a16="http://schemas.microsoft.com/office/drawing/2014/main" id="{2E32D6C6-E405-47B1-8682-AAB08957BF6E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7" name="Прямокутник 46">
              <a:extLst>
                <a:ext uri="{FF2B5EF4-FFF2-40B4-BE49-F238E27FC236}">
                  <a16:creationId xmlns:a16="http://schemas.microsoft.com/office/drawing/2014/main" id="{226F15F4-BA6F-46B7-9496-0629BD92573C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Видимий рух Місяця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E77A2B-8ABA-429C-AA88-B5BA9B384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234" y="1147270"/>
            <a:ext cx="5378449" cy="537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4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C83D399-3164-4F3B-AA8E-129F4853459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9" name="Прямокутник: округлені верхні кути 28">
              <a:extLst>
                <a:ext uri="{FF2B5EF4-FFF2-40B4-BE49-F238E27FC236}">
                  <a16:creationId xmlns:a16="http://schemas.microsoft.com/office/drawing/2014/main" id="{997D8912-57AA-4A30-99BD-12735E75A4C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479C2B6C-F74B-437F-BC51-9FCD95A191C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Фази Місяця</a:t>
              </a:r>
            </a:p>
          </p:txBody>
        </p:sp>
      </p:grpSp>
      <p:grpSp>
        <p:nvGrpSpPr>
          <p:cNvPr id="15" name="Группа 5">
            <a:extLst>
              <a:ext uri="{FF2B5EF4-FFF2-40B4-BE49-F238E27FC236}">
                <a16:creationId xmlns:a16="http://schemas.microsoft.com/office/drawing/2014/main" id="{DF251E93-9D12-4D43-AFB5-A947E45563D8}"/>
              </a:ext>
            </a:extLst>
          </p:cNvPr>
          <p:cNvGrpSpPr/>
          <p:nvPr/>
        </p:nvGrpSpPr>
        <p:grpSpPr>
          <a:xfrm>
            <a:off x="478368" y="2203177"/>
            <a:ext cx="2808000" cy="3554175"/>
            <a:chOff x="358776" y="1652382"/>
            <a:chExt cx="2106000" cy="266563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D2ED872-A8C5-4542-ADDD-D7CFE71008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362" y="1652382"/>
              <a:ext cx="1966828" cy="1966828"/>
            </a:xfrm>
            <a:prstGeom prst="ellipse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91258A-7D76-438B-A51C-E72CFFB47E5E}"/>
                </a:ext>
              </a:extLst>
            </p:cNvPr>
            <p:cNvSpPr txBox="1"/>
            <p:nvPr/>
          </p:nvSpPr>
          <p:spPr>
            <a:xfrm>
              <a:off x="358776" y="3671682"/>
              <a:ext cx="2106000" cy="646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ru-RU" sz="2800" dirty="0" err="1">
                  <a:solidFill>
                    <a:prstClr val="white"/>
                  </a:solidFill>
                  <a:latin typeface="Trebuchet MS" panose="020B0603020202020204" pitchFamily="34" charset="0"/>
                </a:rPr>
                <a:t>Новий</a:t>
              </a:r>
              <a:r>
                <a:rPr lang="ru-RU" sz="28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 </a:t>
              </a:r>
              <a:r>
                <a:rPr lang="ru-RU" sz="2800" dirty="0" err="1">
                  <a:solidFill>
                    <a:prstClr val="white"/>
                  </a:solidFill>
                  <a:latin typeface="Trebuchet MS" panose="020B0603020202020204" pitchFamily="34" charset="0"/>
                </a:rPr>
                <a:t>Місяць</a:t>
              </a:r>
              <a:r>
                <a:rPr lang="ru-RU" sz="28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 (молодик)</a:t>
              </a:r>
            </a:p>
          </p:txBody>
        </p:sp>
      </p:grpSp>
      <p:grpSp>
        <p:nvGrpSpPr>
          <p:cNvPr id="18" name="Группа 6">
            <a:extLst>
              <a:ext uri="{FF2B5EF4-FFF2-40B4-BE49-F238E27FC236}">
                <a16:creationId xmlns:a16="http://schemas.microsoft.com/office/drawing/2014/main" id="{B22A7A41-4F70-43D3-BD3C-7597645B12D2}"/>
              </a:ext>
            </a:extLst>
          </p:cNvPr>
          <p:cNvGrpSpPr/>
          <p:nvPr/>
        </p:nvGrpSpPr>
        <p:grpSpPr>
          <a:xfrm>
            <a:off x="3126064" y="2205246"/>
            <a:ext cx="2968305" cy="3121218"/>
            <a:chOff x="2344547" y="1653934"/>
            <a:chExt cx="2226229" cy="234091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6507336-608B-4CE7-8019-AD533CA90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4547" y="1653934"/>
              <a:ext cx="1965600" cy="1965600"/>
            </a:xfrm>
            <a:prstGeom prst="ellipse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92A613-462F-4981-B767-F3DD17B5689C}"/>
                </a:ext>
              </a:extLst>
            </p:cNvPr>
            <p:cNvSpPr txBox="1"/>
            <p:nvPr/>
          </p:nvSpPr>
          <p:spPr>
            <a:xfrm>
              <a:off x="2464776" y="3671682"/>
              <a:ext cx="2106000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ru-RU" sz="28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Перша </a:t>
              </a:r>
              <a:r>
                <a:rPr lang="ru-RU" sz="2800" dirty="0" err="1">
                  <a:solidFill>
                    <a:prstClr val="white"/>
                  </a:solidFill>
                  <a:latin typeface="Trebuchet MS" panose="020B0603020202020204" pitchFamily="34" charset="0"/>
                </a:rPr>
                <a:t>чверть</a:t>
              </a:r>
              <a:endParaRPr lang="ru-RU" sz="28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1" name="Группа 7">
            <a:extLst>
              <a:ext uri="{FF2B5EF4-FFF2-40B4-BE49-F238E27FC236}">
                <a16:creationId xmlns:a16="http://schemas.microsoft.com/office/drawing/2014/main" id="{64AC51E4-0393-43A6-9C68-F6B8B93829F4}"/>
              </a:ext>
            </a:extLst>
          </p:cNvPr>
          <p:cNvGrpSpPr/>
          <p:nvPr/>
        </p:nvGrpSpPr>
        <p:grpSpPr>
          <a:xfrm>
            <a:off x="6094368" y="2204814"/>
            <a:ext cx="2808000" cy="3121650"/>
            <a:chOff x="4570776" y="1653610"/>
            <a:chExt cx="2106000" cy="2341237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D795D8B-6131-474E-BAB8-35344B379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3355" y="1653610"/>
              <a:ext cx="1950883" cy="1965600"/>
            </a:xfrm>
            <a:prstGeom prst="ellipse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3E64D8-69AD-4425-91E3-D2EE4209E66C}"/>
                </a:ext>
              </a:extLst>
            </p:cNvPr>
            <p:cNvSpPr txBox="1"/>
            <p:nvPr/>
          </p:nvSpPr>
          <p:spPr>
            <a:xfrm>
              <a:off x="4570776" y="3671682"/>
              <a:ext cx="2106000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ru-RU" sz="2800" dirty="0" err="1">
                  <a:solidFill>
                    <a:prstClr val="white"/>
                  </a:solidFill>
                  <a:latin typeface="Trebuchet MS" panose="020B0603020202020204" pitchFamily="34" charset="0"/>
                </a:rPr>
                <a:t>Повний</a:t>
              </a:r>
              <a:r>
                <a:rPr lang="ru-RU" sz="28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 </a:t>
              </a:r>
              <a:r>
                <a:rPr lang="ru-RU" sz="2800" dirty="0" err="1">
                  <a:solidFill>
                    <a:prstClr val="white"/>
                  </a:solidFill>
                  <a:latin typeface="Trebuchet MS" panose="020B0603020202020204" pitchFamily="34" charset="0"/>
                </a:rPr>
                <a:t>Місяць</a:t>
              </a:r>
              <a:endParaRPr lang="ru-RU" sz="28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4" name="Группа 8">
            <a:extLst>
              <a:ext uri="{FF2B5EF4-FFF2-40B4-BE49-F238E27FC236}">
                <a16:creationId xmlns:a16="http://schemas.microsoft.com/office/drawing/2014/main" id="{ECE1562F-FFFB-48C7-8CE4-63271CA9AC1F}"/>
              </a:ext>
            </a:extLst>
          </p:cNvPr>
          <p:cNvGrpSpPr/>
          <p:nvPr/>
        </p:nvGrpSpPr>
        <p:grpSpPr>
          <a:xfrm>
            <a:off x="8902369" y="2072414"/>
            <a:ext cx="3060807" cy="3254050"/>
            <a:chOff x="6676776" y="1554310"/>
            <a:chExt cx="2295605" cy="2440537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BDEC2EB-CF35-49A3-8DE4-4B7BE1205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1316" y="1554310"/>
              <a:ext cx="2261065" cy="2289754"/>
            </a:xfrm>
            <a:prstGeom prst="ellipse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A27E68B-D77D-4057-A995-53A5DE47D635}"/>
                </a:ext>
              </a:extLst>
            </p:cNvPr>
            <p:cNvSpPr txBox="1"/>
            <p:nvPr/>
          </p:nvSpPr>
          <p:spPr>
            <a:xfrm>
              <a:off x="6676776" y="3671682"/>
              <a:ext cx="2106000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ru-RU" sz="2800" dirty="0" err="1">
                  <a:solidFill>
                    <a:prstClr val="white"/>
                  </a:solidFill>
                  <a:latin typeface="Trebuchet MS" panose="020B0603020202020204" pitchFamily="34" charset="0"/>
                </a:rPr>
                <a:t>Остання</a:t>
              </a:r>
              <a:r>
                <a:rPr lang="ru-RU" sz="2800" dirty="0">
                  <a:solidFill>
                    <a:prstClr val="white"/>
                  </a:solidFill>
                  <a:latin typeface="Trebuchet MS" panose="020B0603020202020204" pitchFamily="34" charset="0"/>
                </a:rPr>
                <a:t> </a:t>
              </a:r>
              <a:r>
                <a:rPr lang="ru-RU" sz="2800" dirty="0" err="1">
                  <a:solidFill>
                    <a:prstClr val="white"/>
                  </a:solidFill>
                  <a:latin typeface="Trebuchet MS" panose="020B0603020202020204" pitchFamily="34" charset="0"/>
                </a:rPr>
                <a:t>чверть</a:t>
              </a:r>
              <a:endParaRPr lang="ru-RU" sz="2800" dirty="0">
                <a:solidFill>
                  <a:prstClr val="white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03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4F1F60-5E9C-430D-B54F-A1F585F5B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550"/>
            <a:ext cx="12192000" cy="6832449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C83D399-3164-4F3B-AA8E-129F4853459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9" name="Прямокутник: округлені верхні кути 28">
              <a:extLst>
                <a:ext uri="{FF2B5EF4-FFF2-40B4-BE49-F238E27FC236}">
                  <a16:creationId xmlns:a16="http://schemas.microsoft.com/office/drawing/2014/main" id="{997D8912-57AA-4A30-99BD-12735E75A4C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479C2B6C-F74B-437F-BC51-9FCD95A191C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Фази Місяця</a:t>
              </a:r>
            </a:p>
          </p:txBody>
        </p:sp>
      </p:grpSp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3844700" y="2855858"/>
            <a:ext cx="1518608" cy="114628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Новий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сяць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7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166632" y="1142773"/>
            <a:ext cx="11858729" cy="118800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Які небесні явища виникають внаслідок обертання Землі навколо Сонця? Як це довести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2" y="2647437"/>
            <a:ext cx="11858728" cy="118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Скільки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сузір'їв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зодіаку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сузір'ям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народилися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5D0271F6-122A-409B-8CF2-6B12B7900B72}"/>
              </a:ext>
            </a:extLst>
          </p:cNvPr>
          <p:cNvSpPr txBox="1">
            <a:spLocks/>
          </p:cNvSpPr>
          <p:nvPr/>
        </p:nvSpPr>
        <p:spPr>
          <a:xfrm>
            <a:off x="166632" y="4152100"/>
            <a:ext cx="11858728" cy="23752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чим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пов’язана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зміна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пір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року 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середніх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широтах? </a:t>
            </a:r>
            <a:endParaRPr lang="en-US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нашій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місцевості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найкоротший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найдовший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день?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4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56" name="Місце для вмісту 3"/>
          <p:cNvSpPr txBox="1">
            <a:spLocks/>
          </p:cNvSpPr>
          <p:nvPr/>
        </p:nvSpPr>
        <p:spPr>
          <a:xfrm>
            <a:off x="5910503" y="2457628"/>
            <a:ext cx="6114861" cy="278394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Попелясте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явище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коли 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бачимо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повністю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хоча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освітлено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тільки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частину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C83D399-3164-4F3B-AA8E-129F4853459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9" name="Прямокутник: округлені верхні кути 28">
              <a:extLst>
                <a:ext uri="{FF2B5EF4-FFF2-40B4-BE49-F238E27FC236}">
                  <a16:creationId xmlns:a16="http://schemas.microsoft.com/office/drawing/2014/main" id="{997D8912-57AA-4A30-99BD-12735E75A4C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479C2B6C-F74B-437F-BC51-9FCD95A191C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Фази Місяця</a:t>
              </a:r>
            </a:p>
          </p:txBody>
        </p:sp>
      </p:grpSp>
      <p:pic>
        <p:nvPicPr>
          <p:cNvPr id="10" name="Picture 2" descr="Картинки по запросу пепельный свет луны">
            <a:extLst>
              <a:ext uri="{FF2B5EF4-FFF2-40B4-BE49-F238E27FC236}">
                <a16:creationId xmlns:a16="http://schemas.microsoft.com/office/drawing/2014/main" id="{E04BF4CE-A5C7-4710-83B4-B0B3C19F7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35" y="1161436"/>
            <a:ext cx="5376333" cy="537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3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7A0307-DCFF-48C6-9BDA-C04578513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625"/>
            <a:ext cx="12211666" cy="6810375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C83D399-3164-4F3B-AA8E-129F4853459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9" name="Прямокутник: округлені верхні кути 28">
              <a:extLst>
                <a:ext uri="{FF2B5EF4-FFF2-40B4-BE49-F238E27FC236}">
                  <a16:creationId xmlns:a16="http://schemas.microsoft.com/office/drawing/2014/main" id="{997D8912-57AA-4A30-99BD-12735E75A4C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479C2B6C-F74B-437F-BC51-9FCD95A191C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Фази Місяця</a:t>
              </a:r>
            </a:p>
          </p:txBody>
        </p:sp>
      </p:grpSp>
      <p:cxnSp>
        <p:nvCxnSpPr>
          <p:cNvPr id="11" name="Прямая со стрелкой 5">
            <a:extLst>
              <a:ext uri="{FF2B5EF4-FFF2-40B4-BE49-F238E27FC236}">
                <a16:creationId xmlns:a16="http://schemas.microsoft.com/office/drawing/2014/main" id="{5E5121A2-15F5-440D-89C3-4FF0FF6C6168}"/>
              </a:ext>
            </a:extLst>
          </p:cNvPr>
          <p:cNvCxnSpPr/>
          <p:nvPr/>
        </p:nvCxnSpPr>
        <p:spPr>
          <a:xfrm flipV="1">
            <a:off x="3190240" y="1676400"/>
            <a:ext cx="6217920" cy="1635760"/>
          </a:xfrm>
          <a:prstGeom prst="straightConnector1">
            <a:avLst/>
          </a:prstGeom>
          <a:ln w="127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8">
            <a:extLst>
              <a:ext uri="{FF2B5EF4-FFF2-40B4-BE49-F238E27FC236}">
                <a16:creationId xmlns:a16="http://schemas.microsoft.com/office/drawing/2014/main" id="{64D6D086-DAC3-428E-940C-7B073F0A528B}"/>
              </a:ext>
            </a:extLst>
          </p:cNvPr>
          <p:cNvCxnSpPr/>
          <p:nvPr/>
        </p:nvCxnSpPr>
        <p:spPr>
          <a:xfrm flipV="1">
            <a:off x="8161868" y="2225525"/>
            <a:ext cx="1378857" cy="957943"/>
          </a:xfrm>
          <a:prstGeom prst="straightConnector1">
            <a:avLst/>
          </a:prstGeom>
          <a:ln w="12700">
            <a:solidFill>
              <a:srgbClr val="00B0F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B8959240-1F39-4A7E-8F10-E7B2560DE203}"/>
              </a:ext>
            </a:extLst>
          </p:cNvPr>
          <p:cNvSpPr txBox="1">
            <a:spLocks/>
          </p:cNvSpPr>
          <p:nvPr/>
        </p:nvSpPr>
        <p:spPr>
          <a:xfrm>
            <a:off x="578615" y="5658257"/>
            <a:ext cx="11034765" cy="100631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Освітлення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=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+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розсіяне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відбите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6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BB7592-8D45-467B-B52C-137516727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712"/>
            <a:ext cx="12192000" cy="6836288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C83D399-3164-4F3B-AA8E-129F4853459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9" name="Прямокутник: округлені верхні кути 28">
              <a:extLst>
                <a:ext uri="{FF2B5EF4-FFF2-40B4-BE49-F238E27FC236}">
                  <a16:creationId xmlns:a16="http://schemas.microsoft.com/office/drawing/2014/main" id="{997D8912-57AA-4A30-99BD-12735E75A4C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479C2B6C-F74B-437F-BC51-9FCD95A191C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Фази Місяця</a:t>
              </a:r>
            </a:p>
          </p:txBody>
        </p:sp>
      </p:grpSp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5409730" y="5890846"/>
            <a:ext cx="2626439" cy="428892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Перша чверть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4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B1A7ADF-0015-454E-B7F3-BB198A92F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"/>
            <a:ext cx="12191997" cy="685800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C83D399-3164-4F3B-AA8E-129F4853459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9" name="Прямокутник: округлені верхні кути 28">
              <a:extLst>
                <a:ext uri="{FF2B5EF4-FFF2-40B4-BE49-F238E27FC236}">
                  <a16:creationId xmlns:a16="http://schemas.microsoft.com/office/drawing/2014/main" id="{997D8912-57AA-4A30-99BD-12735E75A4C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479C2B6C-F74B-437F-BC51-9FCD95A191C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Фази Місяця</a:t>
              </a:r>
            </a:p>
          </p:txBody>
        </p:sp>
      </p:grpSp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10536298" y="3022560"/>
            <a:ext cx="1489066" cy="81287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Повний Місяць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71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E95AA9-9063-4C4A-81CE-A9A8C192FE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360FD3-A4C6-4785-BFDA-F9112E1238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807" y="5399434"/>
            <a:ext cx="3482344" cy="14924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B8B88B-8C2F-47C2-B0E0-D60ED1334A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994" y="1404745"/>
            <a:ext cx="2207165" cy="2221409"/>
          </a:xfrm>
          <a:prstGeom prst="rect">
            <a:avLst/>
          </a:prstGeom>
        </p:spPr>
      </p:pic>
      <p:sp>
        <p:nvSpPr>
          <p:cNvPr id="10" name="Прямоугольник 7">
            <a:extLst>
              <a:ext uri="{FF2B5EF4-FFF2-40B4-BE49-F238E27FC236}">
                <a16:creationId xmlns:a16="http://schemas.microsoft.com/office/drawing/2014/main" id="{16F7B85F-5543-4DEE-9C54-BD14C5716F7D}"/>
              </a:ext>
            </a:extLst>
          </p:cNvPr>
          <p:cNvSpPr/>
          <p:nvPr/>
        </p:nvSpPr>
        <p:spPr>
          <a:xfrm>
            <a:off x="0" y="1"/>
            <a:ext cx="12192000" cy="6887031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EF21B5-2E12-48EA-A715-2047D69BBBE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416" y="4636592"/>
            <a:ext cx="2207165" cy="22214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C6D7E2-6416-4CCB-A274-9F0029FE1D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92524" y="5018145"/>
            <a:ext cx="1447380" cy="1458299"/>
          </a:xfrm>
          <a:prstGeom prst="ellipse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C83D399-3164-4F3B-AA8E-129F4853459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9" name="Прямокутник: округлені верхні кути 28">
              <a:extLst>
                <a:ext uri="{FF2B5EF4-FFF2-40B4-BE49-F238E27FC236}">
                  <a16:creationId xmlns:a16="http://schemas.microsoft.com/office/drawing/2014/main" id="{997D8912-57AA-4A30-99BD-12735E75A4C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479C2B6C-F74B-437F-BC51-9FCD95A191C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Фази Місяця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07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C 0.07709 0.025 0.12101 0.05277 0.19045 0.13611 C 0.27292 0.22963 0.28594 0.28827 0.3349 0.40926 " pathEditMode="relative" rAng="0" ptsTypes="A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6" y="20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.55556E-7 -2.96296E-6 C 0.16233 -0.25895 0.30573 -0.51481 0.57292 -0.55617 C 0.83889 -0.52098 1.00833 -0.28487 1.19062 -0.05956 " pathEditMode="relative" rAng="0" ptsTypes="AAA">
                                      <p:cBhvr>
                                        <p:cTn id="11" dur="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278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animMotion origin="layout" path="M 5.55556E-7 -2.96296E-6 C 0.07118 -0.1608 0.12674 -0.2179 0.27118 -0.39382 C 0.3566 -0.47222 0.36736 -0.47407 0.49201 -0.52932 " pathEditMode="relative" rAng="0" ptsTypes="AAA">
                                      <p:cBhvr>
                                        <p:cTn id="13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1" y="-2648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0DEF0B-811A-411D-BDCC-F1A57D36F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829" y="-3"/>
            <a:ext cx="12236829" cy="6858003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C83D399-3164-4F3B-AA8E-129F4853459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9" name="Прямокутник: округлені верхні кути 28">
              <a:extLst>
                <a:ext uri="{FF2B5EF4-FFF2-40B4-BE49-F238E27FC236}">
                  <a16:creationId xmlns:a16="http://schemas.microsoft.com/office/drawing/2014/main" id="{997D8912-57AA-4A30-99BD-12735E75A4C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479C2B6C-F74B-437F-BC51-9FCD95A191C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Фази Місяця</a:t>
              </a:r>
            </a:p>
          </p:txBody>
        </p:sp>
      </p:grpSp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7230389" y="838431"/>
            <a:ext cx="4146857" cy="49800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Третя (остання) чверть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48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8">
            <a:extLst>
              <a:ext uri="{FF2B5EF4-FFF2-40B4-BE49-F238E27FC236}">
                <a16:creationId xmlns:a16="http://schemas.microsoft.com/office/drawing/2014/main" id="{B165EE7C-5F3B-4860-BA4C-AAD99E1F0C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8" name="Picture 4" descr="Картинки по запросу луна последняя четверть">
            <a:extLst>
              <a:ext uri="{FF2B5EF4-FFF2-40B4-BE49-F238E27FC236}">
                <a16:creationId xmlns:a16="http://schemas.microsoft.com/office/drawing/2014/main" id="{83672C9B-DCE4-4771-8A1E-94C77DA9D4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2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артинки по запросу луна последняя четверть">
            <a:extLst>
              <a:ext uri="{FF2B5EF4-FFF2-40B4-BE49-F238E27FC236}">
                <a16:creationId xmlns:a16="http://schemas.microsoft.com/office/drawing/2014/main" id="{50F6F87A-4744-4839-90F4-28FC35664B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0277" y="0"/>
            <a:ext cx="69301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5A54D3-4D2D-4F4F-B1C6-0C021B3A15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cxnSp>
        <p:nvCxnSpPr>
          <p:cNvPr id="13" name="Прямая соединительная линия 6">
            <a:extLst>
              <a:ext uri="{FF2B5EF4-FFF2-40B4-BE49-F238E27FC236}">
                <a16:creationId xmlns:a16="http://schemas.microsoft.com/office/drawing/2014/main" id="{BF466029-52E5-4137-B39F-B13C7F91AD2D}"/>
              </a:ext>
            </a:extLst>
          </p:cNvPr>
          <p:cNvCxnSpPr>
            <a:cxnSpLocks/>
          </p:cNvCxnSpPr>
          <p:nvPr/>
        </p:nvCxnSpPr>
        <p:spPr>
          <a:xfrm flipH="1" flipV="1">
            <a:off x="9535262" y="4284133"/>
            <a:ext cx="931823" cy="1542617"/>
          </a:xfrm>
          <a:prstGeom prst="line">
            <a:avLst/>
          </a:prstGeom>
          <a:ln w="127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0">
            <a:extLst>
              <a:ext uri="{FF2B5EF4-FFF2-40B4-BE49-F238E27FC236}">
                <a16:creationId xmlns:a16="http://schemas.microsoft.com/office/drawing/2014/main" id="{24C25E6B-48C9-4B89-B87C-2E58D9F8A73C}"/>
              </a:ext>
            </a:extLst>
          </p:cNvPr>
          <p:cNvCxnSpPr>
            <a:cxnSpLocks/>
          </p:cNvCxnSpPr>
          <p:nvPr/>
        </p:nvCxnSpPr>
        <p:spPr>
          <a:xfrm flipV="1">
            <a:off x="1592903" y="4284133"/>
            <a:ext cx="1149687" cy="1542617"/>
          </a:xfrm>
          <a:prstGeom prst="line">
            <a:avLst/>
          </a:prstGeom>
          <a:ln w="127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C83D399-3164-4F3B-AA8E-129F4853459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9" name="Прямокутник: округлені верхні кути 28">
              <a:extLst>
                <a:ext uri="{FF2B5EF4-FFF2-40B4-BE49-F238E27FC236}">
                  <a16:creationId xmlns:a16="http://schemas.microsoft.com/office/drawing/2014/main" id="{997D8912-57AA-4A30-99BD-12735E75A4C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479C2B6C-F74B-437F-BC51-9FCD95A191C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Фази Місяця</a:t>
              </a:r>
            </a:p>
          </p:txBody>
        </p:sp>
      </p:grp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263A9C55-0158-41DE-9592-615C45EB2FD8}"/>
              </a:ext>
            </a:extLst>
          </p:cNvPr>
          <p:cNvSpPr txBox="1">
            <a:spLocks/>
          </p:cNvSpPr>
          <p:nvPr/>
        </p:nvSpPr>
        <p:spPr>
          <a:xfrm>
            <a:off x="203201" y="5864545"/>
            <a:ext cx="2821354" cy="49800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Остання чверть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12D456AC-D765-416F-BB80-C014487179C5}"/>
              </a:ext>
            </a:extLst>
          </p:cNvPr>
          <p:cNvSpPr txBox="1">
            <a:spLocks/>
          </p:cNvSpPr>
          <p:nvPr/>
        </p:nvSpPr>
        <p:spPr>
          <a:xfrm>
            <a:off x="9005163" y="5893813"/>
            <a:ext cx="2821354" cy="49800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Перша чверть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5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EC0D72-8F44-4521-9162-B673E34A5B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E5E0FF0-7815-4B42-BC90-440E1D917A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807" y="5399434"/>
            <a:ext cx="3482344" cy="1492433"/>
          </a:xfrm>
          <a:prstGeom prst="rect">
            <a:avLst/>
          </a:prstGeom>
        </p:spPr>
      </p:pic>
      <p:sp>
        <p:nvSpPr>
          <p:cNvPr id="15" name="Прямоугольник 7">
            <a:extLst>
              <a:ext uri="{FF2B5EF4-FFF2-40B4-BE49-F238E27FC236}">
                <a16:creationId xmlns:a16="http://schemas.microsoft.com/office/drawing/2014/main" id="{7A356250-5E9B-41E1-ADDE-93D1852CA581}"/>
              </a:ext>
            </a:extLst>
          </p:cNvPr>
          <p:cNvSpPr/>
          <p:nvPr/>
        </p:nvSpPr>
        <p:spPr>
          <a:xfrm>
            <a:off x="0" y="1"/>
            <a:ext cx="12192000" cy="6887031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817B57-0D06-4F93-94F0-E497935D12D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72416" y="4636592"/>
            <a:ext cx="2207165" cy="22214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9DB889A-D922-481B-B562-7290FA3C99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92524" y="5018145"/>
            <a:ext cx="1447380" cy="1458299"/>
          </a:xfrm>
          <a:prstGeom prst="ellipse">
            <a:avLst/>
          </a:prstGeom>
        </p:spPr>
      </p:pic>
      <p:pic>
        <p:nvPicPr>
          <p:cNvPr id="18" name="Picture 2" descr="Картинки по запросу часы полночь">
            <a:extLst>
              <a:ext uri="{FF2B5EF4-FFF2-40B4-BE49-F238E27FC236}">
                <a16:creationId xmlns:a16="http://schemas.microsoft.com/office/drawing/2014/main" id="{D567BC25-1D3F-4CCB-B12E-018F3A6E7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63200" y="980018"/>
            <a:ext cx="1350433" cy="135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5C83D399-3164-4F3B-AA8E-129F4853459D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29" name="Прямокутник: округлені верхні кути 28">
              <a:extLst>
                <a:ext uri="{FF2B5EF4-FFF2-40B4-BE49-F238E27FC236}">
                  <a16:creationId xmlns:a16="http://schemas.microsoft.com/office/drawing/2014/main" id="{997D8912-57AA-4A30-99BD-12735E75A4C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479C2B6C-F74B-437F-BC51-9FCD95A191C3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Фази Місяця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56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96296E-6 C 0.16233 -0.25895 0.30573 -0.51481 0.57292 -0.55617 C 0.83889 -0.52098 1.00833 -0.28487 1.19062 -0.05956 " pathEditMode="relative" rAng="0" ptsTypes="AAA">
                                      <p:cBhvr>
                                        <p:cTn id="6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278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5.55556E-7 -2.96296E-6 C 0.08333 -0.17592 0.14844 -0.23827 0.31771 -0.43086 C 0.41788 -0.51636 0.43056 -0.51852 0.57674 -0.5787 " pathEditMode="relative" rAng="0" ptsTypes="AAA">
                                      <p:cBhvr>
                                        <p:cTn id="11" dur="4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37" y="-2895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18F1B88-A09F-469A-A508-E36C7723E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6646392" y="3811342"/>
            <a:ext cx="5171608" cy="108358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29,5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</a:rPr>
              <a:t>( 29 д</a:t>
            </a:r>
            <a:r>
              <a:rPr lang="uk-UA" sz="3600" dirty="0" err="1">
                <a:solidFill>
                  <a:schemeClr val="bg1"/>
                </a:solidFill>
              </a:rPr>
              <a:t>іб</a:t>
            </a:r>
            <a:r>
              <a:rPr lang="ru-RU" sz="3600" dirty="0">
                <a:solidFill>
                  <a:schemeClr val="bg1"/>
                </a:solidFill>
              </a:rPr>
              <a:t> 12 год 44 </a:t>
            </a:r>
            <a:r>
              <a:rPr lang="ru-RU" sz="3600" dirty="0" err="1">
                <a:solidFill>
                  <a:schemeClr val="bg1"/>
                </a:solidFill>
              </a:rPr>
              <a:t>хв</a:t>
            </a:r>
            <a:r>
              <a:rPr lang="ru-RU" sz="3600" dirty="0">
                <a:solidFill>
                  <a:schemeClr val="bg1"/>
                </a:solidFill>
              </a:rPr>
              <a:t> 3 с)</a:t>
            </a:r>
          </a:p>
        </p:txBody>
      </p:sp>
      <p:sp>
        <p:nvSpPr>
          <p:cNvPr id="9" name="Місце для вмісту 3"/>
          <p:cNvSpPr txBox="1">
            <a:spLocks/>
          </p:cNvSpPr>
          <p:nvPr/>
        </p:nvSpPr>
        <p:spPr>
          <a:xfrm>
            <a:off x="6646392" y="978506"/>
            <a:ext cx="5171608" cy="266720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СИНОДИЧНИЙ МІСЯЦЬ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інтервал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двома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однойменними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фазами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8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Прямокутник 18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Видимий рух Місяця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E900E1-7344-46B9-A775-FC34CB0CF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00" y="1036776"/>
            <a:ext cx="5527196" cy="5597325"/>
          </a:xfrm>
          <a:prstGeom prst="rect">
            <a:avLst/>
          </a:prstGeom>
        </p:spPr>
      </p:pic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FE64CAD6-EA92-4F48-9C13-C45C393571B2}"/>
              </a:ext>
            </a:extLst>
          </p:cNvPr>
          <p:cNvSpPr txBox="1">
            <a:spLocks/>
          </p:cNvSpPr>
          <p:nvPr/>
        </p:nvSpPr>
        <p:spPr>
          <a:xfrm>
            <a:off x="6646392" y="5060555"/>
            <a:ext cx="5171608" cy="161268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 М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рух навколо Землі + рух навколо Сонця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18F1B88-A09F-469A-A508-E36C7723E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sp>
        <p:nvSpPr>
          <p:cNvPr id="9" name="Місце для вмісту 3"/>
          <p:cNvSpPr txBox="1">
            <a:spLocks/>
          </p:cNvSpPr>
          <p:nvPr/>
        </p:nvSpPr>
        <p:spPr>
          <a:xfrm>
            <a:off x="6424758" y="1157043"/>
            <a:ext cx="5171608" cy="105579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закриття Місяцем Сонця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8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Прямокутник 18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Сонячне затемнення</a:t>
              </a:r>
            </a:p>
          </p:txBody>
        </p:sp>
      </p:grpSp>
      <p:pic>
        <p:nvPicPr>
          <p:cNvPr id="23" name="Picture 2" descr="Картинки по запросу солнечное затмение">
            <a:extLst>
              <a:ext uri="{FF2B5EF4-FFF2-40B4-BE49-F238E27FC236}">
                <a16:creationId xmlns:a16="http://schemas.microsoft.com/office/drawing/2014/main" id="{72B838DA-A0B9-4402-9C23-61D2A4DEF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6" r="4279"/>
          <a:stretch/>
        </p:blipFill>
        <p:spPr bwMode="auto">
          <a:xfrm>
            <a:off x="595637" y="1157043"/>
            <a:ext cx="5171607" cy="51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Результат пошуку зображень за запитом &quot;сонячне затемнення 21 серпня фото&quot;">
            <a:extLst>
              <a:ext uri="{FF2B5EF4-FFF2-40B4-BE49-F238E27FC236}">
                <a16:creationId xmlns:a16="http://schemas.microsoft.com/office/drawing/2014/main" id="{B3B53B03-361A-46C7-8840-F4060C48D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" r="2089"/>
          <a:stretch/>
        </p:blipFill>
        <p:spPr bwMode="auto">
          <a:xfrm>
            <a:off x="6092814" y="2820083"/>
            <a:ext cx="5773615" cy="343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71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166633" y="1330087"/>
            <a:ext cx="11858729" cy="123218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змінюється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зовнішній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вигляд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чого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залежить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як часто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відбувається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44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3" y="3079486"/>
            <a:ext cx="11858728" cy="3281768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Яке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явище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описано в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уривку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Повісті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 Полку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Ігоревім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i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Глянув </a:t>
            </a:r>
            <a:r>
              <a:rPr lang="ru-RU" sz="4000" i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Ігор</a:t>
            </a:r>
            <a:r>
              <a:rPr lang="ru-RU" sz="4000" i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000" i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ясне</a:t>
            </a:r>
            <a:r>
              <a:rPr lang="ru-RU" sz="4000" i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i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endParaRPr lang="ru-RU" sz="4000" i="1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i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й </a:t>
            </a:r>
            <a:r>
              <a:rPr lang="ru-RU" sz="4000" i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побачив</a:t>
            </a:r>
            <a:r>
              <a:rPr lang="ru-RU" sz="4000" i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</a:t>
            </a:r>
            <a:r>
              <a:rPr lang="ru-RU" sz="4000" i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військо</a:t>
            </a:r>
            <a:r>
              <a:rPr lang="ru-RU" sz="4000" i="1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тьма </a:t>
            </a:r>
            <a:r>
              <a:rPr lang="ru-RU" sz="4000" i="1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покрила</a:t>
            </a:r>
            <a:endParaRPr lang="ru-RU" sz="4000" i="1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умов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воно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настає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0" y="-2"/>
            <a:ext cx="12191998" cy="812878"/>
            <a:chOff x="-1" y="-2"/>
            <a:chExt cx="12191998" cy="812878"/>
          </a:xfrm>
        </p:grpSpPr>
        <p:sp>
          <p:nvSpPr>
            <p:cNvPr id="2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" name="Прямокутник 2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060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18F1B88-A09F-469A-A508-E36C7723E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6252392" y="1270562"/>
            <a:ext cx="5171608" cy="334413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Там, де на Землю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падає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затемнення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півтінь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часткове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затемнення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8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Прямокутник 18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Сонячне затемнення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02722D-CAFB-434C-A6EC-18B23DBA60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0" t="13499" r="3924" b="8106"/>
          <a:stretch/>
        </p:blipFill>
        <p:spPr>
          <a:xfrm>
            <a:off x="374000" y="1036776"/>
            <a:ext cx="5378449" cy="5376335"/>
          </a:xfrm>
          <a:prstGeom prst="rect">
            <a:avLst/>
          </a:prstGeom>
        </p:spPr>
      </p:pic>
      <p:cxnSp>
        <p:nvCxnSpPr>
          <p:cNvPr id="14" name="Прямая соединительная линия 5">
            <a:extLst>
              <a:ext uri="{FF2B5EF4-FFF2-40B4-BE49-F238E27FC236}">
                <a16:creationId xmlns:a16="http://schemas.microsoft.com/office/drawing/2014/main" id="{47155E9B-8426-4905-A86A-614EE078B640}"/>
              </a:ext>
            </a:extLst>
          </p:cNvPr>
          <p:cNvCxnSpPr/>
          <p:nvPr/>
        </p:nvCxnSpPr>
        <p:spPr>
          <a:xfrm flipV="1">
            <a:off x="3754316" y="2499768"/>
            <a:ext cx="529948" cy="1789267"/>
          </a:xfrm>
          <a:prstGeom prst="line">
            <a:avLst/>
          </a:prstGeom>
          <a:ln w="9525">
            <a:solidFill>
              <a:srgbClr val="FFFF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6">
            <a:extLst>
              <a:ext uri="{FF2B5EF4-FFF2-40B4-BE49-F238E27FC236}">
                <a16:creationId xmlns:a16="http://schemas.microsoft.com/office/drawing/2014/main" id="{ACF76E31-F151-40FA-BE6C-DF02BDB0D709}"/>
              </a:ext>
            </a:extLst>
          </p:cNvPr>
          <p:cNvCxnSpPr>
            <a:cxnSpLocks/>
          </p:cNvCxnSpPr>
          <p:nvPr/>
        </p:nvCxnSpPr>
        <p:spPr>
          <a:xfrm flipH="1">
            <a:off x="2423159" y="4614692"/>
            <a:ext cx="1209824" cy="977513"/>
          </a:xfrm>
          <a:prstGeom prst="line">
            <a:avLst/>
          </a:prstGeom>
          <a:ln w="9525">
            <a:solidFill>
              <a:srgbClr val="FFFF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Місце для вмісту 3">
            <a:extLst>
              <a:ext uri="{FF2B5EF4-FFF2-40B4-BE49-F238E27FC236}">
                <a16:creationId xmlns:a16="http://schemas.microsoft.com/office/drawing/2014/main" id="{043653DE-B6F7-4BE1-8774-958CBDE89837}"/>
              </a:ext>
            </a:extLst>
          </p:cNvPr>
          <p:cNvSpPr txBox="1">
            <a:spLocks/>
          </p:cNvSpPr>
          <p:nvPr/>
        </p:nvSpPr>
        <p:spPr>
          <a:xfrm>
            <a:off x="3258175" y="1499581"/>
            <a:ext cx="2052177" cy="97751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Область повного затемнення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8A9EA37E-FD26-46BD-AD17-458068D53693}"/>
              </a:ext>
            </a:extLst>
          </p:cNvPr>
          <p:cNvSpPr txBox="1">
            <a:spLocks/>
          </p:cNvSpPr>
          <p:nvPr/>
        </p:nvSpPr>
        <p:spPr>
          <a:xfrm>
            <a:off x="303693" y="5169286"/>
            <a:ext cx="2052177" cy="97751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Область часткового затемнення</a:t>
            </a:r>
            <a:endParaRPr lang="ru-RU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AE7B587-0E74-437D-9F1E-90E24C63FB8E}"/>
              </a:ext>
            </a:extLst>
          </p:cNvPr>
          <p:cNvSpPr txBox="1">
            <a:spLocks/>
          </p:cNvSpPr>
          <p:nvPr/>
        </p:nvSpPr>
        <p:spPr>
          <a:xfrm>
            <a:off x="6252392" y="5130976"/>
            <a:ext cx="5171608" cy="1054132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тривалість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7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31 с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9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 animBg="1"/>
      <p:bldP spid="22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18F1B88-A09F-469A-A508-E36C7723E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6439553" y="3271896"/>
            <a:ext cx="5171608" cy="1687958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Вершина конуса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досягає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endParaRPr lang="ru-RU" sz="3600" dirty="0">
              <a:solidFill>
                <a:schemeClr val="bg1"/>
              </a:solidFill>
            </a:endParaRPr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8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Прямокутник 18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Кільцеподібне сонячне затемнення</a:t>
              </a:r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7D5DCED-5D41-437F-92D1-6204E8C364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1" t="13743" r="3924" b="7862"/>
          <a:stretch/>
        </p:blipFill>
        <p:spPr>
          <a:xfrm>
            <a:off x="480265" y="1147271"/>
            <a:ext cx="5378449" cy="5376335"/>
          </a:xfrm>
          <a:prstGeom prst="rect">
            <a:avLst/>
          </a:prstGeom>
        </p:spPr>
      </p:pic>
      <p:sp>
        <p:nvSpPr>
          <p:cNvPr id="27" name="Овал 26">
            <a:extLst>
              <a:ext uri="{FF2B5EF4-FFF2-40B4-BE49-F238E27FC236}">
                <a16:creationId xmlns:a16="http://schemas.microsoft.com/office/drawing/2014/main" id="{BAA9E02B-9D8B-4771-B6A6-2B2250FD5EF3}"/>
              </a:ext>
            </a:extLst>
          </p:cNvPr>
          <p:cNvSpPr/>
          <p:nvPr/>
        </p:nvSpPr>
        <p:spPr>
          <a:xfrm>
            <a:off x="3850420" y="4391082"/>
            <a:ext cx="271976" cy="2645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А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8B90B125-AAC0-4204-81B6-ADEDC0EA1A68}"/>
              </a:ext>
            </a:extLst>
          </p:cNvPr>
          <p:cNvSpPr/>
          <p:nvPr/>
        </p:nvSpPr>
        <p:spPr>
          <a:xfrm>
            <a:off x="4523520" y="3851331"/>
            <a:ext cx="271976" cy="2645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F3F90E96-B339-4AB3-91F7-CDE93FC723E0}"/>
              </a:ext>
            </a:extLst>
          </p:cNvPr>
          <p:cNvSpPr/>
          <p:nvPr/>
        </p:nvSpPr>
        <p:spPr>
          <a:xfrm>
            <a:off x="3215420" y="4975281"/>
            <a:ext cx="271976" cy="2645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4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охожее изображение">
            <a:extLst>
              <a:ext uri="{FF2B5EF4-FFF2-40B4-BE49-F238E27FC236}">
                <a16:creationId xmlns:a16="http://schemas.microsoft.com/office/drawing/2014/main" id="{80AF2372-A676-4BBF-BF02-9B8AF0992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" b="72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8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Прямокутник 18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Кільцеподібне сонячне затемнення</a:t>
              </a:r>
            </a:p>
          </p:txBody>
        </p:sp>
      </p:grp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7FD7218A-0714-4154-91F7-CDAC3CC5D248}"/>
              </a:ext>
            </a:extLst>
          </p:cNvPr>
          <p:cNvSpPr txBox="1">
            <a:spLocks/>
          </p:cNvSpPr>
          <p:nvPr/>
        </p:nvSpPr>
        <p:spPr>
          <a:xfrm>
            <a:off x="6646392" y="1112686"/>
            <a:ext cx="5171608" cy="188227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Затемнення на Землі можна спостерігати 2-5 рази на рік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5DFBBDD4-9063-4252-A82B-2D872A859278}"/>
              </a:ext>
            </a:extLst>
          </p:cNvPr>
          <p:cNvSpPr txBox="1">
            <a:spLocks/>
          </p:cNvSpPr>
          <p:nvPr/>
        </p:nvSpPr>
        <p:spPr>
          <a:xfrm>
            <a:off x="6646392" y="3294766"/>
            <a:ext cx="5171608" cy="318751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одному і тому ж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затемнення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приблизно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один раз в 200-300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років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18F1B88-A09F-469A-A508-E36C7723E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sp>
        <p:nvSpPr>
          <p:cNvPr id="9" name="Місце для вмісту 3"/>
          <p:cNvSpPr txBox="1">
            <a:spLocks/>
          </p:cNvSpPr>
          <p:nvPr/>
        </p:nvSpPr>
        <p:spPr>
          <a:xfrm>
            <a:off x="6424758" y="1157043"/>
            <a:ext cx="5171608" cy="105579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Вхід Місяця в конус тіні Землі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8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Прямокутник 18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Місячне затемнення</a:t>
              </a:r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7B2204-2761-41E4-B49A-16E98E87941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571" y="1157042"/>
            <a:ext cx="5441672" cy="54498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4DAD9B5-AC51-4E88-9275-F3C451F603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1" t="12778" r="3924" b="7314"/>
          <a:stretch/>
        </p:blipFill>
        <p:spPr>
          <a:xfrm>
            <a:off x="6993643" y="2480398"/>
            <a:ext cx="4033837" cy="411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2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F3EAB92-0A07-4BFF-8492-21E3D7A4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Прямая соединительная линия 7">
            <a:extLst>
              <a:ext uri="{FF2B5EF4-FFF2-40B4-BE49-F238E27FC236}">
                <a16:creationId xmlns:a16="http://schemas.microsoft.com/office/drawing/2014/main" id="{5A37D65F-B0AF-4F79-B81C-ED0057D8BCB4}"/>
              </a:ext>
            </a:extLst>
          </p:cNvPr>
          <p:cNvCxnSpPr/>
          <p:nvPr/>
        </p:nvCxnSpPr>
        <p:spPr>
          <a:xfrm>
            <a:off x="1847557" y="2025749"/>
            <a:ext cx="9387840" cy="750276"/>
          </a:xfrm>
          <a:prstGeom prst="line">
            <a:avLst/>
          </a:prstGeom>
          <a:ln w="12700">
            <a:gradFill flip="none" rotWithShape="1">
              <a:gsLst>
                <a:gs pos="28000">
                  <a:srgbClr val="FF0000"/>
                </a:gs>
                <a:gs pos="0">
                  <a:srgbClr val="FF0000"/>
                </a:gs>
                <a:gs pos="75000">
                  <a:srgbClr val="FFFF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16">
            <a:extLst>
              <a:ext uri="{FF2B5EF4-FFF2-40B4-BE49-F238E27FC236}">
                <a16:creationId xmlns:a16="http://schemas.microsoft.com/office/drawing/2014/main" id="{B8DEE9DA-9FF7-47AA-B562-17CFDA0F5F5A}"/>
              </a:ext>
            </a:extLst>
          </p:cNvPr>
          <p:cNvCxnSpPr/>
          <p:nvPr/>
        </p:nvCxnSpPr>
        <p:spPr>
          <a:xfrm flipV="1">
            <a:off x="1847558" y="4145281"/>
            <a:ext cx="9406596" cy="617220"/>
          </a:xfrm>
          <a:prstGeom prst="line">
            <a:avLst/>
          </a:prstGeom>
          <a:ln w="12700">
            <a:gradFill flip="none" rotWithShape="1">
              <a:gsLst>
                <a:gs pos="28000">
                  <a:srgbClr val="FF0000"/>
                </a:gs>
                <a:gs pos="0">
                  <a:srgbClr val="FF0000"/>
                </a:gs>
                <a:gs pos="75000">
                  <a:srgbClr val="FFFF0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506F0FD-4F81-497C-BA47-B90ED3714D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9" t="25679" r="36111" b="25309"/>
          <a:stretch/>
        </p:blipFill>
        <p:spPr>
          <a:xfrm>
            <a:off x="143933" y="1761067"/>
            <a:ext cx="3361267" cy="3361267"/>
          </a:xfrm>
          <a:prstGeom prst="ellipse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72D1049-107D-45F0-9F9B-DD26CACDB0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9" t="33106" r="40972" b="38252"/>
          <a:stretch/>
        </p:blipFill>
        <p:spPr>
          <a:xfrm>
            <a:off x="10010343" y="2692400"/>
            <a:ext cx="1451231" cy="1426633"/>
          </a:xfrm>
          <a:prstGeom prst="rect">
            <a:avLst/>
          </a:prstGeom>
        </p:spPr>
      </p:pic>
      <p:sp>
        <p:nvSpPr>
          <p:cNvPr id="29" name="Полилиния 29">
            <a:extLst>
              <a:ext uri="{FF2B5EF4-FFF2-40B4-BE49-F238E27FC236}">
                <a16:creationId xmlns:a16="http://schemas.microsoft.com/office/drawing/2014/main" id="{C2E28EA7-A0F4-4045-97E6-0F695B784665}"/>
              </a:ext>
            </a:extLst>
          </p:cNvPr>
          <p:cNvSpPr/>
          <p:nvPr/>
        </p:nvSpPr>
        <p:spPr>
          <a:xfrm>
            <a:off x="8067042" y="2753360"/>
            <a:ext cx="2824613" cy="1341120"/>
          </a:xfrm>
          <a:custGeom>
            <a:avLst/>
            <a:gdLst>
              <a:gd name="connsiteX0" fmla="*/ 1943100 w 1988820"/>
              <a:gd name="connsiteY0" fmla="*/ 7620 h 952500"/>
              <a:gd name="connsiteX1" fmla="*/ 0 w 1988820"/>
              <a:gd name="connsiteY1" fmla="*/ 0 h 952500"/>
              <a:gd name="connsiteX2" fmla="*/ 0 w 1988820"/>
              <a:gd name="connsiteY2" fmla="*/ 952500 h 952500"/>
              <a:gd name="connsiteX3" fmla="*/ 1988820 w 1988820"/>
              <a:gd name="connsiteY3" fmla="*/ 830580 h 952500"/>
              <a:gd name="connsiteX4" fmla="*/ 1943100 w 1988820"/>
              <a:gd name="connsiteY4" fmla="*/ 7620 h 952500"/>
              <a:gd name="connsiteX0" fmla="*/ 1943100 w 1988820"/>
              <a:gd name="connsiteY0" fmla="*/ 7620 h 838200"/>
              <a:gd name="connsiteX1" fmla="*/ 0 w 1988820"/>
              <a:gd name="connsiteY1" fmla="*/ 0 h 838200"/>
              <a:gd name="connsiteX2" fmla="*/ 0 w 1988820"/>
              <a:gd name="connsiteY2" fmla="*/ 838200 h 838200"/>
              <a:gd name="connsiteX3" fmla="*/ 1988820 w 1988820"/>
              <a:gd name="connsiteY3" fmla="*/ 830580 h 838200"/>
              <a:gd name="connsiteX4" fmla="*/ 1943100 w 1988820"/>
              <a:gd name="connsiteY4" fmla="*/ 7620 h 838200"/>
              <a:gd name="connsiteX0" fmla="*/ 1943100 w 1988820"/>
              <a:gd name="connsiteY0" fmla="*/ 7620 h 845820"/>
              <a:gd name="connsiteX1" fmla="*/ 0 w 1988820"/>
              <a:gd name="connsiteY1" fmla="*/ 0 h 845820"/>
              <a:gd name="connsiteX2" fmla="*/ 0 w 1988820"/>
              <a:gd name="connsiteY2" fmla="*/ 845820 h 845820"/>
              <a:gd name="connsiteX3" fmla="*/ 1988820 w 1988820"/>
              <a:gd name="connsiteY3" fmla="*/ 830580 h 845820"/>
              <a:gd name="connsiteX4" fmla="*/ 1943100 w 1988820"/>
              <a:gd name="connsiteY4" fmla="*/ 7620 h 845820"/>
              <a:gd name="connsiteX0" fmla="*/ 1943100 w 1950720"/>
              <a:gd name="connsiteY0" fmla="*/ 7620 h 845820"/>
              <a:gd name="connsiteX1" fmla="*/ 0 w 1950720"/>
              <a:gd name="connsiteY1" fmla="*/ 0 h 845820"/>
              <a:gd name="connsiteX2" fmla="*/ 0 w 1950720"/>
              <a:gd name="connsiteY2" fmla="*/ 845820 h 845820"/>
              <a:gd name="connsiteX3" fmla="*/ 1950720 w 1950720"/>
              <a:gd name="connsiteY3" fmla="*/ 830580 h 845820"/>
              <a:gd name="connsiteX4" fmla="*/ 1943100 w 1950720"/>
              <a:gd name="connsiteY4" fmla="*/ 7620 h 845820"/>
              <a:gd name="connsiteX0" fmla="*/ 1957822 w 1957822"/>
              <a:gd name="connsiteY0" fmla="*/ 0 h 975360"/>
              <a:gd name="connsiteX1" fmla="*/ 0 w 1957822"/>
              <a:gd name="connsiteY1" fmla="*/ 129540 h 975360"/>
              <a:gd name="connsiteX2" fmla="*/ 0 w 1957822"/>
              <a:gd name="connsiteY2" fmla="*/ 975360 h 975360"/>
              <a:gd name="connsiteX3" fmla="*/ 1950720 w 1957822"/>
              <a:gd name="connsiteY3" fmla="*/ 960120 h 975360"/>
              <a:gd name="connsiteX4" fmla="*/ 1957822 w 1957822"/>
              <a:gd name="connsiteY4" fmla="*/ 0 h 975360"/>
              <a:gd name="connsiteX0" fmla="*/ 1957822 w 1957822"/>
              <a:gd name="connsiteY0" fmla="*/ 0 h 922020"/>
              <a:gd name="connsiteX1" fmla="*/ 0 w 1957822"/>
              <a:gd name="connsiteY1" fmla="*/ 76200 h 922020"/>
              <a:gd name="connsiteX2" fmla="*/ 0 w 1957822"/>
              <a:gd name="connsiteY2" fmla="*/ 922020 h 922020"/>
              <a:gd name="connsiteX3" fmla="*/ 1950720 w 1957822"/>
              <a:gd name="connsiteY3" fmla="*/ 906780 h 922020"/>
              <a:gd name="connsiteX4" fmla="*/ 1957822 w 1957822"/>
              <a:gd name="connsiteY4" fmla="*/ 0 h 922020"/>
              <a:gd name="connsiteX0" fmla="*/ 1957822 w 1957822"/>
              <a:gd name="connsiteY0" fmla="*/ 0 h 952500"/>
              <a:gd name="connsiteX1" fmla="*/ 0 w 1957822"/>
              <a:gd name="connsiteY1" fmla="*/ 106680 h 952500"/>
              <a:gd name="connsiteX2" fmla="*/ 0 w 1957822"/>
              <a:gd name="connsiteY2" fmla="*/ 952500 h 952500"/>
              <a:gd name="connsiteX3" fmla="*/ 1950720 w 1957822"/>
              <a:gd name="connsiteY3" fmla="*/ 937260 h 952500"/>
              <a:gd name="connsiteX4" fmla="*/ 1957822 w 1957822"/>
              <a:gd name="connsiteY4" fmla="*/ 0 h 952500"/>
              <a:gd name="connsiteX0" fmla="*/ 1957822 w 1957822"/>
              <a:gd name="connsiteY0" fmla="*/ 0 h 922020"/>
              <a:gd name="connsiteX1" fmla="*/ 0 w 1957822"/>
              <a:gd name="connsiteY1" fmla="*/ 76200 h 922020"/>
              <a:gd name="connsiteX2" fmla="*/ 0 w 1957822"/>
              <a:gd name="connsiteY2" fmla="*/ 922020 h 922020"/>
              <a:gd name="connsiteX3" fmla="*/ 1950720 w 1957822"/>
              <a:gd name="connsiteY3" fmla="*/ 906780 h 922020"/>
              <a:gd name="connsiteX4" fmla="*/ 1957822 w 1957822"/>
              <a:gd name="connsiteY4" fmla="*/ 0 h 922020"/>
              <a:gd name="connsiteX0" fmla="*/ 1957822 w 1965744"/>
              <a:gd name="connsiteY0" fmla="*/ 0 h 1005840"/>
              <a:gd name="connsiteX1" fmla="*/ 0 w 1965744"/>
              <a:gd name="connsiteY1" fmla="*/ 76200 h 1005840"/>
              <a:gd name="connsiteX2" fmla="*/ 0 w 1965744"/>
              <a:gd name="connsiteY2" fmla="*/ 922020 h 1005840"/>
              <a:gd name="connsiteX3" fmla="*/ 1965442 w 1965744"/>
              <a:gd name="connsiteY3" fmla="*/ 1005840 h 1005840"/>
              <a:gd name="connsiteX4" fmla="*/ 1957822 w 1965744"/>
              <a:gd name="connsiteY4" fmla="*/ 0 h 1005840"/>
              <a:gd name="connsiteX0" fmla="*/ 1957822 w 2046459"/>
              <a:gd name="connsiteY0" fmla="*/ 0 h 1005840"/>
              <a:gd name="connsiteX1" fmla="*/ 0 w 2046459"/>
              <a:gd name="connsiteY1" fmla="*/ 76200 h 1005840"/>
              <a:gd name="connsiteX2" fmla="*/ 0 w 2046459"/>
              <a:gd name="connsiteY2" fmla="*/ 922020 h 1005840"/>
              <a:gd name="connsiteX3" fmla="*/ 2046415 w 2046459"/>
              <a:gd name="connsiteY3" fmla="*/ 1005840 h 1005840"/>
              <a:gd name="connsiteX4" fmla="*/ 1957822 w 2046459"/>
              <a:gd name="connsiteY4" fmla="*/ 0 h 1005840"/>
              <a:gd name="connsiteX0" fmla="*/ 2009351 w 2046511"/>
              <a:gd name="connsiteY0" fmla="*/ 0 h 1005840"/>
              <a:gd name="connsiteX1" fmla="*/ 0 w 2046511"/>
              <a:gd name="connsiteY1" fmla="*/ 76200 h 1005840"/>
              <a:gd name="connsiteX2" fmla="*/ 0 w 2046511"/>
              <a:gd name="connsiteY2" fmla="*/ 922020 h 1005840"/>
              <a:gd name="connsiteX3" fmla="*/ 2046415 w 2046511"/>
              <a:gd name="connsiteY3" fmla="*/ 1005840 h 1005840"/>
              <a:gd name="connsiteX4" fmla="*/ 2009351 w 2046511"/>
              <a:gd name="connsiteY4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6511" h="1005840">
                <a:moveTo>
                  <a:pt x="2009351" y="0"/>
                </a:moveTo>
                <a:lnTo>
                  <a:pt x="0" y="76200"/>
                </a:lnTo>
                <a:lnTo>
                  <a:pt x="0" y="922020"/>
                </a:lnTo>
                <a:lnTo>
                  <a:pt x="2046415" y="1005840"/>
                </a:lnTo>
                <a:cubicBezTo>
                  <a:pt x="2048782" y="685800"/>
                  <a:pt x="2006984" y="320040"/>
                  <a:pt x="2009351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9EFB0A3-23B8-4579-9B27-30FD42A53A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7" t="20741" r="39584" b="29630"/>
          <a:stretch/>
        </p:blipFill>
        <p:spPr>
          <a:xfrm>
            <a:off x="5721351" y="1727200"/>
            <a:ext cx="3369733" cy="34036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8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Прямокутник 18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Місячне затемнення</a:t>
              </a:r>
            </a:p>
          </p:txBody>
        </p:sp>
      </p:grpSp>
      <p:sp>
        <p:nvSpPr>
          <p:cNvPr id="31" name="Місце для вмісту 3">
            <a:extLst>
              <a:ext uri="{FF2B5EF4-FFF2-40B4-BE49-F238E27FC236}">
                <a16:creationId xmlns:a16="http://schemas.microsoft.com/office/drawing/2014/main" id="{CDEB8849-762C-46E7-A27F-40D09840A56E}"/>
              </a:ext>
            </a:extLst>
          </p:cNvPr>
          <p:cNvSpPr txBox="1">
            <a:spLocks/>
          </p:cNvSpPr>
          <p:nvPr/>
        </p:nvSpPr>
        <p:spPr>
          <a:xfrm>
            <a:off x="2843056" y="5528638"/>
            <a:ext cx="7396842" cy="108377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Освітлення Місяця відбувається лише червоними променями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85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s://retina.news.mail.ru/pic/aa/0c/image487321_667d9132c46b6ce458825b359a057a23.jpg">
            <a:extLst>
              <a:ext uri="{FF2B5EF4-FFF2-40B4-BE49-F238E27FC236}">
                <a16:creationId xmlns:a16="http://schemas.microsoft.com/office/drawing/2014/main" id="{50F0773A-8101-4232-AF50-A61663FBF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1" b="18477"/>
          <a:stretch/>
        </p:blipFill>
        <p:spPr bwMode="auto">
          <a:xfrm>
            <a:off x="0" y="-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8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Прямокутник 18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Місячне затемнення</a:t>
              </a:r>
            </a:p>
          </p:txBody>
        </p:sp>
      </p:grpSp>
      <p:sp>
        <p:nvSpPr>
          <p:cNvPr id="21" name="Місце для вмісту 3">
            <a:extLst>
              <a:ext uri="{FF2B5EF4-FFF2-40B4-BE49-F238E27FC236}">
                <a16:creationId xmlns:a16="http://schemas.microsoft.com/office/drawing/2014/main" id="{19D578F1-6D94-4A4D-B52C-A3E16FAABDBF}"/>
              </a:ext>
            </a:extLst>
          </p:cNvPr>
          <p:cNvSpPr txBox="1">
            <a:spLocks/>
          </p:cNvSpPr>
          <p:nvPr/>
        </p:nvSpPr>
        <p:spPr>
          <a:xfrm>
            <a:off x="6217764" y="952830"/>
            <a:ext cx="5342727" cy="273512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частковому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затемненні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яскравість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освітлення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місячного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диска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змінюється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незначно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1D15E495-ED4D-4CD8-8648-7D91C38507C5}"/>
              </a:ext>
            </a:extLst>
          </p:cNvPr>
          <p:cNvSpPr txBox="1">
            <a:spLocks/>
          </p:cNvSpPr>
          <p:nvPr/>
        </p:nvSpPr>
        <p:spPr>
          <a:xfrm>
            <a:off x="6217763" y="3827907"/>
            <a:ext cx="5342727" cy="171760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правило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1-2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затемнення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Місце для вмісту 3">
            <a:extLst>
              <a:ext uri="{FF2B5EF4-FFF2-40B4-BE49-F238E27FC236}">
                <a16:creationId xmlns:a16="http://schemas.microsoft.com/office/drawing/2014/main" id="{7B64DFA1-D139-418A-ABF1-4478E8CF84E8}"/>
              </a:ext>
            </a:extLst>
          </p:cNvPr>
          <p:cNvSpPr txBox="1">
            <a:spLocks/>
          </p:cNvSpPr>
          <p:nvPr/>
        </p:nvSpPr>
        <p:spPr>
          <a:xfrm>
            <a:off x="6120768" y="5671424"/>
            <a:ext cx="5536715" cy="108740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Максимальна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тривалість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1 год 47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хв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1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A3CC3C-5AAB-4FFD-8EFC-4B6C08FFB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" y="-25552"/>
            <a:ext cx="12192000" cy="6857999"/>
          </a:xfrm>
          <a:prstGeom prst="rect">
            <a:avLst/>
          </a:prstGeom>
        </p:spPr>
      </p:pic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B627CC1A-7EC7-4033-9C9A-5EEB82AEC134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9" name="Прямокутник: округлені верхні кути 10">
              <a:extLst>
                <a:ext uri="{FF2B5EF4-FFF2-40B4-BE49-F238E27FC236}">
                  <a16:creationId xmlns:a16="http://schemas.microsoft.com/office/drawing/2014/main" id="{56BAFA81-0E2C-46A5-8DF3-6C3236C2679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0" name="Прямокутник 39">
              <a:extLst>
                <a:ext uri="{FF2B5EF4-FFF2-40B4-BE49-F238E27FC236}">
                  <a16:creationId xmlns:a16="http://schemas.microsoft.com/office/drawing/2014/main" id="{597D32FD-F31C-49D0-BC0C-8CBE6A5AA379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Причина таких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рідких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затемнень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88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BE225AFA-15F6-4C53-A560-4678E213D516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40" name="Прямокутник: округлені верхні кути 10">
              <a:extLst>
                <a:ext uri="{FF2B5EF4-FFF2-40B4-BE49-F238E27FC236}">
                  <a16:creationId xmlns:a16="http://schemas.microsoft.com/office/drawing/2014/main" id="{1FBC49C6-9B8A-4CDA-B4E7-04C7304AC63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Прямокутник 40">
              <a:extLst>
                <a:ext uri="{FF2B5EF4-FFF2-40B4-BE49-F238E27FC236}">
                  <a16:creationId xmlns:a16="http://schemas.microsoft.com/office/drawing/2014/main" id="{BB895B85-73FA-404D-94CD-A11018F7C09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Планети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видимі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неозброєним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оком</a:t>
              </a:r>
            </a:p>
          </p:txBody>
        </p:sp>
      </p:grpSp>
      <p:pic>
        <p:nvPicPr>
          <p:cNvPr id="11" name="Picture 2" descr="Пов’язане зображення">
            <a:extLst>
              <a:ext uri="{FF2B5EF4-FFF2-40B4-BE49-F238E27FC236}">
                <a16:creationId xmlns:a16="http://schemas.microsoft.com/office/drawing/2014/main" id="{20C4C04E-0519-4E8B-A5AB-E23A59A44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0999" r="30529" b="19288"/>
          <a:stretch/>
        </p:blipFill>
        <p:spPr bwMode="auto">
          <a:xfrm>
            <a:off x="4749619" y="1920877"/>
            <a:ext cx="2472267" cy="236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Пов’язане зображення">
            <a:extLst>
              <a:ext uri="{FF2B5EF4-FFF2-40B4-BE49-F238E27FC236}">
                <a16:creationId xmlns:a16="http://schemas.microsoft.com/office/drawing/2014/main" id="{DE689D01-FCA1-474C-84BC-781E305BB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r="8030"/>
          <a:stretch/>
        </p:blipFill>
        <p:spPr bwMode="auto">
          <a:xfrm>
            <a:off x="9553101" y="1920877"/>
            <a:ext cx="2472266" cy="236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Пов’язане зображення">
            <a:extLst>
              <a:ext uri="{FF2B5EF4-FFF2-40B4-BE49-F238E27FC236}">
                <a16:creationId xmlns:a16="http://schemas.microsoft.com/office/drawing/2014/main" id="{7AA34F70-6927-4596-A2BF-F7A6A4D1A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216" y="4382959"/>
            <a:ext cx="2320885" cy="232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Результат пошуку зображень за запитом &quot;марс&quot;">
            <a:extLst>
              <a:ext uri="{FF2B5EF4-FFF2-40B4-BE49-F238E27FC236}">
                <a16:creationId xmlns:a16="http://schemas.microsoft.com/office/drawing/2014/main" id="{C1BDC8FD-4EBC-4374-B2BE-9E7387D5E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3" y="1885372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Пов’язане зображення">
            <a:extLst>
              <a:ext uri="{FF2B5EF4-FFF2-40B4-BE49-F238E27FC236}">
                <a16:creationId xmlns:a16="http://schemas.microsoft.com/office/drawing/2014/main" id="{1AF7DEE3-3717-4F07-BB47-5D328FE58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749" y="4382959"/>
            <a:ext cx="2439458" cy="230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69608ED3-8D00-4105-A41D-90B01CCB9FFA}"/>
              </a:ext>
            </a:extLst>
          </p:cNvPr>
          <p:cNvSpPr txBox="1">
            <a:spLocks/>
          </p:cNvSpPr>
          <p:nvPr/>
        </p:nvSpPr>
        <p:spPr>
          <a:xfrm>
            <a:off x="2418404" y="3640197"/>
            <a:ext cx="2072148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Меркурій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82ECB70D-24E0-40E2-AF65-55615AF8362D}"/>
              </a:ext>
            </a:extLst>
          </p:cNvPr>
          <p:cNvSpPr txBox="1">
            <a:spLocks/>
          </p:cNvSpPr>
          <p:nvPr/>
        </p:nvSpPr>
        <p:spPr>
          <a:xfrm>
            <a:off x="400742" y="1251807"/>
            <a:ext cx="2072148" cy="64458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Марс</a:t>
            </a:r>
          </a:p>
        </p:txBody>
      </p:sp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FDEDA1D7-1FB7-48E7-B481-F67092DDCB85}"/>
              </a:ext>
            </a:extLst>
          </p:cNvPr>
          <p:cNvSpPr txBox="1">
            <a:spLocks/>
          </p:cNvSpPr>
          <p:nvPr/>
        </p:nvSpPr>
        <p:spPr>
          <a:xfrm>
            <a:off x="4949678" y="1261179"/>
            <a:ext cx="2072148" cy="64458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E6C07757-A38D-45DE-876B-2A77C73A9376}"/>
              </a:ext>
            </a:extLst>
          </p:cNvPr>
          <p:cNvSpPr txBox="1">
            <a:spLocks/>
          </p:cNvSpPr>
          <p:nvPr/>
        </p:nvSpPr>
        <p:spPr>
          <a:xfrm>
            <a:off x="9753160" y="1258403"/>
            <a:ext cx="2072148" cy="64458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Сатурн</a:t>
            </a: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E5B8E423-9032-42B6-80FB-667B01E804B3}"/>
              </a:ext>
            </a:extLst>
          </p:cNvPr>
          <p:cNvSpPr txBox="1">
            <a:spLocks/>
          </p:cNvSpPr>
          <p:nvPr/>
        </p:nvSpPr>
        <p:spPr>
          <a:xfrm>
            <a:off x="7356584" y="3640197"/>
            <a:ext cx="2072148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Венера</a:t>
            </a:r>
          </a:p>
        </p:txBody>
      </p:sp>
    </p:spTree>
    <p:extLst>
      <p:ext uri="{BB962C8B-B14F-4D97-AF65-F5344CB8AC3E}">
        <p14:creationId xmlns:p14="http://schemas.microsoft.com/office/powerpoint/2010/main" val="283703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 ÐµÐ·ÑÐ»ÑÑÐ°Ñ Ð¿Ð¾ÑÑÐºÑ Ð·Ð¾Ð±ÑÐ°Ð¶ÐµÐ½Ñ Ð·Ð° Ð·Ð°Ð¿Ð¸ÑÐ¾Ð¼ &quot;Ð¿Ð»Ð°Ð½ÐµÑÐ¸ Ð½Ð° Ð½ÑÑÐ½Ð¾Ð¼Ñ Ð½ÐµÐ±Ñ&quot;">
            <a:extLst>
              <a:ext uri="{FF2B5EF4-FFF2-40B4-BE49-F238E27FC236}">
                <a16:creationId xmlns:a16="http://schemas.microsoft.com/office/drawing/2014/main" id="{C7BD7A8E-A2D0-4972-BB28-7C6AD3230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BE225AFA-15F6-4C53-A560-4678E213D516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40" name="Прямокутник: округлені верхні кути 10">
              <a:extLst>
                <a:ext uri="{FF2B5EF4-FFF2-40B4-BE49-F238E27FC236}">
                  <a16:creationId xmlns:a16="http://schemas.microsoft.com/office/drawing/2014/main" id="{1FBC49C6-9B8A-4CDA-B4E7-04C7304AC63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Прямокутник 40">
              <a:extLst>
                <a:ext uri="{FF2B5EF4-FFF2-40B4-BE49-F238E27FC236}">
                  <a16:creationId xmlns:a16="http://schemas.microsoft.com/office/drawing/2014/main" id="{BB895B85-73FA-404D-94CD-A11018F7C09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Видимий рух планет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3" name="Місце для вмісту 3"/>
          <p:cNvSpPr txBox="1">
            <a:spLocks/>
          </p:cNvSpPr>
          <p:nvPr/>
        </p:nvSpPr>
        <p:spPr>
          <a:xfrm>
            <a:off x="6819905" y="5532418"/>
            <a:ext cx="5205462" cy="109997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 можна відрізнити планети від зірок?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7423831" y="5932523"/>
            <a:ext cx="3234324" cy="69987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 їх шукати?</a:t>
            </a:r>
          </a:p>
        </p:txBody>
      </p:sp>
      <p:sp>
        <p:nvSpPr>
          <p:cNvPr id="12" name="Місце для вмісту 3"/>
          <p:cNvSpPr txBox="1">
            <a:spLocks/>
          </p:cNvSpPr>
          <p:nvPr/>
        </p:nvSpPr>
        <p:spPr>
          <a:xfrm>
            <a:off x="2571750" y="5202350"/>
            <a:ext cx="9453617" cy="146034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всіх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поблизу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екліптики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11" grpId="0" animBg="1"/>
      <p:bldP spid="11" grpId="1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CC59EE-2FB8-4231-84C5-D4A1E6C0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70" name="Місце для вмісту 3"/>
          <p:cNvSpPr txBox="1">
            <a:spLocks/>
          </p:cNvSpPr>
          <p:nvPr/>
        </p:nvSpPr>
        <p:spPr>
          <a:xfrm>
            <a:off x="6109140" y="1760868"/>
            <a:ext cx="5744444" cy="121617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описує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зоряного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неба петлю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2" descr="Результат пошуку зображень за запитом &quot;рух планет на зоряному небі&quot;">
            <a:extLst>
              <a:ext uri="{FF2B5EF4-FFF2-40B4-BE49-F238E27FC236}">
                <a16:creationId xmlns:a16="http://schemas.microsoft.com/office/drawing/2014/main" id="{00BA0D3F-C86F-4DCB-AE47-173F8FF5DA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7" y="768139"/>
            <a:ext cx="4005264" cy="60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Місце для вмісту 3"/>
          <p:cNvSpPr txBox="1">
            <a:spLocks/>
          </p:cNvSpPr>
          <p:nvPr/>
        </p:nvSpPr>
        <p:spPr>
          <a:xfrm>
            <a:off x="6095996" y="3925031"/>
            <a:ext cx="5757588" cy="224716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накладається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й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своїй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орбіті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Петлеподібний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82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166633" y="2050643"/>
            <a:ext cx="11858729" cy="123218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небесній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відрізнити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зірок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Де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потрібно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шукати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44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3" y="4520598"/>
            <a:ext cx="11858728" cy="83721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Коли і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найкраще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9A39CC54-263F-490F-8D57-ED4E7B5FD419}"/>
              </a:ext>
            </a:extLst>
          </p:cNvPr>
          <p:cNvGrpSpPr/>
          <p:nvPr/>
        </p:nvGrpSpPr>
        <p:grpSpPr>
          <a:xfrm>
            <a:off x="0" y="-2"/>
            <a:ext cx="12191998" cy="812878"/>
            <a:chOff x="-1" y="-2"/>
            <a:chExt cx="12191998" cy="812878"/>
          </a:xfrm>
        </p:grpSpPr>
        <p:sp>
          <p:nvSpPr>
            <p:cNvPr id="2" name="Прямокутник: округлені верхні кути 1">
              <a:extLst>
                <a:ext uri="{FF2B5EF4-FFF2-40B4-BE49-F238E27FC236}">
                  <a16:creationId xmlns:a16="http://schemas.microsoft.com/office/drawing/2014/main" id="{275A2850-6409-44F7-A195-2E186B5AE4F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" name="Прямокутник 2">
              <a:extLst>
                <a:ext uri="{FF2B5EF4-FFF2-40B4-BE49-F238E27FC236}">
                  <a16:creationId xmlns:a16="http://schemas.microsoft.com/office/drawing/2014/main" id="{02FC56B7-B215-4089-8FE5-8984B0BFB23E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89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CC59EE-2FB8-4231-84C5-D4A1E6C0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70" name="Місце для вмісту 3"/>
          <p:cNvSpPr txBox="1">
            <a:spLocks/>
          </p:cNvSpPr>
          <p:nvPr/>
        </p:nvSpPr>
        <p:spPr>
          <a:xfrm>
            <a:off x="6265206" y="2877014"/>
            <a:ext cx="5744444" cy="209603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КОНФІГУРАЦ</a:t>
            </a:r>
            <a:r>
              <a:rPr lang="uk-UA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ІЯ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положення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займає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відносно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Конфігурації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</a:t>
              </a:r>
            </a:p>
          </p:txBody>
        </p:sp>
      </p:grpSp>
      <p:pic>
        <p:nvPicPr>
          <p:cNvPr id="11" name="Picture 2" descr="Результат пошуку зображень за запитом &quot;конфігурація планет&quot;">
            <a:extLst>
              <a:ext uri="{FF2B5EF4-FFF2-40B4-BE49-F238E27FC236}">
                <a16:creationId xmlns:a16="http://schemas.microsoft.com/office/drawing/2014/main" id="{4A7A0986-9E66-4C29-88CC-5FBF35426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0" y="1115272"/>
            <a:ext cx="5980611" cy="561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91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BE225AFA-15F6-4C53-A560-4678E213D516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40" name="Прямокутник: округлені верхні кути 10">
              <a:extLst>
                <a:ext uri="{FF2B5EF4-FFF2-40B4-BE49-F238E27FC236}">
                  <a16:creationId xmlns:a16="http://schemas.microsoft.com/office/drawing/2014/main" id="{1FBC49C6-9B8A-4CDA-B4E7-04C7304AC635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1" name="Прямокутник 40">
              <a:extLst>
                <a:ext uri="{FF2B5EF4-FFF2-40B4-BE49-F238E27FC236}">
                  <a16:creationId xmlns:a16="http://schemas.microsoft.com/office/drawing/2014/main" id="{BB895B85-73FA-404D-94CD-A11018F7C09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Верхні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та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нижні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планети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1" name="Picture 2" descr="Пов’язане зображення">
            <a:extLst>
              <a:ext uri="{FF2B5EF4-FFF2-40B4-BE49-F238E27FC236}">
                <a16:creationId xmlns:a16="http://schemas.microsoft.com/office/drawing/2014/main" id="{20C4C04E-0519-4E8B-A5AB-E23A59A44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1" t="10999" r="30529" b="19288"/>
          <a:stretch/>
        </p:blipFill>
        <p:spPr bwMode="auto">
          <a:xfrm>
            <a:off x="4749619" y="1920877"/>
            <a:ext cx="2472267" cy="236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Пов’язане зображення">
            <a:extLst>
              <a:ext uri="{FF2B5EF4-FFF2-40B4-BE49-F238E27FC236}">
                <a16:creationId xmlns:a16="http://schemas.microsoft.com/office/drawing/2014/main" id="{DE689D01-FCA1-474C-84BC-781E305BB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r="8030"/>
          <a:stretch/>
        </p:blipFill>
        <p:spPr bwMode="auto">
          <a:xfrm>
            <a:off x="9553101" y="1920877"/>
            <a:ext cx="2472266" cy="236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Пов’язане зображення">
            <a:extLst>
              <a:ext uri="{FF2B5EF4-FFF2-40B4-BE49-F238E27FC236}">
                <a16:creationId xmlns:a16="http://schemas.microsoft.com/office/drawing/2014/main" id="{7AA34F70-6927-4596-A2BF-F7A6A4D1A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216" y="4382959"/>
            <a:ext cx="2320885" cy="232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Результат пошуку зображень за запитом &quot;марс&quot;">
            <a:extLst>
              <a:ext uri="{FF2B5EF4-FFF2-40B4-BE49-F238E27FC236}">
                <a16:creationId xmlns:a16="http://schemas.microsoft.com/office/drawing/2014/main" id="{C1BDC8FD-4EBC-4374-B2BE-9E7387D5E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3" y="1885372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Пов’язане зображення">
            <a:extLst>
              <a:ext uri="{FF2B5EF4-FFF2-40B4-BE49-F238E27FC236}">
                <a16:creationId xmlns:a16="http://schemas.microsoft.com/office/drawing/2014/main" id="{1AF7DEE3-3717-4F07-BB47-5D328FE58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749" y="4382959"/>
            <a:ext cx="2439458" cy="230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69608ED3-8D00-4105-A41D-90B01CCB9FFA}"/>
              </a:ext>
            </a:extLst>
          </p:cNvPr>
          <p:cNvSpPr txBox="1">
            <a:spLocks/>
          </p:cNvSpPr>
          <p:nvPr/>
        </p:nvSpPr>
        <p:spPr>
          <a:xfrm>
            <a:off x="2418404" y="3640197"/>
            <a:ext cx="2072148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Меркурій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82ECB70D-24E0-40E2-AF65-55615AF8362D}"/>
              </a:ext>
            </a:extLst>
          </p:cNvPr>
          <p:cNvSpPr txBox="1">
            <a:spLocks/>
          </p:cNvSpPr>
          <p:nvPr/>
        </p:nvSpPr>
        <p:spPr>
          <a:xfrm>
            <a:off x="400742" y="1251807"/>
            <a:ext cx="2072148" cy="64458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Марс</a:t>
            </a:r>
          </a:p>
        </p:txBody>
      </p:sp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FDEDA1D7-1FB7-48E7-B481-F67092DDCB85}"/>
              </a:ext>
            </a:extLst>
          </p:cNvPr>
          <p:cNvSpPr txBox="1">
            <a:spLocks/>
          </p:cNvSpPr>
          <p:nvPr/>
        </p:nvSpPr>
        <p:spPr>
          <a:xfrm>
            <a:off x="4949678" y="1261179"/>
            <a:ext cx="2072148" cy="64458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Юпітер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E6C07757-A38D-45DE-876B-2A77C73A9376}"/>
              </a:ext>
            </a:extLst>
          </p:cNvPr>
          <p:cNvSpPr txBox="1">
            <a:spLocks/>
          </p:cNvSpPr>
          <p:nvPr/>
        </p:nvSpPr>
        <p:spPr>
          <a:xfrm>
            <a:off x="9753160" y="1258403"/>
            <a:ext cx="2072148" cy="644589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Сатурн</a:t>
            </a: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E5B8E423-9032-42B6-80FB-667B01E804B3}"/>
              </a:ext>
            </a:extLst>
          </p:cNvPr>
          <p:cNvSpPr txBox="1">
            <a:spLocks/>
          </p:cNvSpPr>
          <p:nvPr/>
        </p:nvSpPr>
        <p:spPr>
          <a:xfrm>
            <a:off x="7356584" y="3640197"/>
            <a:ext cx="2072148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Венера</a:t>
            </a:r>
          </a:p>
        </p:txBody>
      </p:sp>
    </p:spTree>
    <p:extLst>
      <p:ext uri="{BB962C8B-B14F-4D97-AF65-F5344CB8AC3E}">
        <p14:creationId xmlns:p14="http://schemas.microsoft.com/office/powerpoint/2010/main" val="132799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s://amazingsky.files.wordpress.com/2015/01/moon-mercury-venus-jan-21-2015.jpg">
            <a:extLst>
              <a:ext uri="{FF2B5EF4-FFF2-40B4-BE49-F238E27FC236}">
                <a16:creationId xmlns:a16="http://schemas.microsoft.com/office/drawing/2014/main" id="{F49846CD-5ED1-4628-AE7C-A434DECD9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1187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Умови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спостерігання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нижніх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 </a:t>
              </a:r>
            </a:p>
          </p:txBody>
        </p:sp>
      </p:grp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F77BD730-66F0-4A38-841D-BEB780CBC137}"/>
              </a:ext>
            </a:extLst>
          </p:cNvPr>
          <p:cNvSpPr txBox="1">
            <a:spLocks/>
          </p:cNvSpPr>
          <p:nvPr/>
        </p:nvSpPr>
        <p:spPr>
          <a:xfrm>
            <a:off x="166637" y="2985088"/>
            <a:ext cx="5342727" cy="21105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лише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після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заходу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перед сходом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3F36DFD8-F858-42D5-915A-3EB1AA06456D}"/>
              </a:ext>
            </a:extLst>
          </p:cNvPr>
          <p:cNvSpPr txBox="1">
            <a:spLocks/>
          </p:cNvSpPr>
          <p:nvPr/>
        </p:nvSpPr>
        <p:spPr>
          <a:xfrm>
            <a:off x="166638" y="5420509"/>
            <a:ext cx="5342727" cy="112283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Меркурій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- 1,5 год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Венера – 4 год </a:t>
            </a:r>
          </a:p>
        </p:txBody>
      </p:sp>
    </p:spTree>
    <p:extLst>
      <p:ext uri="{BB962C8B-B14F-4D97-AF65-F5344CB8AC3E}">
        <p14:creationId xmlns:p14="http://schemas.microsoft.com/office/powerpoint/2010/main" val="46025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CC59EE-2FB8-4231-84C5-D4A1E6C0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Конфігурації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нижніх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</a:t>
              </a:r>
            </a:p>
          </p:txBody>
        </p:sp>
      </p:grpSp>
      <p:grpSp>
        <p:nvGrpSpPr>
          <p:cNvPr id="9" name="Группа 5">
            <a:extLst>
              <a:ext uri="{FF2B5EF4-FFF2-40B4-BE49-F238E27FC236}">
                <a16:creationId xmlns:a16="http://schemas.microsoft.com/office/drawing/2014/main" id="{FEDC7DE3-FCAB-4C73-B7F6-E30936A74E8D}"/>
              </a:ext>
            </a:extLst>
          </p:cNvPr>
          <p:cNvGrpSpPr/>
          <p:nvPr/>
        </p:nvGrpSpPr>
        <p:grpSpPr>
          <a:xfrm>
            <a:off x="753077" y="2623080"/>
            <a:ext cx="3059900" cy="3059899"/>
            <a:chOff x="564807" y="1967310"/>
            <a:chExt cx="2294925" cy="2294924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25AAADD2-FA10-4176-907D-B9F688B2AF61}"/>
                </a:ext>
              </a:extLst>
            </p:cNvPr>
            <p:cNvSpPr/>
            <p:nvPr/>
          </p:nvSpPr>
          <p:spPr>
            <a:xfrm>
              <a:off x="564807" y="1967310"/>
              <a:ext cx="2294924" cy="229492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ru-RU" sz="2400" dirty="0">
                <a:solidFill>
                  <a:srgbClr val="32285A"/>
                </a:solidFill>
                <a:latin typeface="Gerbera"/>
              </a:endParaRPr>
            </a:p>
          </p:txBody>
        </p:sp>
        <p:sp>
          <p:nvSpPr>
            <p:cNvPr id="13" name="Прямоугольник 2">
              <a:extLst>
                <a:ext uri="{FF2B5EF4-FFF2-40B4-BE49-F238E27FC236}">
                  <a16:creationId xmlns:a16="http://schemas.microsoft.com/office/drawing/2014/main" id="{55C9F360-08A8-42EF-9310-BAAB8F17B58C}"/>
                </a:ext>
              </a:extLst>
            </p:cNvPr>
            <p:cNvSpPr/>
            <p:nvPr/>
          </p:nvSpPr>
          <p:spPr>
            <a:xfrm>
              <a:off x="564808" y="2699273"/>
              <a:ext cx="2294924" cy="807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err="1">
                  <a:solidFill>
                    <a:srgbClr val="32285A"/>
                  </a:solidFill>
                </a:rPr>
                <a:t>Верхнє</a:t>
              </a:r>
              <a:r>
                <a:rPr lang="ru-RU" sz="3200" dirty="0">
                  <a:solidFill>
                    <a:srgbClr val="32285A"/>
                  </a:solidFill>
                </a:rPr>
                <a:t> </a:t>
              </a:r>
              <a:r>
                <a:rPr lang="ru-RU" sz="3200" dirty="0" err="1">
                  <a:solidFill>
                    <a:srgbClr val="32285A"/>
                  </a:solidFill>
                </a:rPr>
                <a:t>сполучення</a:t>
              </a:r>
              <a:endParaRPr lang="ru-RU" sz="3200" dirty="0">
                <a:solidFill>
                  <a:srgbClr val="32285A"/>
                </a:solidFill>
              </a:endParaRPr>
            </a:p>
          </p:txBody>
        </p:sp>
      </p:grpSp>
      <p:grpSp>
        <p:nvGrpSpPr>
          <p:cNvPr id="14" name="Группа 7">
            <a:extLst>
              <a:ext uri="{FF2B5EF4-FFF2-40B4-BE49-F238E27FC236}">
                <a16:creationId xmlns:a16="http://schemas.microsoft.com/office/drawing/2014/main" id="{40BB0EA6-0DC4-4D6C-AF12-9199ECA50C58}"/>
              </a:ext>
            </a:extLst>
          </p:cNvPr>
          <p:cNvGrpSpPr/>
          <p:nvPr/>
        </p:nvGrpSpPr>
        <p:grpSpPr>
          <a:xfrm>
            <a:off x="8379025" y="2623080"/>
            <a:ext cx="3059900" cy="3059899"/>
            <a:chOff x="6284268" y="1967310"/>
            <a:chExt cx="2294925" cy="2294924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EFC072C6-4207-454F-AD28-273B9A651CD2}"/>
                </a:ext>
              </a:extLst>
            </p:cNvPr>
            <p:cNvSpPr/>
            <p:nvPr/>
          </p:nvSpPr>
          <p:spPr>
            <a:xfrm>
              <a:off x="6284269" y="1967310"/>
              <a:ext cx="2294924" cy="229492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ru-RU">
                <a:solidFill>
                  <a:prstClr val="white"/>
                </a:solidFill>
                <a:latin typeface="Gerbera"/>
              </a:endParaRPr>
            </a:p>
          </p:txBody>
        </p:sp>
        <p:sp>
          <p:nvSpPr>
            <p:cNvPr id="16" name="Прямоугольник 13">
              <a:extLst>
                <a:ext uri="{FF2B5EF4-FFF2-40B4-BE49-F238E27FC236}">
                  <a16:creationId xmlns:a16="http://schemas.microsoft.com/office/drawing/2014/main" id="{87A5F196-0C20-4183-98CF-6C01386533B9}"/>
                </a:ext>
              </a:extLst>
            </p:cNvPr>
            <p:cNvSpPr/>
            <p:nvPr/>
          </p:nvSpPr>
          <p:spPr>
            <a:xfrm>
              <a:off x="6284268" y="2699273"/>
              <a:ext cx="2294924" cy="807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err="1">
                  <a:solidFill>
                    <a:srgbClr val="32285A"/>
                  </a:solidFill>
                </a:rPr>
                <a:t>Нижнє</a:t>
              </a:r>
              <a:r>
                <a:rPr lang="ru-RU" sz="3200" dirty="0">
                  <a:solidFill>
                    <a:srgbClr val="32285A"/>
                  </a:solidFill>
                </a:rPr>
                <a:t> </a:t>
              </a:r>
              <a:r>
                <a:rPr lang="ru-RU" sz="3200" dirty="0" err="1">
                  <a:solidFill>
                    <a:srgbClr val="32285A"/>
                  </a:solidFill>
                </a:rPr>
                <a:t>сполучення</a:t>
              </a:r>
              <a:endParaRPr lang="ru-RU" sz="3200" dirty="0">
                <a:solidFill>
                  <a:srgbClr val="32285A"/>
                </a:solidFill>
              </a:endParaRPr>
            </a:p>
          </p:txBody>
        </p:sp>
      </p:grpSp>
      <p:grpSp>
        <p:nvGrpSpPr>
          <p:cNvPr id="17" name="Группа 6">
            <a:extLst>
              <a:ext uri="{FF2B5EF4-FFF2-40B4-BE49-F238E27FC236}">
                <a16:creationId xmlns:a16="http://schemas.microsoft.com/office/drawing/2014/main" id="{C4B4D131-4AFD-4012-BDED-FF5A8C508422}"/>
              </a:ext>
            </a:extLst>
          </p:cNvPr>
          <p:cNvGrpSpPr/>
          <p:nvPr/>
        </p:nvGrpSpPr>
        <p:grpSpPr>
          <a:xfrm>
            <a:off x="4566051" y="2623080"/>
            <a:ext cx="3059899" cy="3059899"/>
            <a:chOff x="3424538" y="1967310"/>
            <a:chExt cx="2294924" cy="2294924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75CA9A7-05E4-4998-A0F2-1AB5A18C59A9}"/>
                </a:ext>
              </a:extLst>
            </p:cNvPr>
            <p:cNvSpPr/>
            <p:nvPr/>
          </p:nvSpPr>
          <p:spPr>
            <a:xfrm>
              <a:off x="3424538" y="1967310"/>
              <a:ext cx="2294924" cy="229492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ru-RU">
                <a:solidFill>
                  <a:prstClr val="white"/>
                </a:solidFill>
                <a:latin typeface="Gerbera"/>
              </a:endParaRPr>
            </a:p>
          </p:txBody>
        </p:sp>
        <p:sp>
          <p:nvSpPr>
            <p:cNvPr id="19" name="Прямоугольник 16">
              <a:extLst>
                <a:ext uri="{FF2B5EF4-FFF2-40B4-BE49-F238E27FC236}">
                  <a16:creationId xmlns:a16="http://schemas.microsoft.com/office/drawing/2014/main" id="{61AD5A86-9C3D-4416-9BFB-547901B36D4F}"/>
                </a:ext>
              </a:extLst>
            </p:cNvPr>
            <p:cNvSpPr/>
            <p:nvPr/>
          </p:nvSpPr>
          <p:spPr>
            <a:xfrm>
              <a:off x="3424538" y="2883938"/>
              <a:ext cx="2294924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err="1">
                  <a:solidFill>
                    <a:srgbClr val="32285A"/>
                  </a:solidFill>
                </a:rPr>
                <a:t>Елонгація</a:t>
              </a:r>
              <a:endParaRPr lang="ru-RU" sz="3200" dirty="0">
                <a:solidFill>
                  <a:srgbClr val="32285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079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E96B9E8-D904-471F-B751-43C26E6C7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Конфігурації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нижніх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 </a:t>
              </a:r>
            </a:p>
          </p:txBody>
        </p:sp>
      </p:grp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F77BD730-66F0-4A38-841D-BEB780CBC137}"/>
              </a:ext>
            </a:extLst>
          </p:cNvPr>
          <p:cNvSpPr txBox="1">
            <a:spLocks/>
          </p:cNvSpPr>
          <p:nvPr/>
        </p:nvSpPr>
        <p:spPr>
          <a:xfrm>
            <a:off x="6347583" y="4515006"/>
            <a:ext cx="5342727" cy="169330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Знаходяться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тому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сузір’ї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сусідніх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3F36DFD8-F858-42D5-915A-3EB1AA06456D}"/>
              </a:ext>
            </a:extLst>
          </p:cNvPr>
          <p:cNvSpPr txBox="1">
            <a:spLocks/>
          </p:cNvSpPr>
          <p:nvPr/>
        </p:nvSpPr>
        <p:spPr>
          <a:xfrm>
            <a:off x="6306722" y="1598005"/>
            <a:ext cx="5342727" cy="213187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ЕЛОНГАЦІЯ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максимальне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відхилення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DECE0CE0-48A8-4612-BF96-CBCA12E8C728}"/>
              </a:ext>
            </a:extLst>
          </p:cNvPr>
          <p:cNvSpPr/>
          <p:nvPr/>
        </p:nvSpPr>
        <p:spPr>
          <a:xfrm rot="17742392">
            <a:off x="2297182" y="5270961"/>
            <a:ext cx="716293" cy="716293"/>
          </a:xfrm>
          <a:prstGeom prst="arc">
            <a:avLst>
              <a:gd name="adj1" fmla="val 16284309"/>
              <a:gd name="adj2" fmla="val 21573616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Дуга 8">
            <a:extLst>
              <a:ext uri="{FF2B5EF4-FFF2-40B4-BE49-F238E27FC236}">
                <a16:creationId xmlns:a16="http://schemas.microsoft.com/office/drawing/2014/main" id="{54168412-FCD6-443D-8742-CDA4963FD37F}"/>
              </a:ext>
            </a:extLst>
          </p:cNvPr>
          <p:cNvSpPr/>
          <p:nvPr/>
        </p:nvSpPr>
        <p:spPr>
          <a:xfrm rot="19699580">
            <a:off x="2653567" y="4712946"/>
            <a:ext cx="638528" cy="638528"/>
          </a:xfrm>
          <a:prstGeom prst="arc">
            <a:avLst>
              <a:gd name="adj1" fmla="val 16139588"/>
              <a:gd name="adj2" fmla="val 2146645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" name="Дуга 9">
            <a:extLst>
              <a:ext uri="{FF2B5EF4-FFF2-40B4-BE49-F238E27FC236}">
                <a16:creationId xmlns:a16="http://schemas.microsoft.com/office/drawing/2014/main" id="{B1B19F40-9A4B-4234-BF4B-395317301EB7}"/>
              </a:ext>
            </a:extLst>
          </p:cNvPr>
          <p:cNvSpPr/>
          <p:nvPr/>
        </p:nvSpPr>
        <p:spPr>
          <a:xfrm rot="19699580">
            <a:off x="2593685" y="4649887"/>
            <a:ext cx="758293" cy="758293"/>
          </a:xfrm>
          <a:prstGeom prst="arc">
            <a:avLst>
              <a:gd name="adj1" fmla="val 16383317"/>
              <a:gd name="adj2" fmla="val 21192272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F29BDC4-6952-4752-AC56-572D3FD0E256}"/>
              </a:ext>
            </a:extLst>
          </p:cNvPr>
          <p:cNvSpPr/>
          <p:nvPr/>
        </p:nvSpPr>
        <p:spPr>
          <a:xfrm>
            <a:off x="911407" y="1260518"/>
            <a:ext cx="3725325" cy="3725325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2" name="Дуга 11">
            <a:extLst>
              <a:ext uri="{FF2B5EF4-FFF2-40B4-BE49-F238E27FC236}">
                <a16:creationId xmlns:a16="http://schemas.microsoft.com/office/drawing/2014/main" id="{0579E4DE-D84A-44B4-B939-7F842CC98673}"/>
              </a:ext>
            </a:extLst>
          </p:cNvPr>
          <p:cNvSpPr/>
          <p:nvPr/>
        </p:nvSpPr>
        <p:spPr>
          <a:xfrm>
            <a:off x="-56387" y="459358"/>
            <a:ext cx="5647800" cy="5647800"/>
          </a:xfrm>
          <a:prstGeom prst="arc">
            <a:avLst>
              <a:gd name="adj1" fmla="val 1373846"/>
              <a:gd name="adj2" fmla="val 9239736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3" name="Прямая соединительная линия 6">
            <a:extLst>
              <a:ext uri="{FF2B5EF4-FFF2-40B4-BE49-F238E27FC236}">
                <a16:creationId xmlns:a16="http://schemas.microsoft.com/office/drawing/2014/main" id="{A7ACB4FD-58EC-495E-8356-8AED41692463}"/>
              </a:ext>
            </a:extLst>
          </p:cNvPr>
          <p:cNvCxnSpPr/>
          <p:nvPr/>
        </p:nvCxnSpPr>
        <p:spPr>
          <a:xfrm flipH="1" flipV="1">
            <a:off x="1094288" y="3982123"/>
            <a:ext cx="1725297" cy="2076848"/>
          </a:xfrm>
          <a:prstGeom prst="line">
            <a:avLst/>
          </a:prstGeom>
          <a:ln w="95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9">
            <a:extLst>
              <a:ext uri="{FF2B5EF4-FFF2-40B4-BE49-F238E27FC236}">
                <a16:creationId xmlns:a16="http://schemas.microsoft.com/office/drawing/2014/main" id="{5FB2BE26-5E0E-4CC9-B175-09AC19B42172}"/>
              </a:ext>
            </a:extLst>
          </p:cNvPr>
          <p:cNvCxnSpPr/>
          <p:nvPr/>
        </p:nvCxnSpPr>
        <p:spPr>
          <a:xfrm>
            <a:off x="2767514" y="3105189"/>
            <a:ext cx="50799" cy="2952749"/>
          </a:xfrm>
          <a:prstGeom prst="line">
            <a:avLst/>
          </a:prstGeom>
          <a:ln w="9525">
            <a:solidFill>
              <a:srgbClr val="322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C026D4-3E5E-4E90-BAB1-4B85FB7711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370" y="2516480"/>
            <a:ext cx="1213400" cy="12134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846D7CC-4E9A-4EAD-A65F-DFDDFA5C0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84" y="3584795"/>
            <a:ext cx="629771" cy="629771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C5A31BF3-B97A-44F4-A970-02A2489FF56C}"/>
              </a:ext>
            </a:extLst>
          </p:cNvPr>
          <p:cNvSpPr/>
          <p:nvPr/>
        </p:nvSpPr>
        <p:spPr>
          <a:xfrm>
            <a:off x="1729287" y="2084954"/>
            <a:ext cx="2076453" cy="2076453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8" name="Прямая соединительная линия 32">
            <a:extLst>
              <a:ext uri="{FF2B5EF4-FFF2-40B4-BE49-F238E27FC236}">
                <a16:creationId xmlns:a16="http://schemas.microsoft.com/office/drawing/2014/main" id="{DAD9A7B9-AFA0-4E3C-90B8-B183F8347BD6}"/>
              </a:ext>
            </a:extLst>
          </p:cNvPr>
          <p:cNvCxnSpPr/>
          <p:nvPr/>
        </p:nvCxnSpPr>
        <p:spPr>
          <a:xfrm flipV="1">
            <a:off x="2808787" y="3616363"/>
            <a:ext cx="882651" cy="2444752"/>
          </a:xfrm>
          <a:prstGeom prst="line">
            <a:avLst/>
          </a:prstGeom>
          <a:ln w="95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Картинки по запросу меркурий">
            <a:extLst>
              <a:ext uri="{FF2B5EF4-FFF2-40B4-BE49-F238E27FC236}">
                <a16:creationId xmlns:a16="http://schemas.microsoft.com/office/drawing/2014/main" id="{9F07B860-11A2-45AF-A243-4C3473062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605" y="3419513"/>
            <a:ext cx="352471" cy="35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EA86F4-20FF-45A0-B022-1908139C0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05" y="5519196"/>
            <a:ext cx="970353" cy="9703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BCD767-351A-4570-ABDA-E87BFF64FCCF}"/>
              </a:ext>
            </a:extLst>
          </p:cNvPr>
          <p:cNvSpPr txBox="1"/>
          <p:nvPr/>
        </p:nvSpPr>
        <p:spPr>
          <a:xfrm>
            <a:off x="501690" y="4737361"/>
            <a:ext cx="1100367" cy="379656"/>
          </a:xfrm>
          <a:prstGeom prst="rect">
            <a:avLst/>
          </a:prstGeom>
          <a:solidFill>
            <a:srgbClr val="5568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45—48</a:t>
            </a:r>
            <a:r>
              <a:rPr lang="ru-RU" sz="1867" baseline="30000" dirty="0">
                <a:solidFill>
                  <a:srgbClr val="FFFF00"/>
                </a:solidFill>
              </a:rPr>
              <a:t>о</a:t>
            </a:r>
            <a:endParaRPr lang="ru-RU" sz="1867" dirty="0">
              <a:solidFill>
                <a:srgbClr val="FFFF00"/>
              </a:solidFill>
            </a:endParaRPr>
          </a:p>
        </p:txBody>
      </p:sp>
      <p:cxnSp>
        <p:nvCxnSpPr>
          <p:cNvPr id="25" name="Прямая соединительная линия 23">
            <a:extLst>
              <a:ext uri="{FF2B5EF4-FFF2-40B4-BE49-F238E27FC236}">
                <a16:creationId xmlns:a16="http://schemas.microsoft.com/office/drawing/2014/main" id="{AA21A12A-A3CF-4FFA-9BEE-C98DFAB8987E}"/>
              </a:ext>
            </a:extLst>
          </p:cNvPr>
          <p:cNvCxnSpPr>
            <a:endCxn id="21" idx="3"/>
          </p:cNvCxnSpPr>
          <p:nvPr/>
        </p:nvCxnSpPr>
        <p:spPr>
          <a:xfrm flipH="1" flipV="1">
            <a:off x="1602057" y="4927189"/>
            <a:ext cx="876534" cy="340179"/>
          </a:xfrm>
          <a:prstGeom prst="line">
            <a:avLst/>
          </a:prstGeom>
          <a:ln w="12700">
            <a:solidFill>
              <a:srgbClr val="F8712B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C14277D-BB49-4EDA-9AB0-8D694853BFE0}"/>
              </a:ext>
            </a:extLst>
          </p:cNvPr>
          <p:cNvSpPr txBox="1"/>
          <p:nvPr/>
        </p:nvSpPr>
        <p:spPr>
          <a:xfrm>
            <a:off x="3696844" y="4009381"/>
            <a:ext cx="1065771" cy="379656"/>
          </a:xfrm>
          <a:prstGeom prst="rect">
            <a:avLst/>
          </a:prstGeom>
          <a:solidFill>
            <a:srgbClr val="5568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67" dirty="0">
                <a:solidFill>
                  <a:srgbClr val="FFFF00"/>
                </a:solidFill>
              </a:rPr>
              <a:t>18—28</a:t>
            </a:r>
            <a:r>
              <a:rPr lang="ru-RU" sz="1867" baseline="30000" dirty="0">
                <a:solidFill>
                  <a:srgbClr val="FFFF00"/>
                </a:solidFill>
              </a:rPr>
              <a:t>о</a:t>
            </a:r>
            <a:endParaRPr lang="ru-RU" sz="1867" dirty="0">
              <a:solidFill>
                <a:srgbClr val="FFFF00"/>
              </a:solidFill>
            </a:endParaRPr>
          </a:p>
        </p:txBody>
      </p:sp>
      <p:cxnSp>
        <p:nvCxnSpPr>
          <p:cNvPr id="27" name="Прямая соединительная линия 28">
            <a:extLst>
              <a:ext uri="{FF2B5EF4-FFF2-40B4-BE49-F238E27FC236}">
                <a16:creationId xmlns:a16="http://schemas.microsoft.com/office/drawing/2014/main" id="{66C28FF5-15C0-4459-9255-4B12A938F72F}"/>
              </a:ext>
            </a:extLst>
          </p:cNvPr>
          <p:cNvCxnSpPr>
            <a:endCxn id="26" idx="1"/>
          </p:cNvCxnSpPr>
          <p:nvPr/>
        </p:nvCxnSpPr>
        <p:spPr>
          <a:xfrm flipV="1">
            <a:off x="3069138" y="4199209"/>
            <a:ext cx="627706" cy="414110"/>
          </a:xfrm>
          <a:prstGeom prst="line">
            <a:avLst/>
          </a:prstGeom>
          <a:ln w="12700">
            <a:solidFill>
              <a:srgbClr val="F8712B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5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1" grpId="0" animBg="1"/>
      <p:bldP spid="2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5E7D391-EA8E-4982-8253-D073D48CA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Конфігурації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нижніх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</a:t>
              </a:r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id="{8D8D52D9-CE5D-4FC5-9CFD-06F453940D44}"/>
              </a:ext>
            </a:extLst>
          </p:cNvPr>
          <p:cNvSpPr/>
          <p:nvPr/>
        </p:nvSpPr>
        <p:spPr>
          <a:xfrm>
            <a:off x="1102181" y="1372876"/>
            <a:ext cx="3384125" cy="3384125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24" name="Дуга 23">
            <a:extLst>
              <a:ext uri="{FF2B5EF4-FFF2-40B4-BE49-F238E27FC236}">
                <a16:creationId xmlns:a16="http://schemas.microsoft.com/office/drawing/2014/main" id="{7F1B5232-BE2E-40C3-B829-A82DC790AF5F}"/>
              </a:ext>
            </a:extLst>
          </p:cNvPr>
          <p:cNvSpPr/>
          <p:nvPr/>
        </p:nvSpPr>
        <p:spPr>
          <a:xfrm>
            <a:off x="-29657" y="455570"/>
            <a:ext cx="5647800" cy="5647800"/>
          </a:xfrm>
          <a:prstGeom prst="arc">
            <a:avLst>
              <a:gd name="adj1" fmla="val 1373846"/>
              <a:gd name="adj2" fmla="val 9239736"/>
            </a:avLst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107363-0E0E-4604-87DB-232A78428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09" y="3748804"/>
            <a:ext cx="629771" cy="62977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1A6706-C5CE-4C73-AFC4-8038D74E8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143" y="5460954"/>
            <a:ext cx="970353" cy="970353"/>
          </a:xfrm>
          <a:prstGeom prst="rect">
            <a:avLst/>
          </a:prstGeom>
        </p:spPr>
      </p:pic>
      <p:cxnSp>
        <p:nvCxnSpPr>
          <p:cNvPr id="27" name="Прямая соединительная линия 6">
            <a:extLst>
              <a:ext uri="{FF2B5EF4-FFF2-40B4-BE49-F238E27FC236}">
                <a16:creationId xmlns:a16="http://schemas.microsoft.com/office/drawing/2014/main" id="{955766C9-635E-4636-A006-F580573AADB3}"/>
              </a:ext>
            </a:extLst>
          </p:cNvPr>
          <p:cNvCxnSpPr/>
          <p:nvPr/>
        </p:nvCxnSpPr>
        <p:spPr>
          <a:xfrm flipH="1" flipV="1">
            <a:off x="1389628" y="4057658"/>
            <a:ext cx="1398059" cy="1935689"/>
          </a:xfrm>
          <a:prstGeom prst="line">
            <a:avLst/>
          </a:prstGeom>
          <a:ln w="95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69840D1-7065-414A-8392-2CA6C0454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4" y="2458238"/>
            <a:ext cx="1213400" cy="1213400"/>
          </a:xfrm>
          <a:prstGeom prst="rect">
            <a:avLst/>
          </a:prstGeom>
        </p:spPr>
      </p:pic>
      <p:cxnSp>
        <p:nvCxnSpPr>
          <p:cNvPr id="29" name="Прямая соединительная линия 30">
            <a:extLst>
              <a:ext uri="{FF2B5EF4-FFF2-40B4-BE49-F238E27FC236}">
                <a16:creationId xmlns:a16="http://schemas.microsoft.com/office/drawing/2014/main" id="{B5EFEBF1-CC58-474D-A1BC-7F3ED1AD8383}"/>
              </a:ext>
            </a:extLst>
          </p:cNvPr>
          <p:cNvCxnSpPr/>
          <p:nvPr/>
        </p:nvCxnSpPr>
        <p:spPr>
          <a:xfrm flipV="1">
            <a:off x="1393861" y="3067054"/>
            <a:ext cx="1397000" cy="986368"/>
          </a:xfrm>
          <a:prstGeom prst="line">
            <a:avLst/>
          </a:prstGeom>
          <a:ln w="95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A16773A-5E14-4EE1-B28A-0FD9AF5F3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345" y="3748804"/>
            <a:ext cx="629771" cy="629771"/>
          </a:xfrm>
          <a:prstGeom prst="rect">
            <a:avLst/>
          </a:prstGeom>
        </p:spPr>
      </p:pic>
      <p:cxnSp>
        <p:nvCxnSpPr>
          <p:cNvPr id="31" name="Прямая соединительная линия 19">
            <a:extLst>
              <a:ext uri="{FF2B5EF4-FFF2-40B4-BE49-F238E27FC236}">
                <a16:creationId xmlns:a16="http://schemas.microsoft.com/office/drawing/2014/main" id="{6531ABC4-E5C2-4E34-BCF5-8067738A1C3E}"/>
              </a:ext>
            </a:extLst>
          </p:cNvPr>
          <p:cNvCxnSpPr/>
          <p:nvPr/>
        </p:nvCxnSpPr>
        <p:spPr>
          <a:xfrm>
            <a:off x="2794244" y="3058588"/>
            <a:ext cx="0" cy="2934759"/>
          </a:xfrm>
          <a:prstGeom prst="line">
            <a:avLst/>
          </a:prstGeom>
          <a:ln w="9525">
            <a:solidFill>
              <a:srgbClr val="322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2">
            <a:extLst>
              <a:ext uri="{FF2B5EF4-FFF2-40B4-BE49-F238E27FC236}">
                <a16:creationId xmlns:a16="http://schemas.microsoft.com/office/drawing/2014/main" id="{AAE661E3-74FB-4757-A87F-9C69B6B2E2E5}"/>
              </a:ext>
            </a:extLst>
          </p:cNvPr>
          <p:cNvCxnSpPr/>
          <p:nvPr/>
        </p:nvCxnSpPr>
        <p:spPr>
          <a:xfrm flipV="1">
            <a:off x="2794036" y="4074722"/>
            <a:ext cx="1338792" cy="1918628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40">
            <a:extLst>
              <a:ext uri="{FF2B5EF4-FFF2-40B4-BE49-F238E27FC236}">
                <a16:creationId xmlns:a16="http://schemas.microsoft.com/office/drawing/2014/main" id="{4DEAB55D-F08C-464D-B586-9173D3243A61}"/>
              </a:ext>
            </a:extLst>
          </p:cNvPr>
          <p:cNvCxnSpPr/>
          <p:nvPr/>
        </p:nvCxnSpPr>
        <p:spPr>
          <a:xfrm>
            <a:off x="2791921" y="3067055"/>
            <a:ext cx="1340907" cy="1007533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>
            <a:extLst>
              <a:ext uri="{FF2B5EF4-FFF2-40B4-BE49-F238E27FC236}">
                <a16:creationId xmlns:a16="http://schemas.microsoft.com/office/drawing/2014/main" id="{BEE0DF97-C164-4425-A41A-284E92CFAE53}"/>
              </a:ext>
            </a:extLst>
          </p:cNvPr>
          <p:cNvSpPr/>
          <p:nvPr/>
        </p:nvSpPr>
        <p:spPr>
          <a:xfrm>
            <a:off x="2764403" y="3040596"/>
            <a:ext cx="60959" cy="60959"/>
          </a:xfrm>
          <a:prstGeom prst="ellipse">
            <a:avLst/>
          </a:prstGeom>
          <a:gradFill flip="none" rotWithShape="1">
            <a:gsLst>
              <a:gs pos="0">
                <a:srgbClr val="32285A">
                  <a:tint val="66000"/>
                  <a:satMod val="160000"/>
                </a:srgbClr>
              </a:gs>
              <a:gs pos="50000">
                <a:srgbClr val="32285A">
                  <a:tint val="44500"/>
                  <a:satMod val="160000"/>
                </a:srgbClr>
              </a:gs>
              <a:gs pos="100000">
                <a:srgbClr val="32285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rgbClr val="322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780B38E4-0652-4AA6-AD68-B2E712757C1B}"/>
              </a:ext>
            </a:extLst>
          </p:cNvPr>
          <p:cNvSpPr/>
          <p:nvPr/>
        </p:nvSpPr>
        <p:spPr>
          <a:xfrm>
            <a:off x="4091552" y="4047071"/>
            <a:ext cx="60959" cy="60959"/>
          </a:xfrm>
          <a:prstGeom prst="ellipse">
            <a:avLst/>
          </a:prstGeom>
          <a:gradFill flip="none" rotWithShape="1">
            <a:gsLst>
              <a:gs pos="0">
                <a:srgbClr val="32285A">
                  <a:tint val="66000"/>
                  <a:satMod val="160000"/>
                </a:srgbClr>
              </a:gs>
              <a:gs pos="50000">
                <a:srgbClr val="32285A">
                  <a:tint val="44500"/>
                  <a:satMod val="160000"/>
                </a:srgbClr>
              </a:gs>
              <a:gs pos="100000">
                <a:srgbClr val="32285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rgbClr val="322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84045C7A-92F7-4864-BCE2-7E2679A3019F}"/>
              </a:ext>
            </a:extLst>
          </p:cNvPr>
          <p:cNvSpPr/>
          <p:nvPr/>
        </p:nvSpPr>
        <p:spPr>
          <a:xfrm>
            <a:off x="1361052" y="4028022"/>
            <a:ext cx="60959" cy="60959"/>
          </a:xfrm>
          <a:prstGeom prst="ellipse">
            <a:avLst/>
          </a:prstGeom>
          <a:gradFill flip="none" rotWithShape="1">
            <a:gsLst>
              <a:gs pos="0">
                <a:srgbClr val="32285A">
                  <a:tint val="66000"/>
                  <a:satMod val="160000"/>
                </a:srgbClr>
              </a:gs>
              <a:gs pos="50000">
                <a:srgbClr val="32285A">
                  <a:tint val="44500"/>
                  <a:satMod val="160000"/>
                </a:srgbClr>
              </a:gs>
              <a:gs pos="100000">
                <a:srgbClr val="32285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rgbClr val="322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E1E2442C-D62C-4D5F-8776-0BE70D2DAED4}"/>
              </a:ext>
            </a:extLst>
          </p:cNvPr>
          <p:cNvSpPr/>
          <p:nvPr/>
        </p:nvSpPr>
        <p:spPr>
          <a:xfrm>
            <a:off x="2764403" y="5961598"/>
            <a:ext cx="60959" cy="60959"/>
          </a:xfrm>
          <a:prstGeom prst="ellipse">
            <a:avLst/>
          </a:prstGeom>
          <a:gradFill flip="none" rotWithShape="1">
            <a:gsLst>
              <a:gs pos="0">
                <a:srgbClr val="32285A">
                  <a:tint val="66000"/>
                  <a:satMod val="160000"/>
                </a:srgbClr>
              </a:gs>
              <a:gs pos="50000">
                <a:srgbClr val="32285A">
                  <a:tint val="44500"/>
                  <a:satMod val="160000"/>
                </a:srgbClr>
              </a:gs>
              <a:gs pos="100000">
                <a:srgbClr val="32285A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rgbClr val="3228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9B04DD-569C-4031-94CA-D9FCFDE9319F}"/>
              </a:ext>
            </a:extLst>
          </p:cNvPr>
          <p:cNvSpPr txBox="1"/>
          <p:nvPr/>
        </p:nvSpPr>
        <p:spPr>
          <a:xfrm>
            <a:off x="459490" y="2537869"/>
            <a:ext cx="576000" cy="533868"/>
          </a:xfrm>
          <a:prstGeom prst="ellipse">
            <a:avLst/>
          </a:prstGeom>
          <a:solidFill>
            <a:srgbClr val="5568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42" name="Прямая соединительная линия 75">
            <a:extLst>
              <a:ext uri="{FF2B5EF4-FFF2-40B4-BE49-F238E27FC236}">
                <a16:creationId xmlns:a16="http://schemas.microsoft.com/office/drawing/2014/main" id="{B1A96D19-B494-477A-8784-E19BD9B66584}"/>
              </a:ext>
            </a:extLst>
          </p:cNvPr>
          <p:cNvCxnSpPr>
            <a:stCxn id="41" idx="4"/>
          </p:cNvCxnSpPr>
          <p:nvPr/>
        </p:nvCxnSpPr>
        <p:spPr>
          <a:xfrm>
            <a:off x="747490" y="3071737"/>
            <a:ext cx="646371" cy="988036"/>
          </a:xfrm>
          <a:prstGeom prst="line">
            <a:avLst/>
          </a:prstGeom>
          <a:ln w="12700">
            <a:solidFill>
              <a:srgbClr val="F8712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58D3951-3E85-4838-9D24-AA617A54CB7A}"/>
              </a:ext>
            </a:extLst>
          </p:cNvPr>
          <p:cNvSpPr txBox="1"/>
          <p:nvPr/>
        </p:nvSpPr>
        <p:spPr>
          <a:xfrm>
            <a:off x="4887112" y="1942018"/>
            <a:ext cx="576000" cy="533868"/>
          </a:xfrm>
          <a:prstGeom prst="ellipse">
            <a:avLst/>
          </a:prstGeom>
          <a:solidFill>
            <a:srgbClr val="5568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FF00"/>
                </a:solidFill>
              </a:rPr>
              <a:t>2</a:t>
            </a:r>
          </a:p>
        </p:txBody>
      </p:sp>
      <p:cxnSp>
        <p:nvCxnSpPr>
          <p:cNvPr id="44" name="Прямая соединительная линия 86">
            <a:extLst>
              <a:ext uri="{FF2B5EF4-FFF2-40B4-BE49-F238E27FC236}">
                <a16:creationId xmlns:a16="http://schemas.microsoft.com/office/drawing/2014/main" id="{96273497-ECE8-464B-A1C9-8DCF5B526E00}"/>
              </a:ext>
            </a:extLst>
          </p:cNvPr>
          <p:cNvCxnSpPr>
            <a:stCxn id="43" idx="4"/>
          </p:cNvCxnSpPr>
          <p:nvPr/>
        </p:nvCxnSpPr>
        <p:spPr>
          <a:xfrm flipH="1">
            <a:off x="4137062" y="2475886"/>
            <a:ext cx="1038050" cy="1607169"/>
          </a:xfrm>
          <a:prstGeom prst="line">
            <a:avLst/>
          </a:prstGeom>
          <a:ln w="12700">
            <a:solidFill>
              <a:srgbClr val="F8712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Місце для вмісту 3">
            <a:extLst>
              <a:ext uri="{FF2B5EF4-FFF2-40B4-BE49-F238E27FC236}">
                <a16:creationId xmlns:a16="http://schemas.microsoft.com/office/drawing/2014/main" id="{AB2D9263-F6F0-47DD-B9AB-2CD624C1A249}"/>
              </a:ext>
            </a:extLst>
          </p:cNvPr>
          <p:cNvSpPr txBox="1">
            <a:spLocks/>
          </p:cNvSpPr>
          <p:nvPr/>
        </p:nvSpPr>
        <p:spPr>
          <a:xfrm>
            <a:off x="6860139" y="1372876"/>
            <a:ext cx="5031089" cy="217943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відхилення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східна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елонгація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49" name="Місце для вмісту 3">
            <a:extLst>
              <a:ext uri="{FF2B5EF4-FFF2-40B4-BE49-F238E27FC236}">
                <a16:creationId xmlns:a16="http://schemas.microsoft.com/office/drawing/2014/main" id="{34BC4F06-3043-405A-ACA5-BC8B10D97145}"/>
              </a:ext>
            </a:extLst>
          </p:cNvPr>
          <p:cNvSpPr txBox="1">
            <a:spLocks/>
          </p:cNvSpPr>
          <p:nvPr/>
        </p:nvSpPr>
        <p:spPr>
          <a:xfrm>
            <a:off x="6916436" y="4051543"/>
            <a:ext cx="5031089" cy="233352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відхилення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західна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елонгація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397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8" grpId="0" animBg="1"/>
      <p:bldP spid="4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B9261B0-E302-47B2-9342-0ECD530F8F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Конфігурації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нижніх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</a:t>
              </a:r>
            </a:p>
          </p:txBody>
        </p:sp>
      </p:grpSp>
      <p:sp>
        <p:nvSpPr>
          <p:cNvPr id="48" name="Місце для вмісту 3">
            <a:extLst>
              <a:ext uri="{FF2B5EF4-FFF2-40B4-BE49-F238E27FC236}">
                <a16:creationId xmlns:a16="http://schemas.microsoft.com/office/drawing/2014/main" id="{AB2D9263-F6F0-47DD-B9AB-2CD624C1A249}"/>
              </a:ext>
            </a:extLst>
          </p:cNvPr>
          <p:cNvSpPr txBox="1">
            <a:spLocks/>
          </p:cNvSpPr>
          <p:nvPr/>
        </p:nvSpPr>
        <p:spPr>
          <a:xfrm>
            <a:off x="6887369" y="2490423"/>
            <a:ext cx="4750855" cy="340281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СПОЛУЧЕННЯ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положення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планет, при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Земля та планета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знаходяться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прямій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5EFF6AD-D720-432A-86D3-21AF5434238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45" y="4191831"/>
            <a:ext cx="629771" cy="629771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B51108E-A70E-4AC0-AC1B-A06AF10C4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28" y="2528221"/>
            <a:ext cx="1213400" cy="1213400"/>
          </a:xfrm>
          <a:prstGeom prst="rect">
            <a:avLst/>
          </a:prstGeom>
        </p:spPr>
      </p:pic>
      <p:sp>
        <p:nvSpPr>
          <p:cNvPr id="47" name="Овал 46">
            <a:extLst>
              <a:ext uri="{FF2B5EF4-FFF2-40B4-BE49-F238E27FC236}">
                <a16:creationId xmlns:a16="http://schemas.microsoft.com/office/drawing/2014/main" id="{FEBF020C-488A-4B62-8659-8406BD0E6305}"/>
              </a:ext>
            </a:extLst>
          </p:cNvPr>
          <p:cNvSpPr/>
          <p:nvPr/>
        </p:nvSpPr>
        <p:spPr>
          <a:xfrm>
            <a:off x="1282910" y="1728604"/>
            <a:ext cx="2812635" cy="281263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0" name="Дуга 49">
            <a:extLst>
              <a:ext uri="{FF2B5EF4-FFF2-40B4-BE49-F238E27FC236}">
                <a16:creationId xmlns:a16="http://schemas.microsoft.com/office/drawing/2014/main" id="{3B7D3E96-88C7-4488-9F9A-3A6EAD22E35D}"/>
              </a:ext>
            </a:extLst>
          </p:cNvPr>
          <p:cNvSpPr/>
          <p:nvPr/>
        </p:nvSpPr>
        <p:spPr>
          <a:xfrm>
            <a:off x="-89161" y="605100"/>
            <a:ext cx="5647800" cy="5647800"/>
          </a:xfrm>
          <a:prstGeom prst="arc">
            <a:avLst>
              <a:gd name="adj1" fmla="val 1373846"/>
              <a:gd name="adj2" fmla="val 923973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A596B2B-4366-4D36-9980-201DA2590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63" y="5530937"/>
            <a:ext cx="970353" cy="97035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CC0EA63-DF81-48C0-ABEF-1AC524657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45" y="1378963"/>
            <a:ext cx="629771" cy="62977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6DD1A32-2AD6-4472-99E6-4B204731B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45" y="4191831"/>
            <a:ext cx="629771" cy="629771"/>
          </a:xfrm>
          <a:prstGeom prst="rect">
            <a:avLst/>
          </a:prstGeom>
        </p:spPr>
      </p:pic>
      <p:cxnSp>
        <p:nvCxnSpPr>
          <p:cNvPr id="55" name="Прямая соединительная линия 14">
            <a:extLst>
              <a:ext uri="{FF2B5EF4-FFF2-40B4-BE49-F238E27FC236}">
                <a16:creationId xmlns:a16="http://schemas.microsoft.com/office/drawing/2014/main" id="{FD8A443E-D9DD-4947-B28E-67F4F1753A74}"/>
              </a:ext>
            </a:extLst>
          </p:cNvPr>
          <p:cNvCxnSpPr>
            <a:cxnSpLocks/>
          </p:cNvCxnSpPr>
          <p:nvPr/>
        </p:nvCxnSpPr>
        <p:spPr>
          <a:xfrm flipH="1" flipV="1">
            <a:off x="3005162" y="4664426"/>
            <a:ext cx="968164" cy="341965"/>
          </a:xfrm>
          <a:prstGeom prst="line">
            <a:avLst/>
          </a:prstGeom>
          <a:ln w="127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16">
            <a:extLst>
              <a:ext uri="{FF2B5EF4-FFF2-40B4-BE49-F238E27FC236}">
                <a16:creationId xmlns:a16="http://schemas.microsoft.com/office/drawing/2014/main" id="{9D804664-7DB8-4A4A-BB36-29244BF14151}"/>
              </a:ext>
            </a:extLst>
          </p:cNvPr>
          <p:cNvCxnSpPr>
            <a:cxnSpLocks/>
          </p:cNvCxnSpPr>
          <p:nvPr/>
        </p:nvCxnSpPr>
        <p:spPr>
          <a:xfrm flipH="1">
            <a:off x="2979039" y="1448241"/>
            <a:ext cx="1031495" cy="115932"/>
          </a:xfrm>
          <a:prstGeom prst="line">
            <a:avLst/>
          </a:prstGeom>
          <a:ln w="127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Місце для вмісту 3">
            <a:extLst>
              <a:ext uri="{FF2B5EF4-FFF2-40B4-BE49-F238E27FC236}">
                <a16:creationId xmlns:a16="http://schemas.microsoft.com/office/drawing/2014/main" id="{6C283E4B-9EFD-467A-8C4A-0FE814173726}"/>
              </a:ext>
            </a:extLst>
          </p:cNvPr>
          <p:cNvSpPr txBox="1">
            <a:spLocks/>
          </p:cNvSpPr>
          <p:nvPr/>
        </p:nvSpPr>
        <p:spPr>
          <a:xfrm>
            <a:off x="4030343" y="1090675"/>
            <a:ext cx="1676944" cy="544976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Верхнє сполучення</a:t>
            </a:r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Місце для вмісту 3">
            <a:extLst>
              <a:ext uri="{FF2B5EF4-FFF2-40B4-BE49-F238E27FC236}">
                <a16:creationId xmlns:a16="http://schemas.microsoft.com/office/drawing/2014/main" id="{9325279A-0477-4C45-906C-A1E9C903495C}"/>
              </a:ext>
            </a:extLst>
          </p:cNvPr>
          <p:cNvSpPr txBox="1">
            <a:spLocks/>
          </p:cNvSpPr>
          <p:nvPr/>
        </p:nvSpPr>
        <p:spPr>
          <a:xfrm>
            <a:off x="4010534" y="4821602"/>
            <a:ext cx="1739900" cy="61117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Нижнє сполучення</a:t>
            </a:r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4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decel="27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0277 C 0.06445 0.00763 0.11393 -0.09815 0.11237 -0.21088 C 0.10403 -0.35533 0.04049 -0.40209 -0.00039 -0.41019 " pathEditMode="relative" rAng="0" ptsTypes="AAA">
                                      <p:cBhvr>
                                        <p:cTn id="2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9" grpId="0" animBg="1"/>
      <p:bldP spid="6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CC59EE-2FB8-4231-84C5-D4A1E6C0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Конфігурації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верхніх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</a:t>
              </a:r>
            </a:p>
          </p:txBody>
        </p:sp>
      </p:grpSp>
      <p:grpSp>
        <p:nvGrpSpPr>
          <p:cNvPr id="9" name="Группа 5">
            <a:extLst>
              <a:ext uri="{FF2B5EF4-FFF2-40B4-BE49-F238E27FC236}">
                <a16:creationId xmlns:a16="http://schemas.microsoft.com/office/drawing/2014/main" id="{FEDC7DE3-FCAB-4C73-B7F6-E30936A74E8D}"/>
              </a:ext>
            </a:extLst>
          </p:cNvPr>
          <p:cNvGrpSpPr/>
          <p:nvPr/>
        </p:nvGrpSpPr>
        <p:grpSpPr>
          <a:xfrm>
            <a:off x="753076" y="2623080"/>
            <a:ext cx="3059900" cy="3059899"/>
            <a:chOff x="564806" y="1967310"/>
            <a:chExt cx="2294925" cy="2294924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25AAADD2-FA10-4176-907D-B9F688B2AF61}"/>
                </a:ext>
              </a:extLst>
            </p:cNvPr>
            <p:cNvSpPr/>
            <p:nvPr/>
          </p:nvSpPr>
          <p:spPr>
            <a:xfrm>
              <a:off x="564807" y="1967310"/>
              <a:ext cx="2294924" cy="229492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ru-RU" sz="2400" dirty="0">
                <a:solidFill>
                  <a:srgbClr val="32285A"/>
                </a:solidFill>
                <a:latin typeface="Gerbera"/>
              </a:endParaRPr>
            </a:p>
          </p:txBody>
        </p:sp>
        <p:sp>
          <p:nvSpPr>
            <p:cNvPr id="13" name="Прямоугольник 2">
              <a:extLst>
                <a:ext uri="{FF2B5EF4-FFF2-40B4-BE49-F238E27FC236}">
                  <a16:creationId xmlns:a16="http://schemas.microsoft.com/office/drawing/2014/main" id="{55C9F360-08A8-42EF-9310-BAAB8F17B58C}"/>
                </a:ext>
              </a:extLst>
            </p:cNvPr>
            <p:cNvSpPr/>
            <p:nvPr/>
          </p:nvSpPr>
          <p:spPr>
            <a:xfrm>
              <a:off x="564806" y="2882874"/>
              <a:ext cx="2294924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err="1">
                  <a:solidFill>
                    <a:srgbClr val="32285A"/>
                  </a:solidFill>
                </a:rPr>
                <a:t>Протистояння</a:t>
              </a:r>
              <a:endParaRPr lang="ru-RU" sz="3200" dirty="0">
                <a:solidFill>
                  <a:srgbClr val="32285A"/>
                </a:solidFill>
              </a:endParaRPr>
            </a:p>
          </p:txBody>
        </p:sp>
      </p:grpSp>
      <p:grpSp>
        <p:nvGrpSpPr>
          <p:cNvPr id="14" name="Группа 7">
            <a:extLst>
              <a:ext uri="{FF2B5EF4-FFF2-40B4-BE49-F238E27FC236}">
                <a16:creationId xmlns:a16="http://schemas.microsoft.com/office/drawing/2014/main" id="{40BB0EA6-0DC4-4D6C-AF12-9199ECA50C58}"/>
              </a:ext>
            </a:extLst>
          </p:cNvPr>
          <p:cNvGrpSpPr/>
          <p:nvPr/>
        </p:nvGrpSpPr>
        <p:grpSpPr>
          <a:xfrm>
            <a:off x="8379025" y="2623080"/>
            <a:ext cx="3059900" cy="3059899"/>
            <a:chOff x="6284268" y="1967310"/>
            <a:chExt cx="2294925" cy="2294924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EFC072C6-4207-454F-AD28-273B9A651CD2}"/>
                </a:ext>
              </a:extLst>
            </p:cNvPr>
            <p:cNvSpPr/>
            <p:nvPr/>
          </p:nvSpPr>
          <p:spPr>
            <a:xfrm>
              <a:off x="6284269" y="1967310"/>
              <a:ext cx="2294924" cy="229492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ru-RU">
                <a:solidFill>
                  <a:prstClr val="white"/>
                </a:solidFill>
                <a:latin typeface="Gerbera"/>
              </a:endParaRPr>
            </a:p>
          </p:txBody>
        </p:sp>
        <p:sp>
          <p:nvSpPr>
            <p:cNvPr id="16" name="Прямоугольник 13">
              <a:extLst>
                <a:ext uri="{FF2B5EF4-FFF2-40B4-BE49-F238E27FC236}">
                  <a16:creationId xmlns:a16="http://schemas.microsoft.com/office/drawing/2014/main" id="{87A5F196-0C20-4183-98CF-6C01386533B9}"/>
                </a:ext>
              </a:extLst>
            </p:cNvPr>
            <p:cNvSpPr/>
            <p:nvPr/>
          </p:nvSpPr>
          <p:spPr>
            <a:xfrm>
              <a:off x="6284268" y="2882873"/>
              <a:ext cx="2294924" cy="4385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>
                  <a:solidFill>
                    <a:srgbClr val="32285A"/>
                  </a:solidFill>
                </a:rPr>
                <a:t>Квадратура</a:t>
              </a:r>
            </a:p>
          </p:txBody>
        </p:sp>
      </p:grp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C6CAF9F9-5BE4-4144-B501-24B3819BE77F}"/>
              </a:ext>
            </a:extLst>
          </p:cNvPr>
          <p:cNvGrpSpPr/>
          <p:nvPr/>
        </p:nvGrpSpPr>
        <p:grpSpPr>
          <a:xfrm>
            <a:off x="4566051" y="2623080"/>
            <a:ext cx="3059899" cy="3059899"/>
            <a:chOff x="4566051" y="2623080"/>
            <a:chExt cx="3059899" cy="3059899"/>
          </a:xfrm>
        </p:grpSpPr>
        <p:grpSp>
          <p:nvGrpSpPr>
            <p:cNvPr id="17" name="Группа 6">
              <a:extLst>
                <a:ext uri="{FF2B5EF4-FFF2-40B4-BE49-F238E27FC236}">
                  <a16:creationId xmlns:a16="http://schemas.microsoft.com/office/drawing/2014/main" id="{C4B4D131-4AFD-4012-BDED-FF5A8C508422}"/>
                </a:ext>
              </a:extLst>
            </p:cNvPr>
            <p:cNvGrpSpPr/>
            <p:nvPr/>
          </p:nvGrpSpPr>
          <p:grpSpPr>
            <a:xfrm>
              <a:off x="4566051" y="2623080"/>
              <a:ext cx="3059899" cy="3059899"/>
              <a:chOff x="3424538" y="1967310"/>
              <a:chExt cx="2294924" cy="2294924"/>
            </a:xfrm>
          </p:grpSpPr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id="{C75CA9A7-05E4-4998-A0F2-1AB5A18C59A9}"/>
                  </a:ext>
                </a:extLst>
              </p:cNvPr>
              <p:cNvSpPr/>
              <p:nvPr/>
            </p:nvSpPr>
            <p:spPr>
              <a:xfrm>
                <a:off x="3424538" y="1967310"/>
                <a:ext cx="2294924" cy="229492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ru-RU">
                  <a:solidFill>
                    <a:prstClr val="white"/>
                  </a:solidFill>
                  <a:latin typeface="Gerbera"/>
                </a:endParaRPr>
              </a:p>
            </p:txBody>
          </p:sp>
          <p:sp>
            <p:nvSpPr>
              <p:cNvPr id="19" name="Прямоугольник 16">
                <a:extLst>
                  <a:ext uri="{FF2B5EF4-FFF2-40B4-BE49-F238E27FC236}">
                    <a16:creationId xmlns:a16="http://schemas.microsoft.com/office/drawing/2014/main" id="{61AD5A86-9C3D-4416-9BFB-547901B36D4F}"/>
                  </a:ext>
                </a:extLst>
              </p:cNvPr>
              <p:cNvSpPr/>
              <p:nvPr/>
            </p:nvSpPr>
            <p:spPr>
              <a:xfrm>
                <a:off x="3424538" y="2883938"/>
                <a:ext cx="2294924" cy="4385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endParaRPr lang="ru-RU" sz="3200" dirty="0">
                  <a:solidFill>
                    <a:srgbClr val="32285A"/>
                  </a:solidFill>
                </a:endParaRPr>
              </a:p>
            </p:txBody>
          </p:sp>
        </p:grpSp>
        <p:sp>
          <p:nvSpPr>
            <p:cNvPr id="21" name="Прямоугольник 2">
              <a:extLst>
                <a:ext uri="{FF2B5EF4-FFF2-40B4-BE49-F238E27FC236}">
                  <a16:creationId xmlns:a16="http://schemas.microsoft.com/office/drawing/2014/main" id="{4080386C-CEB5-40F2-8B77-39DF85D1E206}"/>
                </a:ext>
              </a:extLst>
            </p:cNvPr>
            <p:cNvSpPr/>
            <p:nvPr/>
          </p:nvSpPr>
          <p:spPr>
            <a:xfrm>
              <a:off x="4566051" y="3843830"/>
              <a:ext cx="30598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 err="1">
                  <a:solidFill>
                    <a:srgbClr val="32285A"/>
                  </a:solidFill>
                </a:rPr>
                <a:t>Сполучення</a:t>
              </a:r>
              <a:endParaRPr lang="ru-RU" sz="3200" dirty="0">
                <a:solidFill>
                  <a:srgbClr val="32285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93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597E714-D253-43F3-B7BC-84EAD124E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-1270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Конфігурації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верхніх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</a:t>
              </a:r>
            </a:p>
          </p:txBody>
        </p:sp>
      </p:grpSp>
      <p:sp>
        <p:nvSpPr>
          <p:cNvPr id="48" name="Місце для вмісту 3">
            <a:extLst>
              <a:ext uri="{FF2B5EF4-FFF2-40B4-BE49-F238E27FC236}">
                <a16:creationId xmlns:a16="http://schemas.microsoft.com/office/drawing/2014/main" id="{AB2D9263-F6F0-47DD-B9AB-2CD624C1A249}"/>
              </a:ext>
            </a:extLst>
          </p:cNvPr>
          <p:cNvSpPr txBox="1">
            <a:spLocks/>
          </p:cNvSpPr>
          <p:nvPr/>
        </p:nvSpPr>
        <p:spPr>
          <a:xfrm>
            <a:off x="6018281" y="1218785"/>
            <a:ext cx="6010268" cy="267786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ПРОТИСТОЯННЯ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планета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розташовуються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діаметрально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протилежних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зодіакальних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сузір’ях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F756C9EA-ED5D-4CAB-9227-A2C720E07C8F}"/>
              </a:ext>
            </a:extLst>
          </p:cNvPr>
          <p:cNvSpPr/>
          <p:nvPr/>
        </p:nvSpPr>
        <p:spPr>
          <a:xfrm>
            <a:off x="1417582" y="1758100"/>
            <a:ext cx="2812635" cy="281263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2" name="Дуга 31">
            <a:extLst>
              <a:ext uri="{FF2B5EF4-FFF2-40B4-BE49-F238E27FC236}">
                <a16:creationId xmlns:a16="http://schemas.microsoft.com/office/drawing/2014/main" id="{BFB063B5-8C68-4743-BDE1-E6082F38F69D}"/>
              </a:ext>
            </a:extLst>
          </p:cNvPr>
          <p:cNvSpPr/>
          <p:nvPr/>
        </p:nvSpPr>
        <p:spPr>
          <a:xfrm>
            <a:off x="0" y="452404"/>
            <a:ext cx="5647800" cy="5647800"/>
          </a:xfrm>
          <a:prstGeom prst="arc">
            <a:avLst>
              <a:gd name="adj1" fmla="val 1373846"/>
              <a:gd name="adj2" fmla="val 923973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33" name="Прямая соединительная линия 6">
            <a:extLst>
              <a:ext uri="{FF2B5EF4-FFF2-40B4-BE49-F238E27FC236}">
                <a16:creationId xmlns:a16="http://schemas.microsoft.com/office/drawing/2014/main" id="{3B8B1C4A-F2B8-44D0-8C15-17B1467D22B0}"/>
              </a:ext>
            </a:extLst>
          </p:cNvPr>
          <p:cNvCxnSpPr/>
          <p:nvPr/>
        </p:nvCxnSpPr>
        <p:spPr>
          <a:xfrm>
            <a:off x="2817549" y="3164418"/>
            <a:ext cx="0" cy="2949916"/>
          </a:xfrm>
          <a:prstGeom prst="line">
            <a:avLst/>
          </a:prstGeom>
          <a:ln w="127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BBBB305-CBA6-41EB-ABE2-6CC5F392F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200" y="2557717"/>
            <a:ext cx="1213400" cy="12134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64DA46E-4DDA-4873-AA98-FD04EFD89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82" y="4297976"/>
            <a:ext cx="552035" cy="552035"/>
          </a:xfrm>
          <a:prstGeom prst="rect">
            <a:avLst/>
          </a:prstGeom>
        </p:spPr>
      </p:pic>
      <p:pic>
        <p:nvPicPr>
          <p:cNvPr id="39" name="Picture 2" descr="Картинки по запросу Юпитер">
            <a:extLst>
              <a:ext uri="{FF2B5EF4-FFF2-40B4-BE49-F238E27FC236}">
                <a16:creationId xmlns:a16="http://schemas.microsoft.com/office/drawing/2014/main" id="{366EC547-2305-4BDB-8D39-4658617DA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68" y="5661935"/>
            <a:ext cx="817171" cy="81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Прямая соединительная линия 20">
            <a:extLst>
              <a:ext uri="{FF2B5EF4-FFF2-40B4-BE49-F238E27FC236}">
                <a16:creationId xmlns:a16="http://schemas.microsoft.com/office/drawing/2014/main" id="{1F2EE13D-D5B5-4573-8B32-0CCB4CE76F78}"/>
              </a:ext>
            </a:extLst>
          </p:cNvPr>
          <p:cNvCxnSpPr>
            <a:cxnSpLocks/>
          </p:cNvCxnSpPr>
          <p:nvPr/>
        </p:nvCxnSpPr>
        <p:spPr>
          <a:xfrm flipH="1">
            <a:off x="3265879" y="5097475"/>
            <a:ext cx="1141524" cy="842688"/>
          </a:xfrm>
          <a:prstGeom prst="line">
            <a:avLst/>
          </a:prstGeom>
          <a:ln w="127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Місце для вмісту 3">
            <a:extLst>
              <a:ext uri="{FF2B5EF4-FFF2-40B4-BE49-F238E27FC236}">
                <a16:creationId xmlns:a16="http://schemas.microsoft.com/office/drawing/2014/main" id="{B65426CA-BDC0-43AF-95FA-7C1B526C9F3C}"/>
              </a:ext>
            </a:extLst>
          </p:cNvPr>
          <p:cNvSpPr txBox="1">
            <a:spLocks/>
          </p:cNvSpPr>
          <p:nvPr/>
        </p:nvSpPr>
        <p:spPr>
          <a:xfrm>
            <a:off x="3483298" y="4658668"/>
            <a:ext cx="1891421" cy="38268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Протистояння</a:t>
            </a:r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Місце для вмісту 3">
            <a:extLst>
              <a:ext uri="{FF2B5EF4-FFF2-40B4-BE49-F238E27FC236}">
                <a16:creationId xmlns:a16="http://schemas.microsoft.com/office/drawing/2014/main" id="{68043304-0A7A-43A1-B2B0-328B97531FEB}"/>
              </a:ext>
            </a:extLst>
          </p:cNvPr>
          <p:cNvSpPr txBox="1">
            <a:spLocks/>
          </p:cNvSpPr>
          <p:nvPr/>
        </p:nvSpPr>
        <p:spPr>
          <a:xfrm>
            <a:off x="442065" y="991081"/>
            <a:ext cx="5205735" cy="46152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Кульмінація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опівночі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Місце для вмісту 3">
            <a:extLst>
              <a:ext uri="{FF2B5EF4-FFF2-40B4-BE49-F238E27FC236}">
                <a16:creationId xmlns:a16="http://schemas.microsoft.com/office/drawing/2014/main" id="{535369AC-D481-48AA-ACB7-28C60B1B33DC}"/>
              </a:ext>
            </a:extLst>
          </p:cNvPr>
          <p:cNvSpPr txBox="1">
            <a:spLocks/>
          </p:cNvSpPr>
          <p:nvPr/>
        </p:nvSpPr>
        <p:spPr>
          <a:xfrm>
            <a:off x="6018281" y="4053409"/>
            <a:ext cx="5992652" cy="5962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Найближче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49" name="Місце для вмісту 3">
            <a:extLst>
              <a:ext uri="{FF2B5EF4-FFF2-40B4-BE49-F238E27FC236}">
                <a16:creationId xmlns:a16="http://schemas.microsoft.com/office/drawing/2014/main" id="{EFA2A0B5-0CFA-49D5-847B-CD051100C1C6}"/>
              </a:ext>
            </a:extLst>
          </p:cNvPr>
          <p:cNvSpPr txBox="1">
            <a:spLocks/>
          </p:cNvSpPr>
          <p:nvPr/>
        </p:nvSpPr>
        <p:spPr>
          <a:xfrm>
            <a:off x="5991775" y="4798439"/>
            <a:ext cx="5992652" cy="5962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Найкраще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54" name="Місце для вмісту 3">
            <a:extLst>
              <a:ext uri="{FF2B5EF4-FFF2-40B4-BE49-F238E27FC236}">
                <a16:creationId xmlns:a16="http://schemas.microsoft.com/office/drawing/2014/main" id="{F6EDBA1D-1A15-42A3-AEFA-8005F9ABE296}"/>
              </a:ext>
            </a:extLst>
          </p:cNvPr>
          <p:cNvSpPr txBox="1">
            <a:spLocks/>
          </p:cNvSpPr>
          <p:nvPr/>
        </p:nvSpPr>
        <p:spPr>
          <a:xfrm>
            <a:off x="5987461" y="5575008"/>
            <a:ext cx="6023471" cy="10710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Повернута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освітленою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стороною </a:t>
            </a:r>
          </a:p>
        </p:txBody>
      </p:sp>
    </p:spTree>
    <p:extLst>
      <p:ext uri="{BB962C8B-B14F-4D97-AF65-F5344CB8AC3E}">
        <p14:creationId xmlns:p14="http://schemas.microsoft.com/office/powerpoint/2010/main" val="6587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2" grpId="0" animBg="1"/>
      <p:bldP spid="43" grpId="0" animBg="1"/>
      <p:bldP spid="44" grpId="0" animBg="1"/>
      <p:bldP spid="49" grpId="0" animBg="1"/>
      <p:bldP spid="5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D3D875B-011D-4E19-BFC7-B8423732F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Конфігурації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верхніх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</a:t>
              </a:r>
            </a:p>
          </p:txBody>
        </p:sp>
      </p:grpSp>
      <p:sp>
        <p:nvSpPr>
          <p:cNvPr id="48" name="Місце для вмісту 3">
            <a:extLst>
              <a:ext uri="{FF2B5EF4-FFF2-40B4-BE49-F238E27FC236}">
                <a16:creationId xmlns:a16="http://schemas.microsoft.com/office/drawing/2014/main" id="{AB2D9263-F6F0-47DD-B9AB-2CD624C1A249}"/>
              </a:ext>
            </a:extLst>
          </p:cNvPr>
          <p:cNvSpPr txBox="1">
            <a:spLocks/>
          </p:cNvSpPr>
          <p:nvPr/>
        </p:nvSpPr>
        <p:spPr>
          <a:xfrm>
            <a:off x="5823199" y="2371787"/>
            <a:ext cx="6010268" cy="51200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ВЕРХНЬОМУ СПОЛУЧЕННІ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44" name="Місце для вмісту 3">
            <a:extLst>
              <a:ext uri="{FF2B5EF4-FFF2-40B4-BE49-F238E27FC236}">
                <a16:creationId xmlns:a16="http://schemas.microsoft.com/office/drawing/2014/main" id="{535369AC-D481-48AA-ACB7-28C60B1B33DC}"/>
              </a:ext>
            </a:extLst>
          </p:cNvPr>
          <p:cNvSpPr txBox="1">
            <a:spLocks/>
          </p:cNvSpPr>
          <p:nvPr/>
        </p:nvSpPr>
        <p:spPr>
          <a:xfrm>
            <a:off x="5782357" y="3313051"/>
            <a:ext cx="5992652" cy="107106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49" name="Місце для вмісту 3">
            <a:extLst>
              <a:ext uri="{FF2B5EF4-FFF2-40B4-BE49-F238E27FC236}">
                <a16:creationId xmlns:a16="http://schemas.microsoft.com/office/drawing/2014/main" id="{EFA2A0B5-0CFA-49D5-847B-CD051100C1C6}"/>
              </a:ext>
            </a:extLst>
          </p:cNvPr>
          <p:cNvSpPr txBox="1">
            <a:spLocks/>
          </p:cNvSpPr>
          <p:nvPr/>
        </p:nvSpPr>
        <p:spPr>
          <a:xfrm>
            <a:off x="5796819" y="4672968"/>
            <a:ext cx="5992652" cy="59626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Планету не видно</a:t>
            </a:r>
          </a:p>
        </p:txBody>
      </p:sp>
      <p:cxnSp>
        <p:nvCxnSpPr>
          <p:cNvPr id="19" name="Прямая соединительная линия 6">
            <a:extLst>
              <a:ext uri="{FF2B5EF4-FFF2-40B4-BE49-F238E27FC236}">
                <a16:creationId xmlns:a16="http://schemas.microsoft.com/office/drawing/2014/main" id="{F90D42BA-027E-46F9-AEBD-5FEDBC53F2EC}"/>
              </a:ext>
            </a:extLst>
          </p:cNvPr>
          <p:cNvCxnSpPr/>
          <p:nvPr/>
        </p:nvCxnSpPr>
        <p:spPr>
          <a:xfrm>
            <a:off x="2668826" y="1314915"/>
            <a:ext cx="0" cy="34640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Дуга 19">
            <a:extLst>
              <a:ext uri="{FF2B5EF4-FFF2-40B4-BE49-F238E27FC236}">
                <a16:creationId xmlns:a16="http://schemas.microsoft.com/office/drawing/2014/main" id="{BEC91451-7404-4C4A-B1B4-8B387F309C65}"/>
              </a:ext>
            </a:extLst>
          </p:cNvPr>
          <p:cNvSpPr/>
          <p:nvPr/>
        </p:nvSpPr>
        <p:spPr>
          <a:xfrm flipV="1">
            <a:off x="201270" y="1299592"/>
            <a:ext cx="4946235" cy="4946235"/>
          </a:xfrm>
          <a:prstGeom prst="arc">
            <a:avLst>
              <a:gd name="adj1" fmla="val 1373846"/>
              <a:gd name="adj2" fmla="val 16202609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1" name="Picture 2" descr="Картинки по запросу Юпитер">
            <a:extLst>
              <a:ext uri="{FF2B5EF4-FFF2-40B4-BE49-F238E27FC236}">
                <a16:creationId xmlns:a16="http://schemas.microsoft.com/office/drawing/2014/main" id="{658AD244-7A6E-416D-9EBA-D8B438184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64" y="957013"/>
            <a:ext cx="715663" cy="71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7F78F1B8-D6C5-4B0D-A159-023E10D44AF4}"/>
              </a:ext>
            </a:extLst>
          </p:cNvPr>
          <p:cNvSpPr/>
          <p:nvPr/>
        </p:nvSpPr>
        <p:spPr>
          <a:xfrm>
            <a:off x="1442763" y="2431974"/>
            <a:ext cx="2463252" cy="246325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9DEC3E6-2308-47E7-AE72-494CA4762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70" y="2943081"/>
            <a:ext cx="1441035" cy="144103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777E728-5FE2-4967-BBF9-E17BDC4911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657" y="4656348"/>
            <a:ext cx="483461" cy="483461"/>
          </a:xfrm>
          <a:prstGeom prst="rect">
            <a:avLst/>
          </a:prstGeom>
        </p:spPr>
      </p:pic>
      <p:pic>
        <p:nvPicPr>
          <p:cNvPr id="25" name="Picture 2" descr="Картинки по запросу Юпитер">
            <a:extLst>
              <a:ext uri="{FF2B5EF4-FFF2-40B4-BE49-F238E27FC236}">
                <a16:creationId xmlns:a16="http://schemas.microsoft.com/office/drawing/2014/main" id="{D8BDFB87-A6C7-4C64-88A8-4F224C397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66" y="957014"/>
            <a:ext cx="715663" cy="71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Прямая соединительная линия 20">
            <a:extLst>
              <a:ext uri="{FF2B5EF4-FFF2-40B4-BE49-F238E27FC236}">
                <a16:creationId xmlns:a16="http://schemas.microsoft.com/office/drawing/2014/main" id="{088D6165-0EBC-4797-9CCD-9FCA717C5E2C}"/>
              </a:ext>
            </a:extLst>
          </p:cNvPr>
          <p:cNvCxnSpPr>
            <a:cxnSpLocks/>
          </p:cNvCxnSpPr>
          <p:nvPr/>
        </p:nvCxnSpPr>
        <p:spPr>
          <a:xfrm flipH="1" flipV="1">
            <a:off x="2887195" y="1503090"/>
            <a:ext cx="892864" cy="644215"/>
          </a:xfrm>
          <a:prstGeom prst="line">
            <a:avLst/>
          </a:prstGeom>
          <a:ln w="12700">
            <a:solidFill>
              <a:srgbClr val="F8712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 descr="Картинки по запросу Юпитер">
            <a:extLst>
              <a:ext uri="{FF2B5EF4-FFF2-40B4-BE49-F238E27FC236}">
                <a16:creationId xmlns:a16="http://schemas.microsoft.com/office/drawing/2014/main" id="{4F24B4F5-0731-4663-A0E7-0D0F881C8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66" y="5847638"/>
            <a:ext cx="715663" cy="71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Місце для вмісту 3">
            <a:extLst>
              <a:ext uri="{FF2B5EF4-FFF2-40B4-BE49-F238E27FC236}">
                <a16:creationId xmlns:a16="http://schemas.microsoft.com/office/drawing/2014/main" id="{E313E136-93E1-4E13-B78D-FEAD8307A3D9}"/>
              </a:ext>
            </a:extLst>
          </p:cNvPr>
          <p:cNvSpPr txBox="1">
            <a:spLocks/>
          </p:cNvSpPr>
          <p:nvPr/>
        </p:nvSpPr>
        <p:spPr>
          <a:xfrm>
            <a:off x="3417331" y="2190198"/>
            <a:ext cx="1616522" cy="29968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Сполучення</a:t>
            </a:r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31000" decel="3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116 C -0.08125 -0.00533 -0.19388 0.10949 -0.203 0.33958 C -0.20768 0.48426 -0.14362 0.72176 -0.00156 0.71389 " pathEditMode="relative" rAng="0" ptsTypes="AAA">
                                      <p:cBhvr>
                                        <p:cTn id="10" dur="4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3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4" grpId="0" animBg="1"/>
      <p:bldP spid="49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E884C3-42D4-43F2-95E7-0E4F2A03F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EDA431-676E-4992-8653-AAF432673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E18C5C-4A16-4D02-B422-F4CC06910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8B9DE2-A34B-40E1-9596-55CF687E4A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52308" y="4278572"/>
            <a:ext cx="2207165" cy="22214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9C4041-67CE-475D-AB6B-56FC25F71C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418" y="336001"/>
            <a:ext cx="2207165" cy="22214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A62F57-BF51-4227-B4E0-E7A7BBE1C4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7334" y="4088376"/>
            <a:ext cx="2207165" cy="22214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3E16D1-AA29-4099-AE31-1D66CAE0B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807" y="5399434"/>
            <a:ext cx="3482344" cy="1492433"/>
          </a:xfrm>
          <a:prstGeom prst="rect">
            <a:avLst/>
          </a:prstGeom>
        </p:spPr>
      </p:pic>
      <p:sp>
        <p:nvSpPr>
          <p:cNvPr id="9" name="Прямоугольник 7">
            <a:extLst>
              <a:ext uri="{FF2B5EF4-FFF2-40B4-BE49-F238E27FC236}">
                <a16:creationId xmlns:a16="http://schemas.microsoft.com/office/drawing/2014/main" id="{46F07C88-6C62-41CF-A2D6-CF2D4B45C459}"/>
              </a:ext>
            </a:extLst>
          </p:cNvPr>
          <p:cNvSpPr/>
          <p:nvPr/>
        </p:nvSpPr>
        <p:spPr>
          <a:xfrm>
            <a:off x="0" y="25551"/>
            <a:ext cx="12192000" cy="6887031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6B66FAC2-0662-4D1A-A062-24CB479F73EA}"/>
              </a:ext>
            </a:extLst>
          </p:cNvPr>
          <p:cNvGrpSpPr/>
          <p:nvPr/>
        </p:nvGrpSpPr>
        <p:grpSpPr>
          <a:xfrm>
            <a:off x="0" y="-2"/>
            <a:ext cx="12191998" cy="812878"/>
            <a:chOff x="-1" y="-2"/>
            <a:chExt cx="12191998" cy="812878"/>
          </a:xfrm>
        </p:grpSpPr>
        <p:sp>
          <p:nvSpPr>
            <p:cNvPr id="11" name="Прямокутник: округлені верхні кути 10">
              <a:extLst>
                <a:ext uri="{FF2B5EF4-FFF2-40B4-BE49-F238E27FC236}">
                  <a16:creationId xmlns:a16="http://schemas.microsoft.com/office/drawing/2014/main" id="{D5B9656B-36DB-409D-8698-7A272DDF476D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188CDCAA-C961-4C83-A38B-4529351174E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Рух Сонця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CB8DFEC8-024A-4171-89DD-64E216EE4F5B}"/>
              </a:ext>
            </a:extLst>
          </p:cNvPr>
          <p:cNvSpPr txBox="1">
            <a:spLocks/>
          </p:cNvSpPr>
          <p:nvPr/>
        </p:nvSpPr>
        <p:spPr>
          <a:xfrm>
            <a:off x="6346096" y="5469983"/>
            <a:ext cx="5679269" cy="1110705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довести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відносно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5956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46914E-6 C 0.08125 -0.18981 0.14583 -0.29815 0.25503 -0.41666 C 0.39705 -0.52315 0.44323 -0.56481 0.60243 -0.57253 " pathEditMode="relative" rAng="0" ptsTypes="AAA">
                                      <p:cBhvr>
                                        <p:cTn id="6" dur="1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22" y="-286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6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60494E-6 C 0.19063 -0.00247 0.27847 0.05556 0.37934 0.15957 C 0.4875 0.28704 0.54427 0.40926 0.62448 0.57192 " pathEditMode="relative" rAng="0" ptsTypes="AAA">
                                      <p:cBhvr>
                                        <p:cTn id="17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5" y="2858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56053EE-EFB8-41A4-8D74-E37C4832F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Конфігурації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верхніх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</a:t>
              </a:r>
            </a:p>
          </p:txBody>
        </p:sp>
      </p:grpSp>
      <p:sp>
        <p:nvSpPr>
          <p:cNvPr id="48" name="Місце для вмісту 3">
            <a:extLst>
              <a:ext uri="{FF2B5EF4-FFF2-40B4-BE49-F238E27FC236}">
                <a16:creationId xmlns:a16="http://schemas.microsoft.com/office/drawing/2014/main" id="{AB2D9263-F6F0-47DD-B9AB-2CD624C1A249}"/>
              </a:ext>
            </a:extLst>
          </p:cNvPr>
          <p:cNvSpPr txBox="1">
            <a:spLocks/>
          </p:cNvSpPr>
          <p:nvPr/>
        </p:nvSpPr>
        <p:spPr>
          <a:xfrm>
            <a:off x="6830432" y="1960620"/>
            <a:ext cx="4921080" cy="390265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КВАДРАТУРА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положення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планет, при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кут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напрямками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верхню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планету і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становить 90 °</a:t>
            </a:r>
          </a:p>
        </p:txBody>
      </p:sp>
      <p:cxnSp>
        <p:nvCxnSpPr>
          <p:cNvPr id="19" name="Прямая соединительная линия 21">
            <a:extLst>
              <a:ext uri="{FF2B5EF4-FFF2-40B4-BE49-F238E27FC236}">
                <a16:creationId xmlns:a16="http://schemas.microsoft.com/office/drawing/2014/main" id="{7D01729E-5C86-4988-90C5-CC98D907EBA9}"/>
              </a:ext>
            </a:extLst>
          </p:cNvPr>
          <p:cNvCxnSpPr/>
          <p:nvPr/>
        </p:nvCxnSpPr>
        <p:spPr>
          <a:xfrm flipV="1">
            <a:off x="3501502" y="3414320"/>
            <a:ext cx="0" cy="124248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6">
            <a:extLst>
              <a:ext uri="{FF2B5EF4-FFF2-40B4-BE49-F238E27FC236}">
                <a16:creationId xmlns:a16="http://schemas.microsoft.com/office/drawing/2014/main" id="{DCD06DEE-7BD3-471F-B3EA-021386FF72EB}"/>
              </a:ext>
            </a:extLst>
          </p:cNvPr>
          <p:cNvCxnSpPr/>
          <p:nvPr/>
        </p:nvCxnSpPr>
        <p:spPr>
          <a:xfrm flipH="1">
            <a:off x="1240904" y="4645560"/>
            <a:ext cx="2260597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Дуга 20">
            <a:extLst>
              <a:ext uri="{FF2B5EF4-FFF2-40B4-BE49-F238E27FC236}">
                <a16:creationId xmlns:a16="http://schemas.microsoft.com/office/drawing/2014/main" id="{D75504AC-A07D-4717-B1B8-63148F9624F4}"/>
              </a:ext>
            </a:extLst>
          </p:cNvPr>
          <p:cNvSpPr/>
          <p:nvPr/>
        </p:nvSpPr>
        <p:spPr>
          <a:xfrm flipV="1">
            <a:off x="1025415" y="1062661"/>
            <a:ext cx="4946235" cy="4946235"/>
          </a:xfrm>
          <a:prstGeom prst="arc">
            <a:avLst>
              <a:gd name="adj1" fmla="val 6285640"/>
              <a:gd name="adj2" fmla="val 1426425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DEC58E64-7E29-49C9-9AA7-9B9FD18D8CFA}"/>
              </a:ext>
            </a:extLst>
          </p:cNvPr>
          <p:cNvSpPr/>
          <p:nvPr/>
        </p:nvSpPr>
        <p:spPr>
          <a:xfrm>
            <a:off x="2266908" y="2195043"/>
            <a:ext cx="2463252" cy="246325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DBA4C1-3FE7-4FD1-85D1-71405E0BCF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15" y="2706150"/>
            <a:ext cx="1441035" cy="144103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E1A48E8-7361-4228-84E4-8B70F5BFA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802" y="4419417"/>
            <a:ext cx="483461" cy="483461"/>
          </a:xfrm>
          <a:prstGeom prst="rect">
            <a:avLst/>
          </a:prstGeom>
        </p:spPr>
      </p:pic>
      <p:pic>
        <p:nvPicPr>
          <p:cNvPr id="28" name="Picture 2" descr="Картинки по запросу Юпитер">
            <a:extLst>
              <a:ext uri="{FF2B5EF4-FFF2-40B4-BE49-F238E27FC236}">
                <a16:creationId xmlns:a16="http://schemas.microsoft.com/office/drawing/2014/main" id="{793F5D4C-D3D3-435D-A0B2-4BFA4A44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99" y="4287730"/>
            <a:ext cx="715663" cy="71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84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FB047B5-CA36-4A2C-A2BF-5E499FD2F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Конфігурації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верхніх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</a:t>
              </a:r>
            </a:p>
          </p:txBody>
        </p:sp>
      </p:grpSp>
      <p:sp>
        <p:nvSpPr>
          <p:cNvPr id="32" name="Дуга 31">
            <a:extLst>
              <a:ext uri="{FF2B5EF4-FFF2-40B4-BE49-F238E27FC236}">
                <a16:creationId xmlns:a16="http://schemas.microsoft.com/office/drawing/2014/main" id="{BFB063B5-8C68-4743-BDE1-E6082F38F69D}"/>
              </a:ext>
            </a:extLst>
          </p:cNvPr>
          <p:cNvSpPr/>
          <p:nvPr/>
        </p:nvSpPr>
        <p:spPr>
          <a:xfrm>
            <a:off x="166633" y="215473"/>
            <a:ext cx="5647800" cy="5647800"/>
          </a:xfrm>
          <a:prstGeom prst="arc">
            <a:avLst>
              <a:gd name="adj1" fmla="val 1373846"/>
              <a:gd name="adj2" fmla="val 9239736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15" name="Прямая соединительная линия 21">
            <a:extLst>
              <a:ext uri="{FF2B5EF4-FFF2-40B4-BE49-F238E27FC236}">
                <a16:creationId xmlns:a16="http://schemas.microsoft.com/office/drawing/2014/main" id="{5F0E4BFD-742C-410D-BB29-F1C49B76AE4A}"/>
              </a:ext>
            </a:extLst>
          </p:cNvPr>
          <p:cNvCxnSpPr/>
          <p:nvPr/>
        </p:nvCxnSpPr>
        <p:spPr>
          <a:xfrm flipV="1">
            <a:off x="3167803" y="3484171"/>
            <a:ext cx="0" cy="124248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6">
            <a:extLst>
              <a:ext uri="{FF2B5EF4-FFF2-40B4-BE49-F238E27FC236}">
                <a16:creationId xmlns:a16="http://schemas.microsoft.com/office/drawing/2014/main" id="{F18B5675-CBB3-46F8-9759-75D46BF12C60}"/>
              </a:ext>
            </a:extLst>
          </p:cNvPr>
          <p:cNvCxnSpPr/>
          <p:nvPr/>
        </p:nvCxnSpPr>
        <p:spPr>
          <a:xfrm flipH="1">
            <a:off x="907204" y="4715411"/>
            <a:ext cx="4521199" cy="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Дуга 16">
            <a:extLst>
              <a:ext uri="{FF2B5EF4-FFF2-40B4-BE49-F238E27FC236}">
                <a16:creationId xmlns:a16="http://schemas.microsoft.com/office/drawing/2014/main" id="{B2B985E2-26A6-46F5-9E6F-BA742FC87C54}"/>
              </a:ext>
            </a:extLst>
          </p:cNvPr>
          <p:cNvSpPr/>
          <p:nvPr/>
        </p:nvSpPr>
        <p:spPr>
          <a:xfrm flipV="1">
            <a:off x="691716" y="1132512"/>
            <a:ext cx="4946235" cy="4946235"/>
          </a:xfrm>
          <a:prstGeom prst="arc">
            <a:avLst>
              <a:gd name="adj1" fmla="val 20013876"/>
              <a:gd name="adj2" fmla="val 1238670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BEC95D0-5D8F-4DB4-8558-D3C3C4401EC1}"/>
              </a:ext>
            </a:extLst>
          </p:cNvPr>
          <p:cNvSpPr/>
          <p:nvPr/>
        </p:nvSpPr>
        <p:spPr>
          <a:xfrm>
            <a:off x="1933209" y="2264894"/>
            <a:ext cx="2463252" cy="246325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5BC6D12-7540-4485-849B-D231A07CA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316" y="2776001"/>
            <a:ext cx="1441035" cy="144103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4249A0A-FDCD-41CA-B028-91B45393D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103" y="4489268"/>
            <a:ext cx="483461" cy="483461"/>
          </a:xfrm>
          <a:prstGeom prst="rect">
            <a:avLst/>
          </a:prstGeom>
        </p:spPr>
      </p:pic>
      <p:pic>
        <p:nvPicPr>
          <p:cNvPr id="27" name="Picture 2" descr="Картинки по запросу Юпитер">
            <a:extLst>
              <a:ext uri="{FF2B5EF4-FFF2-40B4-BE49-F238E27FC236}">
                <a16:creationId xmlns:a16="http://schemas.microsoft.com/office/drawing/2014/main" id="{93E0590E-B85E-4C83-9D96-0FCCA3514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00" y="4357581"/>
            <a:ext cx="715663" cy="71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Картинки по запросу Юпитер">
            <a:extLst>
              <a:ext uri="{FF2B5EF4-FFF2-40B4-BE49-F238E27FC236}">
                <a16:creationId xmlns:a16="http://schemas.microsoft.com/office/drawing/2014/main" id="{1AB4D2BA-7100-4113-BE9E-54299D388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376" y="4357581"/>
            <a:ext cx="715663" cy="71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B0D2AA1-8C98-44E6-B502-1EAC99487DF0}"/>
              </a:ext>
            </a:extLst>
          </p:cNvPr>
          <p:cNvSpPr txBox="1"/>
          <p:nvPr/>
        </p:nvSpPr>
        <p:spPr>
          <a:xfrm>
            <a:off x="4108460" y="5443101"/>
            <a:ext cx="576000" cy="533868"/>
          </a:xfrm>
          <a:prstGeom prst="ellipse">
            <a:avLst/>
          </a:prstGeom>
          <a:solidFill>
            <a:srgbClr val="5568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33" name="Прямая соединительная линия 20">
            <a:extLst>
              <a:ext uri="{FF2B5EF4-FFF2-40B4-BE49-F238E27FC236}">
                <a16:creationId xmlns:a16="http://schemas.microsoft.com/office/drawing/2014/main" id="{63615061-B350-4DA4-8BD8-772D169354DD}"/>
              </a:ext>
            </a:extLst>
          </p:cNvPr>
          <p:cNvCxnSpPr>
            <a:endCxn id="30" idx="7"/>
          </p:cNvCxnSpPr>
          <p:nvPr/>
        </p:nvCxnSpPr>
        <p:spPr>
          <a:xfrm flipH="1">
            <a:off x="4600107" y="4706545"/>
            <a:ext cx="802896" cy="814739"/>
          </a:xfrm>
          <a:prstGeom prst="line">
            <a:avLst/>
          </a:prstGeom>
          <a:ln w="12700">
            <a:solidFill>
              <a:srgbClr val="F8712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146ACED-8951-4C8F-AD47-86616665B22D}"/>
              </a:ext>
            </a:extLst>
          </p:cNvPr>
          <p:cNvSpPr txBox="1"/>
          <p:nvPr/>
        </p:nvSpPr>
        <p:spPr>
          <a:xfrm>
            <a:off x="1568871" y="5443101"/>
            <a:ext cx="576000" cy="533868"/>
          </a:xfrm>
          <a:prstGeom prst="ellipse">
            <a:avLst/>
          </a:prstGeom>
          <a:solidFill>
            <a:srgbClr val="5568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67" b="1" dirty="0">
                <a:solidFill>
                  <a:srgbClr val="FFFF00"/>
                </a:solidFill>
              </a:rPr>
              <a:t>2</a:t>
            </a:r>
          </a:p>
        </p:txBody>
      </p:sp>
      <p:cxnSp>
        <p:nvCxnSpPr>
          <p:cNvPr id="38" name="Прямая соединительная линия 26">
            <a:extLst>
              <a:ext uri="{FF2B5EF4-FFF2-40B4-BE49-F238E27FC236}">
                <a16:creationId xmlns:a16="http://schemas.microsoft.com/office/drawing/2014/main" id="{43E3ECE2-7BD2-4538-B1D6-76BDDD9F1166}"/>
              </a:ext>
            </a:extLst>
          </p:cNvPr>
          <p:cNvCxnSpPr>
            <a:endCxn id="34" idx="1"/>
          </p:cNvCxnSpPr>
          <p:nvPr/>
        </p:nvCxnSpPr>
        <p:spPr>
          <a:xfrm>
            <a:off x="951651" y="4726654"/>
            <a:ext cx="701573" cy="794630"/>
          </a:xfrm>
          <a:prstGeom prst="line">
            <a:avLst/>
          </a:prstGeom>
          <a:ln w="12700">
            <a:solidFill>
              <a:srgbClr val="F8712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Місце для вмісту 3">
            <a:extLst>
              <a:ext uri="{FF2B5EF4-FFF2-40B4-BE49-F238E27FC236}">
                <a16:creationId xmlns:a16="http://schemas.microsoft.com/office/drawing/2014/main" id="{E6760CEA-2749-46E7-88CE-570CAD5ECB9C}"/>
              </a:ext>
            </a:extLst>
          </p:cNvPr>
          <p:cNvSpPr txBox="1">
            <a:spLocks/>
          </p:cNvSpPr>
          <p:nvPr/>
        </p:nvSpPr>
        <p:spPr>
          <a:xfrm>
            <a:off x="6469195" y="1175175"/>
            <a:ext cx="5031089" cy="217943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Розташування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90°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західна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квадратура)</a:t>
            </a:r>
          </a:p>
        </p:txBody>
      </p:sp>
      <p:sp>
        <p:nvSpPr>
          <p:cNvPr id="40" name="Місце для вмісту 3">
            <a:extLst>
              <a:ext uri="{FF2B5EF4-FFF2-40B4-BE49-F238E27FC236}">
                <a16:creationId xmlns:a16="http://schemas.microsoft.com/office/drawing/2014/main" id="{06B48168-36E9-4F61-A63B-D0251963100E}"/>
              </a:ext>
            </a:extLst>
          </p:cNvPr>
          <p:cNvSpPr txBox="1">
            <a:spLocks/>
          </p:cNvSpPr>
          <p:nvPr/>
        </p:nvSpPr>
        <p:spPr>
          <a:xfrm>
            <a:off x="6468346" y="3906481"/>
            <a:ext cx="5031089" cy="233352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Розташування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90°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східна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квадратура)</a:t>
            </a:r>
          </a:p>
        </p:txBody>
      </p:sp>
    </p:spTree>
    <p:extLst>
      <p:ext uri="{BB962C8B-B14F-4D97-AF65-F5344CB8AC3E}">
        <p14:creationId xmlns:p14="http://schemas.microsoft.com/office/powerpoint/2010/main" val="258548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9" grpId="0" animBg="1"/>
      <p:bldP spid="4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CC59EE-2FB8-4231-84C5-D4A1E6C0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Конфігурації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D615D20-91F6-4079-8F2F-F55B67847A9A}"/>
              </a:ext>
            </a:extLst>
          </p:cNvPr>
          <p:cNvSpPr txBox="1"/>
          <p:nvPr/>
        </p:nvSpPr>
        <p:spPr>
          <a:xfrm>
            <a:off x="478368" y="4895577"/>
            <a:ext cx="2808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</a:rPr>
              <a:t>Сполучення</a:t>
            </a:r>
            <a:endParaRPr lang="ru-RU" sz="28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25FC5F0-7051-43FE-9ECB-D22B1C328FAB}"/>
              </a:ext>
            </a:extLst>
          </p:cNvPr>
          <p:cNvSpPr txBox="1"/>
          <p:nvPr/>
        </p:nvSpPr>
        <p:spPr>
          <a:xfrm>
            <a:off x="3286368" y="4895577"/>
            <a:ext cx="2808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</a:rPr>
              <a:t>Протистояння</a:t>
            </a:r>
            <a:endParaRPr lang="ru-RU" sz="1867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CCED708-B0C7-45C8-AC7C-6671508F5202}"/>
              </a:ext>
            </a:extLst>
          </p:cNvPr>
          <p:cNvSpPr txBox="1"/>
          <p:nvPr/>
        </p:nvSpPr>
        <p:spPr>
          <a:xfrm>
            <a:off x="6094368" y="4895577"/>
            <a:ext cx="2808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ru-RU" sz="2800" dirty="0" err="1">
                <a:solidFill>
                  <a:prstClr val="white"/>
                </a:solidFill>
                <a:latin typeface="Trebuchet MS" panose="020B0603020202020204" pitchFamily="34" charset="0"/>
              </a:rPr>
              <a:t>Елонгація</a:t>
            </a:r>
            <a:endParaRPr lang="ru-RU" sz="1867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567E95A-0691-4F5D-B50C-305AE6EC8B21}"/>
              </a:ext>
            </a:extLst>
          </p:cNvPr>
          <p:cNvSpPr txBox="1"/>
          <p:nvPr/>
        </p:nvSpPr>
        <p:spPr>
          <a:xfrm>
            <a:off x="8902368" y="4895577"/>
            <a:ext cx="2808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ru-RU" sz="2800" dirty="0">
                <a:solidFill>
                  <a:prstClr val="white"/>
                </a:solidFill>
                <a:latin typeface="Trebuchet MS" panose="020B0603020202020204" pitchFamily="34" charset="0"/>
              </a:rPr>
              <a:t>Квадратура</a:t>
            </a:r>
            <a:endParaRPr lang="ru-RU" sz="1867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98F42326-9547-416D-8A46-9F7487EE676C}"/>
              </a:ext>
            </a:extLst>
          </p:cNvPr>
          <p:cNvSpPr/>
          <p:nvPr/>
        </p:nvSpPr>
        <p:spPr>
          <a:xfrm>
            <a:off x="682368" y="2386013"/>
            <a:ext cx="2400000" cy="240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C3871D71-3D42-4ED7-A807-EC6548CC6630}"/>
              </a:ext>
            </a:extLst>
          </p:cNvPr>
          <p:cNvSpPr/>
          <p:nvPr/>
        </p:nvSpPr>
        <p:spPr>
          <a:xfrm>
            <a:off x="3490368" y="2386013"/>
            <a:ext cx="2400000" cy="240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61F4C4A0-69C0-44C1-94D5-88C9E5377644}"/>
              </a:ext>
            </a:extLst>
          </p:cNvPr>
          <p:cNvSpPr/>
          <p:nvPr/>
        </p:nvSpPr>
        <p:spPr>
          <a:xfrm>
            <a:off x="6298368" y="2386013"/>
            <a:ext cx="2400000" cy="240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D709A479-D010-42CD-AC03-3E89DE5BBD1C}"/>
              </a:ext>
            </a:extLst>
          </p:cNvPr>
          <p:cNvSpPr/>
          <p:nvPr/>
        </p:nvSpPr>
        <p:spPr>
          <a:xfrm>
            <a:off x="9106368" y="2386013"/>
            <a:ext cx="2400000" cy="2400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  <a:latin typeface="Gerbera"/>
            </a:endParaRPr>
          </a:p>
        </p:txBody>
      </p:sp>
      <p:grpSp>
        <p:nvGrpSpPr>
          <p:cNvPr id="83" name="Группа 2">
            <a:extLst>
              <a:ext uri="{FF2B5EF4-FFF2-40B4-BE49-F238E27FC236}">
                <a16:creationId xmlns:a16="http://schemas.microsoft.com/office/drawing/2014/main" id="{73B6ABE2-C2B8-4892-90FD-4D6CF94856DB}"/>
              </a:ext>
            </a:extLst>
          </p:cNvPr>
          <p:cNvGrpSpPr/>
          <p:nvPr/>
        </p:nvGrpSpPr>
        <p:grpSpPr>
          <a:xfrm>
            <a:off x="6207760" y="1999059"/>
            <a:ext cx="2581216" cy="2778008"/>
            <a:chOff x="4666412" y="339303"/>
            <a:chExt cx="4235850" cy="4558786"/>
          </a:xfrm>
        </p:grpSpPr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CD865A36-BF0C-4563-8710-3C6F0345AECE}"/>
                </a:ext>
              </a:extLst>
            </p:cNvPr>
            <p:cNvSpPr/>
            <p:nvPr/>
          </p:nvSpPr>
          <p:spPr>
            <a:xfrm>
              <a:off x="5515290" y="1104266"/>
              <a:ext cx="2538094" cy="253809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ru-RU">
                <a:solidFill>
                  <a:prstClr val="white"/>
                </a:solidFill>
                <a:latin typeface="Gerbera"/>
              </a:endParaRPr>
            </a:p>
          </p:txBody>
        </p:sp>
        <p:sp>
          <p:nvSpPr>
            <p:cNvPr id="85" name="Дуга 84">
              <a:extLst>
                <a:ext uri="{FF2B5EF4-FFF2-40B4-BE49-F238E27FC236}">
                  <a16:creationId xmlns:a16="http://schemas.microsoft.com/office/drawing/2014/main" id="{EF747DF1-5381-461C-AADA-62364208B1FA}"/>
                </a:ext>
              </a:extLst>
            </p:cNvPr>
            <p:cNvSpPr/>
            <p:nvPr/>
          </p:nvSpPr>
          <p:spPr>
            <a:xfrm>
              <a:off x="4666412" y="339303"/>
              <a:ext cx="4235850" cy="4235849"/>
            </a:xfrm>
            <a:prstGeom prst="arc">
              <a:avLst>
                <a:gd name="adj1" fmla="val 2886351"/>
                <a:gd name="adj2" fmla="val 7785205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ru-RU">
                <a:solidFill>
                  <a:prstClr val="white"/>
                </a:solidFill>
                <a:latin typeface="Gerbera"/>
              </a:endParaRPr>
            </a:p>
          </p:txBody>
        </p:sp>
        <p:cxnSp>
          <p:nvCxnSpPr>
            <p:cNvPr id="86" name="Прямая соединительная линия 16">
              <a:extLst>
                <a:ext uri="{FF2B5EF4-FFF2-40B4-BE49-F238E27FC236}">
                  <a16:creationId xmlns:a16="http://schemas.microsoft.com/office/drawing/2014/main" id="{D140B7D9-5665-493E-A278-07590079047B}"/>
                </a:ext>
              </a:extLst>
            </p:cNvPr>
            <p:cNvCxnSpPr/>
            <p:nvPr/>
          </p:nvCxnSpPr>
          <p:spPr>
            <a:xfrm flipH="1" flipV="1">
              <a:off x="5730875" y="3117852"/>
              <a:ext cx="1048544" cy="1451767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17">
              <a:extLst>
                <a:ext uri="{FF2B5EF4-FFF2-40B4-BE49-F238E27FC236}">
                  <a16:creationId xmlns:a16="http://schemas.microsoft.com/office/drawing/2014/main" id="{F399D9E4-4BC5-4C9B-8831-1BE3BAE36AA6}"/>
                </a:ext>
              </a:extLst>
            </p:cNvPr>
            <p:cNvCxnSpPr/>
            <p:nvPr/>
          </p:nvCxnSpPr>
          <p:spPr>
            <a:xfrm flipV="1">
              <a:off x="5734050" y="2374900"/>
              <a:ext cx="1047750" cy="739776"/>
            </a:xfrm>
            <a:prstGeom prst="lin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19">
              <a:extLst>
                <a:ext uri="{FF2B5EF4-FFF2-40B4-BE49-F238E27FC236}">
                  <a16:creationId xmlns:a16="http://schemas.microsoft.com/office/drawing/2014/main" id="{9A75AA2B-7F9D-4CE1-8DD1-B0563A28E950}"/>
                </a:ext>
              </a:extLst>
            </p:cNvPr>
            <p:cNvCxnSpPr/>
            <p:nvPr/>
          </p:nvCxnSpPr>
          <p:spPr>
            <a:xfrm>
              <a:off x="6784337" y="2368550"/>
              <a:ext cx="0" cy="2201069"/>
            </a:xfrm>
            <a:prstGeom prst="line">
              <a:avLst/>
            </a:prstGeom>
            <a:ln w="9525">
              <a:solidFill>
                <a:srgbClr val="3228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20">
              <a:extLst>
                <a:ext uri="{FF2B5EF4-FFF2-40B4-BE49-F238E27FC236}">
                  <a16:creationId xmlns:a16="http://schemas.microsoft.com/office/drawing/2014/main" id="{E2B4E776-A6B2-446D-8831-5A3309F43927}"/>
                </a:ext>
              </a:extLst>
            </p:cNvPr>
            <p:cNvCxnSpPr/>
            <p:nvPr/>
          </p:nvCxnSpPr>
          <p:spPr>
            <a:xfrm flipV="1">
              <a:off x="6784181" y="3130650"/>
              <a:ext cx="1004094" cy="1438971"/>
            </a:xfrm>
            <a:prstGeom prst="line">
              <a:avLst/>
            </a:prstGeom>
            <a:ln w="95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22">
              <a:extLst>
                <a:ext uri="{FF2B5EF4-FFF2-40B4-BE49-F238E27FC236}">
                  <a16:creationId xmlns:a16="http://schemas.microsoft.com/office/drawing/2014/main" id="{7CB58AD0-C4BC-470F-AF8B-635B1B397568}"/>
                </a:ext>
              </a:extLst>
            </p:cNvPr>
            <p:cNvCxnSpPr/>
            <p:nvPr/>
          </p:nvCxnSpPr>
          <p:spPr>
            <a:xfrm>
              <a:off x="6782595" y="2374900"/>
              <a:ext cx="1005680" cy="755650"/>
            </a:xfrm>
            <a:prstGeom prst="line">
              <a:avLst/>
            </a:prstGeom>
            <a:ln w="952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Овал 90">
              <a:extLst>
                <a:ext uri="{FF2B5EF4-FFF2-40B4-BE49-F238E27FC236}">
                  <a16:creationId xmlns:a16="http://schemas.microsoft.com/office/drawing/2014/main" id="{7287FD98-EF22-476A-8326-06A1B928FD78}"/>
                </a:ext>
              </a:extLst>
            </p:cNvPr>
            <p:cNvSpPr/>
            <p:nvPr/>
          </p:nvSpPr>
          <p:spPr>
            <a:xfrm>
              <a:off x="6761956" y="4545807"/>
              <a:ext cx="45719" cy="45719"/>
            </a:xfrm>
            <a:prstGeom prst="ellipse">
              <a:avLst/>
            </a:prstGeom>
            <a:gradFill flip="none" rotWithShape="1">
              <a:gsLst>
                <a:gs pos="0">
                  <a:srgbClr val="32285A">
                    <a:tint val="66000"/>
                    <a:satMod val="160000"/>
                  </a:srgbClr>
                </a:gs>
                <a:gs pos="50000">
                  <a:srgbClr val="32285A">
                    <a:tint val="44500"/>
                    <a:satMod val="160000"/>
                  </a:srgbClr>
                </a:gs>
                <a:gs pos="100000">
                  <a:srgbClr val="32285A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3175">
              <a:solidFill>
                <a:srgbClr val="3228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EDB51A1A-E93C-42A2-9730-846A11897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0386" y="2886212"/>
              <a:ext cx="472328" cy="472328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B28BBED8-5CEC-473E-B4ED-1E0DCB547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011" y="4170324"/>
              <a:ext cx="727765" cy="727765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737077A-7856-437C-BFB0-4C13183FD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9312" y="1918288"/>
              <a:ext cx="910050" cy="910050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08842243-F25D-4FFD-A0A3-5FCC70DB1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9663" y="2886212"/>
              <a:ext cx="472328" cy="472328"/>
            </a:xfrm>
            <a:prstGeom prst="rect">
              <a:avLst/>
            </a:prstGeom>
          </p:spPr>
        </p:pic>
      </p:grpSp>
      <p:grpSp>
        <p:nvGrpSpPr>
          <p:cNvPr id="96" name="Группа 5">
            <a:extLst>
              <a:ext uri="{FF2B5EF4-FFF2-40B4-BE49-F238E27FC236}">
                <a16:creationId xmlns:a16="http://schemas.microsoft.com/office/drawing/2014/main" id="{CD817CA7-DC1E-49C0-AB60-6B49B6AFFC8B}"/>
              </a:ext>
            </a:extLst>
          </p:cNvPr>
          <p:cNvGrpSpPr/>
          <p:nvPr/>
        </p:nvGrpSpPr>
        <p:grpSpPr>
          <a:xfrm>
            <a:off x="9230555" y="2544640"/>
            <a:ext cx="2154755" cy="2063795"/>
            <a:chOff x="4858311" y="974694"/>
            <a:chExt cx="3873179" cy="3709676"/>
          </a:xfrm>
        </p:grpSpPr>
        <p:cxnSp>
          <p:nvCxnSpPr>
            <p:cNvPr id="97" name="Прямая соединительная линия 31">
              <a:extLst>
                <a:ext uri="{FF2B5EF4-FFF2-40B4-BE49-F238E27FC236}">
                  <a16:creationId xmlns:a16="http://schemas.microsoft.com/office/drawing/2014/main" id="{5F7A2CAB-D445-452A-8B44-BCEE801E6040}"/>
                </a:ext>
              </a:extLst>
            </p:cNvPr>
            <p:cNvCxnSpPr/>
            <p:nvPr/>
          </p:nvCxnSpPr>
          <p:spPr>
            <a:xfrm flipV="1">
              <a:off x="6786564" y="2738438"/>
              <a:ext cx="0" cy="931862"/>
            </a:xfrm>
            <a:prstGeom prst="line">
              <a:avLst/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32">
              <a:extLst>
                <a:ext uri="{FF2B5EF4-FFF2-40B4-BE49-F238E27FC236}">
                  <a16:creationId xmlns:a16="http://schemas.microsoft.com/office/drawing/2014/main" id="{61ADCE3D-9261-4FF0-A4F3-40093E62F228}"/>
                </a:ext>
              </a:extLst>
            </p:cNvPr>
            <p:cNvCxnSpPr/>
            <p:nvPr/>
          </p:nvCxnSpPr>
          <p:spPr>
            <a:xfrm flipH="1">
              <a:off x="5091114" y="3661868"/>
              <a:ext cx="3390899" cy="0"/>
            </a:xfrm>
            <a:prstGeom prst="line">
              <a:avLst/>
            </a:prstGeom>
            <a:ln w="127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Дуга 98">
              <a:extLst>
                <a:ext uri="{FF2B5EF4-FFF2-40B4-BE49-F238E27FC236}">
                  <a16:creationId xmlns:a16="http://schemas.microsoft.com/office/drawing/2014/main" id="{22BC047C-480D-4AF6-8C49-57B9683637E1}"/>
                </a:ext>
              </a:extLst>
            </p:cNvPr>
            <p:cNvSpPr/>
            <p:nvPr/>
          </p:nvSpPr>
          <p:spPr>
            <a:xfrm flipV="1">
              <a:off x="4929499" y="974694"/>
              <a:ext cx="3709676" cy="3709676"/>
            </a:xfrm>
            <a:prstGeom prst="arc">
              <a:avLst>
                <a:gd name="adj1" fmla="val 20013876"/>
                <a:gd name="adj2" fmla="val 12386703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00" name="Овал 99">
              <a:extLst>
                <a:ext uri="{FF2B5EF4-FFF2-40B4-BE49-F238E27FC236}">
                  <a16:creationId xmlns:a16="http://schemas.microsoft.com/office/drawing/2014/main" id="{F113054D-CBD2-4D63-83E8-F5BB00A97C03}"/>
                </a:ext>
              </a:extLst>
            </p:cNvPr>
            <p:cNvSpPr/>
            <p:nvPr/>
          </p:nvSpPr>
          <p:spPr>
            <a:xfrm>
              <a:off x="5860618" y="1823980"/>
              <a:ext cx="1847439" cy="184743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8B1D9CF-C5FC-4BCE-A797-6A7F2B80C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949" y="2207311"/>
              <a:ext cx="1080776" cy="1080776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056441A5-353F-463F-A889-C9BE64182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039" y="3492261"/>
              <a:ext cx="362596" cy="362596"/>
            </a:xfrm>
            <a:prstGeom prst="rect">
              <a:avLst/>
            </a:prstGeom>
          </p:spPr>
        </p:pic>
        <p:pic>
          <p:nvPicPr>
            <p:cNvPr id="103" name="Picture 2" descr="Картинки по запросу Юпитер">
              <a:extLst>
                <a:ext uri="{FF2B5EF4-FFF2-40B4-BE49-F238E27FC236}">
                  <a16:creationId xmlns:a16="http://schemas.microsoft.com/office/drawing/2014/main" id="{7C46F781-EC22-4ACE-9781-3435D351D3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8311" y="3393495"/>
              <a:ext cx="536747" cy="536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2" descr="Картинки по запросу Юпитер">
              <a:extLst>
                <a:ext uri="{FF2B5EF4-FFF2-40B4-BE49-F238E27FC236}">
                  <a16:creationId xmlns:a16="http://schemas.microsoft.com/office/drawing/2014/main" id="{2FB2BCDE-2FC2-4052-BC91-82EA56CFF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4743" y="3393495"/>
              <a:ext cx="536747" cy="536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" name="Группа 6">
            <a:extLst>
              <a:ext uri="{FF2B5EF4-FFF2-40B4-BE49-F238E27FC236}">
                <a16:creationId xmlns:a16="http://schemas.microsoft.com/office/drawing/2014/main" id="{B74B8F26-5A03-46F1-93BD-459E4B741866}"/>
              </a:ext>
            </a:extLst>
          </p:cNvPr>
          <p:cNvGrpSpPr/>
          <p:nvPr/>
        </p:nvGrpSpPr>
        <p:grpSpPr>
          <a:xfrm>
            <a:off x="3322320" y="1837031"/>
            <a:ext cx="2746371" cy="2930619"/>
            <a:chOff x="4666412" y="339303"/>
            <a:chExt cx="4235850" cy="4520024"/>
          </a:xfrm>
        </p:grpSpPr>
        <p:sp>
          <p:nvSpPr>
            <p:cNvPr id="106" name="Овал 105">
              <a:extLst>
                <a:ext uri="{FF2B5EF4-FFF2-40B4-BE49-F238E27FC236}">
                  <a16:creationId xmlns:a16="http://schemas.microsoft.com/office/drawing/2014/main" id="{AEB8BBE2-4CFC-46E9-A955-01B6C25DAEF6}"/>
                </a:ext>
              </a:extLst>
            </p:cNvPr>
            <p:cNvSpPr/>
            <p:nvPr/>
          </p:nvSpPr>
          <p:spPr>
            <a:xfrm>
              <a:off x="5729599" y="1318575"/>
              <a:ext cx="2109476" cy="21094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07" name="Дуга 106">
              <a:extLst>
                <a:ext uri="{FF2B5EF4-FFF2-40B4-BE49-F238E27FC236}">
                  <a16:creationId xmlns:a16="http://schemas.microsoft.com/office/drawing/2014/main" id="{803DCE84-E5E5-481C-90AD-E1F561CEB242}"/>
                </a:ext>
              </a:extLst>
            </p:cNvPr>
            <p:cNvSpPr/>
            <p:nvPr/>
          </p:nvSpPr>
          <p:spPr>
            <a:xfrm>
              <a:off x="4666412" y="339303"/>
              <a:ext cx="4235850" cy="4235850"/>
            </a:xfrm>
            <a:prstGeom prst="arc">
              <a:avLst>
                <a:gd name="adj1" fmla="val 3126432"/>
                <a:gd name="adj2" fmla="val 770738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cxnSp>
          <p:nvCxnSpPr>
            <p:cNvPr id="108" name="Прямая соединительная линия 41">
              <a:extLst>
                <a:ext uri="{FF2B5EF4-FFF2-40B4-BE49-F238E27FC236}">
                  <a16:creationId xmlns:a16="http://schemas.microsoft.com/office/drawing/2014/main" id="{298A3E8A-56F4-4140-984B-33716355E04C}"/>
                </a:ext>
              </a:extLst>
            </p:cNvPr>
            <p:cNvCxnSpPr/>
            <p:nvPr/>
          </p:nvCxnSpPr>
          <p:spPr>
            <a:xfrm>
              <a:off x="6779574" y="2373313"/>
              <a:ext cx="0" cy="2212437"/>
            </a:xfrm>
            <a:prstGeom prst="line">
              <a:avLst/>
            </a:prstGeom>
            <a:ln w="12700">
              <a:solidFill>
                <a:srgbClr val="32285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E6E0F05D-4858-44B2-A4EE-AF0BE685B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9312" y="1918288"/>
              <a:ext cx="910050" cy="910050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3D4617AE-9F60-4ECD-9229-D7945AC7D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7324" y="3223482"/>
              <a:ext cx="414026" cy="414026"/>
            </a:xfrm>
            <a:prstGeom prst="rect">
              <a:avLst/>
            </a:prstGeom>
          </p:spPr>
        </p:pic>
        <p:pic>
          <p:nvPicPr>
            <p:cNvPr id="111" name="Picture 2" descr="Картинки по запросу Юпитер">
              <a:extLst>
                <a:ext uri="{FF2B5EF4-FFF2-40B4-BE49-F238E27FC236}">
                  <a16:creationId xmlns:a16="http://schemas.microsoft.com/office/drawing/2014/main" id="{3F75B62C-C3E7-4768-A6A0-A5144F1485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1713" y="4246451"/>
              <a:ext cx="612878" cy="612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2" name="Группа 7">
            <a:extLst>
              <a:ext uri="{FF2B5EF4-FFF2-40B4-BE49-F238E27FC236}">
                <a16:creationId xmlns:a16="http://schemas.microsoft.com/office/drawing/2014/main" id="{162DA776-0818-454A-BD5E-267B4A8152EB}"/>
              </a:ext>
            </a:extLst>
          </p:cNvPr>
          <p:cNvGrpSpPr/>
          <p:nvPr/>
        </p:nvGrpSpPr>
        <p:grpSpPr>
          <a:xfrm>
            <a:off x="597368" y="1996619"/>
            <a:ext cx="2582560" cy="2779453"/>
            <a:chOff x="4666412" y="339303"/>
            <a:chExt cx="4235850" cy="455878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05DA1A96-5639-4BAB-82EA-03AA8A6B1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775" y="3165995"/>
              <a:ext cx="472328" cy="472328"/>
            </a:xfrm>
            <a:prstGeom prst="rect">
              <a:avLst/>
            </a:prstGeom>
          </p:spPr>
        </p:pic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1AC6848F-EED8-4DFD-8691-23671843A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9312" y="1918288"/>
              <a:ext cx="910050" cy="910050"/>
            </a:xfrm>
            <a:prstGeom prst="rect">
              <a:avLst/>
            </a:prstGeom>
          </p:spPr>
        </p:pic>
        <p:sp>
          <p:nvSpPr>
            <p:cNvPr id="115" name="Овал 114">
              <a:extLst>
                <a:ext uri="{FF2B5EF4-FFF2-40B4-BE49-F238E27FC236}">
                  <a16:creationId xmlns:a16="http://schemas.microsoft.com/office/drawing/2014/main" id="{C09624A0-4BEF-4363-BFE6-B4FC54AC634F}"/>
                </a:ext>
              </a:extLst>
            </p:cNvPr>
            <p:cNvSpPr/>
            <p:nvPr/>
          </p:nvSpPr>
          <p:spPr>
            <a:xfrm>
              <a:off x="5729599" y="1318575"/>
              <a:ext cx="2109476" cy="210947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sp>
          <p:nvSpPr>
            <p:cNvPr id="116" name="Дуга 115">
              <a:extLst>
                <a:ext uri="{FF2B5EF4-FFF2-40B4-BE49-F238E27FC236}">
                  <a16:creationId xmlns:a16="http://schemas.microsoft.com/office/drawing/2014/main" id="{8FD5845A-3EE9-46CA-99E1-624AFB18549D}"/>
                </a:ext>
              </a:extLst>
            </p:cNvPr>
            <p:cNvSpPr/>
            <p:nvPr/>
          </p:nvSpPr>
          <p:spPr>
            <a:xfrm>
              <a:off x="4666412" y="339303"/>
              <a:ext cx="4235850" cy="4235849"/>
            </a:xfrm>
            <a:prstGeom prst="arc">
              <a:avLst>
                <a:gd name="adj1" fmla="val 2828365"/>
                <a:gd name="adj2" fmla="val 824093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/>
            </a:p>
          </p:txBody>
        </p:sp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BB5AFEA0-E304-45C5-914E-1FF3759A3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4588" y="4170324"/>
              <a:ext cx="727765" cy="727765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5DB8D826-009D-402F-9EB3-7C776D9A9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775" y="1056344"/>
              <a:ext cx="472328" cy="472328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AE781A08-E82D-4C9D-90D6-D8BDE130B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775" y="3165995"/>
              <a:ext cx="472328" cy="4723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59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FB047B5-CA36-4A2C-A2BF-5E499FD2F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53"/>
            <a:ext cx="12192000" cy="6858000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Синодичний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і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сидеричний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періоди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</p:grpSp>
      <p:sp>
        <p:nvSpPr>
          <p:cNvPr id="39" name="Місце для вмісту 3">
            <a:extLst>
              <a:ext uri="{FF2B5EF4-FFF2-40B4-BE49-F238E27FC236}">
                <a16:creationId xmlns:a16="http://schemas.microsoft.com/office/drawing/2014/main" id="{E6760CEA-2749-46E7-88CE-570CAD5ECB9C}"/>
              </a:ext>
            </a:extLst>
          </p:cNvPr>
          <p:cNvSpPr txBox="1">
            <a:spLocks/>
          </p:cNvSpPr>
          <p:nvPr/>
        </p:nvSpPr>
        <p:spPr>
          <a:xfrm>
            <a:off x="6287655" y="918172"/>
            <a:ext cx="5578896" cy="226682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3200" dirty="0">
                <a:solidFill>
                  <a:srgbClr val="FFFF00"/>
                </a:solidFill>
                <a:latin typeface="Trebuchet MS" panose="020B0603020202020204" pitchFamily="34" charset="0"/>
              </a:rPr>
              <a:t>СИДЕРИЧНИ</a:t>
            </a:r>
            <a:r>
              <a:rPr lang="ru-RU" sz="3200" dirty="0">
                <a:solidFill>
                  <a:srgbClr val="FFFF00"/>
                </a:solidFill>
                <a:latin typeface="Trebuchet MS" panose="020B0603020202020204" pitchFamily="34" charset="0"/>
              </a:rPr>
              <a:t>Й</a:t>
            </a:r>
            <a:r>
              <a:rPr lang="uk-UA" sz="3200" dirty="0">
                <a:solidFill>
                  <a:srgbClr val="FFFF00"/>
                </a:solidFill>
                <a:latin typeface="Trebuchet MS" panose="020B0603020202020204" pitchFamily="34" charset="0"/>
              </a:rPr>
              <a:t> ПЕРІОД </a:t>
            </a:r>
            <a:r>
              <a:rPr lang="en-US" sz="3200" dirty="0">
                <a:solidFill>
                  <a:srgbClr val="FFFF00"/>
                </a:solidFill>
                <a:latin typeface="Trebuchet MS" panose="020B0603020202020204" pitchFamily="34" charset="0"/>
              </a:rPr>
              <a:t>T</a:t>
            </a:r>
            <a:r>
              <a:rPr lang="uk-UA" sz="3200" dirty="0">
                <a:solidFill>
                  <a:srgbClr val="FFFF00"/>
                </a:solidFill>
                <a:latin typeface="Trebuchet MS" panose="020B0603020202020204" pitchFamily="34" charset="0"/>
              </a:rPr>
              <a:t> </a:t>
            </a: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</a:rPr>
              <a:t>– час, протягом якого планета робить повний оберт навколо Сонця</a:t>
            </a:r>
          </a:p>
          <a:p>
            <a:pPr marL="0" indent="0" algn="ctr">
              <a:buNone/>
            </a:pP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</a:rPr>
              <a:t>(для Землі </a:t>
            </a:r>
            <a:r>
              <a:rPr lang="en-US" sz="3200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T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=1 р</a:t>
            </a:r>
            <a:r>
              <a:rPr lang="uk-UA" sz="32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ік</a:t>
            </a:r>
            <a:r>
              <a:rPr lang="uk-UA" sz="3200" dirty="0">
                <a:solidFill>
                  <a:schemeClr val="bg1"/>
                </a:solidFill>
                <a:latin typeface="Trebuchet MS" panose="020B0603020202020204" pitchFamily="34" charset="0"/>
              </a:rPr>
              <a:t>)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endParaRPr lang="uk-UA" sz="3200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0" name="Місце для вмісту 3">
            <a:extLst>
              <a:ext uri="{FF2B5EF4-FFF2-40B4-BE49-F238E27FC236}">
                <a16:creationId xmlns:a16="http://schemas.microsoft.com/office/drawing/2014/main" id="{06B48168-36E9-4F61-A63B-D0251963100E}"/>
              </a:ext>
            </a:extLst>
          </p:cNvPr>
          <p:cNvSpPr txBox="1">
            <a:spLocks/>
          </p:cNvSpPr>
          <p:nvPr/>
        </p:nvSpPr>
        <p:spPr>
          <a:xfrm>
            <a:off x="6241606" y="4351458"/>
            <a:ext cx="5578897" cy="240826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СИНОДИЧНИМ ПЕРІОДОМ ОБЕРТАННЯ </a:t>
            </a:r>
            <a:r>
              <a:rPr lang="en-US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uk-UA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3200" b="1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проміжок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часу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двома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послідовними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однаковими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конфігураціями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sz="32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8117411-0E9F-4C4C-A78B-1D76D68010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07" r="2292" b="7223"/>
          <a:stretch/>
        </p:blipFill>
        <p:spPr>
          <a:xfrm>
            <a:off x="325449" y="937610"/>
            <a:ext cx="5816600" cy="58547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48D05EE-B6D9-44A2-8705-9FF04DCA8A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518" r="2292" b="9630"/>
          <a:stretch/>
        </p:blipFill>
        <p:spPr>
          <a:xfrm>
            <a:off x="325449" y="1013809"/>
            <a:ext cx="5816600" cy="5613400"/>
          </a:xfrm>
          <a:prstGeom prst="rect">
            <a:avLst/>
          </a:prstGeom>
        </p:spPr>
      </p:pic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76308F23-3384-4822-A62D-6F8D3560931E}"/>
              </a:ext>
            </a:extLst>
          </p:cNvPr>
          <p:cNvSpPr txBox="1">
            <a:spLocks/>
          </p:cNvSpPr>
          <p:nvPr/>
        </p:nvSpPr>
        <p:spPr>
          <a:xfrm>
            <a:off x="6264630" y="3272925"/>
            <a:ext cx="5624945" cy="9906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нижніх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 &lt; 1 р</a:t>
            </a:r>
            <a:r>
              <a:rPr lang="en-US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</a:t>
            </a:r>
            <a:r>
              <a:rPr lang="ru-RU" sz="32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верхніх</a:t>
            </a:r>
            <a:r>
              <a:rPr lang="ru-RU" sz="32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&gt; 1 р.</a:t>
            </a:r>
          </a:p>
        </p:txBody>
      </p:sp>
    </p:spTree>
    <p:extLst>
      <p:ext uri="{BB962C8B-B14F-4D97-AF65-F5344CB8AC3E}">
        <p14:creationId xmlns:p14="http://schemas.microsoft.com/office/powerpoint/2010/main" val="41779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2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3FB047B5-CA36-4A2C-A2BF-5E499FD2F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553"/>
            <a:ext cx="12192000" cy="6858000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Синодичний і сидеричний періоди</a:t>
              </a:r>
              <a:endParaRPr lang="ru-RU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Місце для вмісту 3">
                <a:extLst>
                  <a:ext uri="{FF2B5EF4-FFF2-40B4-BE49-F238E27FC236}">
                    <a16:creationId xmlns:a16="http://schemas.microsoft.com/office/drawing/2014/main" id="{E6760CEA-2749-46E7-88CE-570CAD5ECB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38600" y="1214340"/>
                <a:ext cx="2784908" cy="1367828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den>
                      </m:f>
                      <m:r>
                        <a:rPr lang="uk-UA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uk-UA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uk-UA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з</m:t>
                              </m:r>
                            </m:sub>
                          </m:sSub>
                        </m:den>
                      </m:f>
                      <m:r>
                        <a:rPr lang="uk-UA" sz="4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∓</m:t>
                      </m:r>
                      <m:f>
                        <m:fPr>
                          <m:ctrlPr>
                            <a:rPr lang="uk-U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uk-UA" sz="32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9" name="Місце для вмісту 3">
                <a:extLst>
                  <a:ext uri="{FF2B5EF4-FFF2-40B4-BE49-F238E27FC236}">
                    <a16:creationId xmlns:a16="http://schemas.microsoft.com/office/drawing/2014/main" id="{E6760CEA-2749-46E7-88CE-570CAD5EC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600" y="1214340"/>
                <a:ext cx="2784908" cy="136782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Місце для вмісту 3">
                <a:extLst>
                  <a:ext uri="{FF2B5EF4-FFF2-40B4-BE49-F238E27FC236}">
                    <a16:creationId xmlns:a16="http://schemas.microsoft.com/office/drawing/2014/main" id="{06B48168-36E9-4F61-A63B-D025196310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77576" y="2983629"/>
                <a:ext cx="5578897" cy="3314700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S –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синодичний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T –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сидеричний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«+» - для </a:t>
                </a:r>
                <a:r>
                  <a:rPr lang="ru-RU" sz="3600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нижн</a:t>
                </a:r>
                <a:r>
                  <a:rPr lang="uk-UA" sz="3600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іх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планет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«-»для верхніх планет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з</m:t>
                        </m:r>
                      </m:sub>
                    </m:sSub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=1 рік = 365,25 доби</a:t>
                </a:r>
              </a:p>
            </p:txBody>
          </p:sp>
        </mc:Choice>
        <mc:Fallback xmlns="">
          <p:sp>
            <p:nvSpPr>
              <p:cNvPr id="40" name="Місце для вмісту 3">
                <a:extLst>
                  <a:ext uri="{FF2B5EF4-FFF2-40B4-BE49-F238E27FC236}">
                    <a16:creationId xmlns:a16="http://schemas.microsoft.com/office/drawing/2014/main" id="{06B48168-36E9-4F61-A63B-D02519631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576" y="2983629"/>
                <a:ext cx="5578897" cy="3314700"/>
              </a:xfrm>
              <a:prstGeom prst="roundRect">
                <a:avLst/>
              </a:prstGeom>
              <a:blipFill>
                <a:blip r:embed="rId5"/>
                <a:stretch>
                  <a:fillRect t="-3480" b="-8059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8117411-0E9F-4C4C-A78B-1D76D68010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407" r="2292" b="7223"/>
          <a:stretch/>
        </p:blipFill>
        <p:spPr>
          <a:xfrm>
            <a:off x="325449" y="937610"/>
            <a:ext cx="58166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5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8" y="1342204"/>
            <a:ext cx="11858729" cy="118800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Явище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сонцестояння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8" y="3175009"/>
            <a:ext cx="11858729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Скільки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сузір’їв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перетинає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протягом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року?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8" y="4632694"/>
            <a:ext cx="11858729" cy="167178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Яка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віддаляється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найменшу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кутову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спостереженнях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51934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9" y="1545023"/>
            <a:ext cx="11858729" cy="81288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рівнодення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9" y="3090049"/>
            <a:ext cx="11858729" cy="118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Коли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середньому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перебуває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ближче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затемнення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місячного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9" y="5010195"/>
            <a:ext cx="11858729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сузір’я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перебуває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цьому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зір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цього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сузір’я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видно?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372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9" y="1050062"/>
            <a:ext cx="11858729" cy="1079086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затемнення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вказують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сферичну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форму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9" y="2384019"/>
            <a:ext cx="11858729" cy="22473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Знаючи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видно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лише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один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співвідношення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9" y="4859684"/>
            <a:ext cx="11858729" cy="1769973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Іноді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можемо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проходження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Меркурія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диску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ми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можемо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проходження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Марса по диску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2672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0" y="1726222"/>
            <a:ext cx="11858729" cy="1553538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добре видно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місячного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затемнення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 видно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затемнення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0" y="4193105"/>
            <a:ext cx="11858729" cy="18191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випадку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можемо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без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оптичних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приладів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Меркурій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опівдні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57148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5" y="1939597"/>
            <a:ext cx="11858729" cy="379168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великого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протистояння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Марса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експедиція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прибула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Марс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районі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екватора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Уночі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два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астронавти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вийшли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«Дивись, 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сяє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наша Земля , - казав один. – Вона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найяскравіша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марсіанському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відповідали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дійсності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слова,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якби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експедиція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відбулася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насправді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Відповідь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поясніть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4635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C8A4F3-9BBC-4078-97C5-8D233BEF2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Докази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річного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руху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C0AD41AF-575B-4714-A646-DC032D258BA5}"/>
              </a:ext>
            </a:extLst>
          </p:cNvPr>
          <p:cNvSpPr txBox="1">
            <a:spLocks/>
          </p:cNvSpPr>
          <p:nvPr/>
        </p:nvSpPr>
        <p:spPr>
          <a:xfrm>
            <a:off x="6746340" y="4838475"/>
            <a:ext cx="5081486" cy="162393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різний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 року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опівночі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видно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різні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зорі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282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759589" y="1155754"/>
            <a:ext cx="10672815" cy="150936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1, пункт 4 (С. 20-24)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С.24</a:t>
            </a: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759588" y="3429000"/>
            <a:ext cx="10672815" cy="297180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Повідомлення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,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буклети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,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бюлетені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,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презентації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на одну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із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тем: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•	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Видимі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рухи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Місяця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та планет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•	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Сонячні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та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місячні</a:t>
            </a:r>
            <a:r>
              <a:rPr lang="ru-RU" sz="44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4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затемнення</a:t>
            </a:r>
            <a:endParaRPr lang="ru-RU" sz="440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44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Картинки по запросу analema solar">
            <a:extLst>
              <a:ext uri="{FF2B5EF4-FFF2-40B4-BE49-F238E27FC236}">
                <a16:creationId xmlns:a16="http://schemas.microsoft.com/office/drawing/2014/main" id="{CD95A24D-28C2-41B1-BAF4-CAB1E7A80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2"/>
          <a:stretch/>
        </p:blipFill>
        <p:spPr bwMode="auto">
          <a:xfrm>
            <a:off x="-2" y="-25549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477C978-E1FF-4367-8FC1-4ECF6B6F689B}"/>
              </a:ext>
            </a:extLst>
          </p:cNvPr>
          <p:cNvSpPr txBox="1">
            <a:spLocks/>
          </p:cNvSpPr>
          <p:nvPr/>
        </p:nvSpPr>
        <p:spPr>
          <a:xfrm>
            <a:off x="246017" y="1331843"/>
            <a:ext cx="5618199" cy="109330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Висота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протягом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року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змінюється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D0213FD9-0F48-462C-9469-DE85725507F4}"/>
              </a:ext>
            </a:extLst>
          </p:cNvPr>
          <p:cNvSpPr txBox="1">
            <a:spLocks/>
          </p:cNvSpPr>
          <p:nvPr/>
        </p:nvSpPr>
        <p:spPr>
          <a:xfrm>
            <a:off x="246016" y="2689235"/>
            <a:ext cx="5618199" cy="109330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Змінюється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тривалість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дня і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ночі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Докази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річного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руху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Сонця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DA056AF2-F19B-4046-A034-F5AACA42716B}"/>
              </a:ext>
            </a:extLst>
          </p:cNvPr>
          <p:cNvSpPr txBox="1">
            <a:spLocks/>
          </p:cNvSpPr>
          <p:nvPr/>
        </p:nvSpPr>
        <p:spPr>
          <a:xfrm>
            <a:off x="246016" y="5253823"/>
            <a:ext cx="6376010" cy="12319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СОНЯЧНА АНАЛЕММА </a:t>
            </a:r>
            <a:r>
              <a:rPr lang="uk-UA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положення Сонця на небі протягом року в один і той самий час</a:t>
            </a:r>
          </a:p>
        </p:txBody>
      </p:sp>
    </p:spTree>
    <p:extLst>
      <p:ext uri="{BB962C8B-B14F-4D97-AF65-F5344CB8AC3E}">
        <p14:creationId xmlns:p14="http://schemas.microsoft.com/office/powerpoint/2010/main" val="29207793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30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Річний рух Сонця по екліптиці</a:t>
              </a: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04A407-3FB9-48F0-9DF7-141977A352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0" t="14358" r="3923" b="7282"/>
          <a:stretch/>
        </p:blipFill>
        <p:spPr>
          <a:xfrm>
            <a:off x="166635" y="1156483"/>
            <a:ext cx="5373859" cy="5373859"/>
          </a:xfrm>
          <a:prstGeom prst="rect">
            <a:avLst/>
          </a:prstGeom>
        </p:spPr>
      </p:pic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EE5E3C34-CC80-40BD-B315-2E79540483F5}"/>
              </a:ext>
            </a:extLst>
          </p:cNvPr>
          <p:cNvSpPr txBox="1">
            <a:spLocks/>
          </p:cNvSpPr>
          <p:nvPr/>
        </p:nvSpPr>
        <p:spPr>
          <a:xfrm>
            <a:off x="6095996" y="1807704"/>
            <a:ext cx="5618199" cy="194452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Екліптичні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сузір’я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сузір’я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через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проходить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екліптика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F0488F5B-FFDA-4434-9820-59AF2310F17F}"/>
              </a:ext>
            </a:extLst>
          </p:cNvPr>
          <p:cNvSpPr txBox="1">
            <a:spLocks/>
          </p:cNvSpPr>
          <p:nvPr/>
        </p:nvSpPr>
        <p:spPr>
          <a:xfrm>
            <a:off x="6095997" y="4747057"/>
            <a:ext cx="5618199" cy="1232451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Скільки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нараховується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5828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30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Річний рух Сонця по екліптиці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EE5E3C34-CC80-40BD-B315-2E79540483F5}"/>
              </a:ext>
            </a:extLst>
          </p:cNvPr>
          <p:cNvSpPr txBox="1">
            <a:spLocks/>
          </p:cNvSpPr>
          <p:nvPr/>
        </p:nvSpPr>
        <p:spPr>
          <a:xfrm>
            <a:off x="6095995" y="1062842"/>
            <a:ext cx="5618199" cy="321868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 ЗОДІАКА 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пояс на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небесній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сфері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поблизу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екліптики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по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якому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відбувається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Місяця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планет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F0488F5B-FFDA-4434-9820-59AF2310F17F}"/>
              </a:ext>
            </a:extLst>
          </p:cNvPr>
          <p:cNvSpPr txBox="1">
            <a:spLocks/>
          </p:cNvSpPr>
          <p:nvPr/>
        </p:nvSpPr>
        <p:spPr>
          <a:xfrm>
            <a:off x="6095996" y="4531314"/>
            <a:ext cx="5618199" cy="123245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Початок –точка весняного рівнодення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2EB0D53-D237-4318-9050-10BC581820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59" r="15597"/>
          <a:stretch/>
        </p:blipFill>
        <p:spPr>
          <a:xfrm>
            <a:off x="166635" y="1003023"/>
            <a:ext cx="5795253" cy="6019569"/>
          </a:xfrm>
          <a:prstGeom prst="rect">
            <a:avLst/>
          </a:prstGeom>
        </p:spPr>
      </p:pic>
      <p:sp>
        <p:nvSpPr>
          <p:cNvPr id="42" name="Місце для вмісту 3">
            <a:extLst>
              <a:ext uri="{FF2B5EF4-FFF2-40B4-BE49-F238E27FC236}">
                <a16:creationId xmlns:a16="http://schemas.microsoft.com/office/drawing/2014/main" id="{1397F6E1-CCB2-45B1-A1A2-5D6DD4622DE5}"/>
              </a:ext>
            </a:extLst>
          </p:cNvPr>
          <p:cNvSpPr txBox="1">
            <a:spLocks/>
          </p:cNvSpPr>
          <p:nvPr/>
        </p:nvSpPr>
        <p:spPr>
          <a:xfrm>
            <a:off x="6095995" y="6013550"/>
            <a:ext cx="5618199" cy="510837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Скільки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335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izika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izika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6892</TotalTime>
  <Words>1413</Words>
  <Application>Microsoft Office PowerPoint</Application>
  <PresentationFormat>Широкий екран</PresentationFormat>
  <Paragraphs>284</Paragraphs>
  <Slides>61</Slides>
  <Notes>49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61</vt:i4>
      </vt:variant>
    </vt:vector>
  </HeadingPairs>
  <TitlesOfParts>
    <vt:vector size="70" baseType="lpstr">
      <vt:lpstr>Arial</vt:lpstr>
      <vt:lpstr>Calibri</vt:lpstr>
      <vt:lpstr>Calibri Light</vt:lpstr>
      <vt:lpstr>Cambria Math</vt:lpstr>
      <vt:lpstr>Gerbera</vt:lpstr>
      <vt:lpstr>Trebuchet MS</vt:lpstr>
      <vt:lpstr>Тема Office</vt:lpstr>
      <vt:lpstr>1_Тема Office</vt:lpstr>
      <vt:lpstr>2_Тема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 Kuryshko</cp:lastModifiedBy>
  <cp:revision>395</cp:revision>
  <dcterms:created xsi:type="dcterms:W3CDTF">2016-12-28T18:54:39Z</dcterms:created>
  <dcterms:modified xsi:type="dcterms:W3CDTF">2019-08-27T08:06:27Z</dcterms:modified>
</cp:coreProperties>
</file>