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08" r:id="rId2"/>
    <p:sldId id="434" r:id="rId3"/>
    <p:sldId id="382" r:id="rId4"/>
    <p:sldId id="432" r:id="rId5"/>
    <p:sldId id="436" r:id="rId6"/>
    <p:sldId id="787" r:id="rId7"/>
    <p:sldId id="788" r:id="rId8"/>
    <p:sldId id="549" r:id="rId9"/>
    <p:sldId id="789" r:id="rId10"/>
    <p:sldId id="792" r:id="rId11"/>
    <p:sldId id="793" r:id="rId12"/>
    <p:sldId id="794" r:id="rId13"/>
    <p:sldId id="795" r:id="rId14"/>
    <p:sldId id="827" r:id="rId15"/>
    <p:sldId id="828" r:id="rId16"/>
    <p:sldId id="829" r:id="rId17"/>
    <p:sldId id="849" r:id="rId18"/>
    <p:sldId id="851" r:id="rId19"/>
    <p:sldId id="852" r:id="rId20"/>
    <p:sldId id="446" r:id="rId21"/>
    <p:sldId id="853" r:id="rId22"/>
    <p:sldId id="338" r:id="rId23"/>
    <p:sldId id="854" r:id="rId24"/>
    <p:sldId id="332" r:id="rId25"/>
    <p:sldId id="429" r:id="rId26"/>
    <p:sldId id="329" r:id="rId27"/>
    <p:sldId id="303" r:id="rId2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38F"/>
    <a:srgbClr val="689F38"/>
    <a:srgbClr val="FFFFFF"/>
    <a:srgbClr val="030A16"/>
    <a:srgbClr val="020915"/>
    <a:srgbClr val="5568B5"/>
    <a:srgbClr val="FE7B1C"/>
    <a:srgbClr val="009589"/>
    <a:srgbClr val="55B55D"/>
    <a:srgbClr val="438F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80187E-3402-43D4-9104-BA796144FAB8}" v="70" dt="2019-08-20T21:59:46.2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18" autoAdjust="0"/>
    <p:restoredTop sz="93738" autoAdjust="0"/>
  </p:normalViewPr>
  <p:slideViewPr>
    <p:cSldViewPr snapToGrid="0">
      <p:cViewPr>
        <p:scale>
          <a:sx n="60" d="100"/>
          <a:sy n="60" d="100"/>
        </p:scale>
        <p:origin x="270" y="23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3E9ECB-EE97-4F16-8E97-AF251431DA57}" type="datetimeFigureOut">
              <a:rPr lang="uk-UA" smtClean="0"/>
              <a:t>14.09.2019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4D5F9-8C2C-48E3-A450-AE7F793E18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46900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7194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4575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43649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02946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07247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22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4967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02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39128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9802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75000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72426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5535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93641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44D5F9-8C2C-48E3-A450-AE7F793E18A6}" type="slidenum">
              <a:rPr lang="uk-UA" smtClean="0"/>
              <a:t>15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5426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14.09.2019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2674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14.09.2019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4364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14.09.2019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9163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14.09.2019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56822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14.09.2019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3577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14.09.2019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8551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14.09.2019</a:t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682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14.09.2019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4257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14.09.2019</a:t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3251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14.09.2019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621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7203A-26C4-4C0F-B196-2D7E82AF7C8E}" type="datetimeFigureOut">
              <a:rPr lang="uk-UA" smtClean="0"/>
              <a:t>14.09.2019</a:t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0167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Зразок заголовка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7203A-26C4-4C0F-B196-2D7E82AF7C8E}" type="datetimeFigureOut">
              <a:rPr lang="uk-UA" smtClean="0"/>
              <a:t>14.09.2019</a:t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C79B-85C3-4280-A9AC-D3EB093E22E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40683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0.jp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43.png"/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260.png"/><Relationship Id="rId9" Type="http://schemas.openxmlformats.org/officeDocument/2006/relationships/image" Target="../media/image8.png"/><Relationship Id="rId1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2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260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5" Type="http://schemas.openxmlformats.org/officeDocument/2006/relationships/image" Target="../media/image53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3784" y="4357254"/>
            <a:ext cx="5378451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latin typeface="Trebuchet MS" panose="020B0603020202020204" pitchFamily="34" charset="0"/>
              </a:rPr>
              <a:t>ЗАКОНИ КЕПЛЕРА. ВИЗНАЧЕННЯ МАСИ І РОЗМІРІВ НЕБЕСНИХ ТІЛ</a:t>
            </a:r>
          </a:p>
        </p:txBody>
      </p:sp>
    </p:spTree>
    <p:extLst>
      <p:ext uri="{BB962C8B-B14F-4D97-AF65-F5344CB8AC3E}">
        <p14:creationId xmlns:p14="http://schemas.microsoft.com/office/powerpoint/2010/main" val="23703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FE5E3E5E-3A2D-4C34-9543-93964C3FF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ІІ закон Кеплера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C0AD41AF-575B-4714-A646-DC032D258BA5}"/>
              </a:ext>
            </a:extLst>
          </p:cNvPr>
          <p:cNvSpPr txBox="1">
            <a:spLocks/>
          </p:cNvSpPr>
          <p:nvPr/>
        </p:nvSpPr>
        <p:spPr>
          <a:xfrm>
            <a:off x="678525" y="1413285"/>
            <a:ext cx="7031858" cy="174037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Радіус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-вектор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однакові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проміжки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часу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описує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рівні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площі</a:t>
            </a:r>
            <a:endParaRPr lang="uk-UA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2" descr="http://dic.academic.ru/pictures/wiki/files/74/Johannes_Kepler_1610.jpg">
            <a:extLst>
              <a:ext uri="{FF2B5EF4-FFF2-40B4-BE49-F238E27FC236}">
                <a16:creationId xmlns:a16="http://schemas.microsoft.com/office/drawing/2014/main" id="{F28227D3-3CA0-4517-AA36-ED0CE10A5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" t="-13" b="28307"/>
          <a:stretch/>
        </p:blipFill>
        <p:spPr bwMode="auto">
          <a:xfrm flipH="1">
            <a:off x="8721806" y="2283473"/>
            <a:ext cx="2700706" cy="27007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Місце для вмісту 3">
            <a:extLst>
              <a:ext uri="{FF2B5EF4-FFF2-40B4-BE49-F238E27FC236}">
                <a16:creationId xmlns:a16="http://schemas.microsoft.com/office/drawing/2014/main" id="{F90AAF66-5571-4FBB-96B1-1EF854BD9A69}"/>
              </a:ext>
            </a:extLst>
          </p:cNvPr>
          <p:cNvSpPr txBox="1">
            <a:spLocks/>
          </p:cNvSpPr>
          <p:nvPr/>
        </p:nvSpPr>
        <p:spPr>
          <a:xfrm>
            <a:off x="8606455" y="5216089"/>
            <a:ext cx="2908458" cy="8128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Іоганн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Кеплер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(1571-1630)</a:t>
            </a:r>
          </a:p>
        </p:txBody>
      </p:sp>
      <p:sp>
        <p:nvSpPr>
          <p:cNvPr id="52" name="Полилиния 28">
            <a:extLst>
              <a:ext uri="{FF2B5EF4-FFF2-40B4-BE49-F238E27FC236}">
                <a16:creationId xmlns:a16="http://schemas.microsoft.com/office/drawing/2014/main" id="{0F347F95-817F-40B2-9FB4-4441E5B18631}"/>
              </a:ext>
            </a:extLst>
          </p:cNvPr>
          <p:cNvSpPr/>
          <p:nvPr/>
        </p:nvSpPr>
        <p:spPr>
          <a:xfrm>
            <a:off x="2232025" y="3826053"/>
            <a:ext cx="2319867" cy="855133"/>
          </a:xfrm>
          <a:custGeom>
            <a:avLst/>
            <a:gdLst>
              <a:gd name="connsiteX0" fmla="*/ 0 w 1739900"/>
              <a:gd name="connsiteY0" fmla="*/ 193675 h 631825"/>
              <a:gd name="connsiteX1" fmla="*/ 949325 w 1739900"/>
              <a:gd name="connsiteY1" fmla="*/ 631825 h 631825"/>
              <a:gd name="connsiteX2" fmla="*/ 1739900 w 1739900"/>
              <a:gd name="connsiteY2" fmla="*/ 111125 h 631825"/>
              <a:gd name="connsiteX3" fmla="*/ 1724025 w 1739900"/>
              <a:gd name="connsiteY3" fmla="*/ 101600 h 631825"/>
              <a:gd name="connsiteX4" fmla="*/ 1527175 w 1739900"/>
              <a:gd name="connsiteY4" fmla="*/ 57150 h 631825"/>
              <a:gd name="connsiteX5" fmla="*/ 1257300 w 1739900"/>
              <a:gd name="connsiteY5" fmla="*/ 19050 h 631825"/>
              <a:gd name="connsiteX6" fmla="*/ 1044575 w 1739900"/>
              <a:gd name="connsiteY6" fmla="*/ 0 h 631825"/>
              <a:gd name="connsiteX7" fmla="*/ 831850 w 1739900"/>
              <a:gd name="connsiteY7" fmla="*/ 0 h 631825"/>
              <a:gd name="connsiteX8" fmla="*/ 600075 w 1739900"/>
              <a:gd name="connsiteY8" fmla="*/ 15875 h 631825"/>
              <a:gd name="connsiteX9" fmla="*/ 419100 w 1739900"/>
              <a:gd name="connsiteY9" fmla="*/ 50800 h 631825"/>
              <a:gd name="connsiteX10" fmla="*/ 241300 w 1739900"/>
              <a:gd name="connsiteY10" fmla="*/ 95250 h 631825"/>
              <a:gd name="connsiteX11" fmla="*/ 85725 w 1739900"/>
              <a:gd name="connsiteY11" fmla="*/ 152400 h 631825"/>
              <a:gd name="connsiteX12" fmla="*/ 0 w 1739900"/>
              <a:gd name="connsiteY12" fmla="*/ 193675 h 631825"/>
              <a:gd name="connsiteX0" fmla="*/ 0 w 1739900"/>
              <a:gd name="connsiteY0" fmla="*/ 193675 h 631825"/>
              <a:gd name="connsiteX1" fmla="*/ 958850 w 1739900"/>
              <a:gd name="connsiteY1" fmla="*/ 631825 h 631825"/>
              <a:gd name="connsiteX2" fmla="*/ 1739900 w 1739900"/>
              <a:gd name="connsiteY2" fmla="*/ 111125 h 631825"/>
              <a:gd name="connsiteX3" fmla="*/ 1724025 w 1739900"/>
              <a:gd name="connsiteY3" fmla="*/ 101600 h 631825"/>
              <a:gd name="connsiteX4" fmla="*/ 1527175 w 1739900"/>
              <a:gd name="connsiteY4" fmla="*/ 57150 h 631825"/>
              <a:gd name="connsiteX5" fmla="*/ 1257300 w 1739900"/>
              <a:gd name="connsiteY5" fmla="*/ 19050 h 631825"/>
              <a:gd name="connsiteX6" fmla="*/ 1044575 w 1739900"/>
              <a:gd name="connsiteY6" fmla="*/ 0 h 631825"/>
              <a:gd name="connsiteX7" fmla="*/ 831850 w 1739900"/>
              <a:gd name="connsiteY7" fmla="*/ 0 h 631825"/>
              <a:gd name="connsiteX8" fmla="*/ 600075 w 1739900"/>
              <a:gd name="connsiteY8" fmla="*/ 15875 h 631825"/>
              <a:gd name="connsiteX9" fmla="*/ 419100 w 1739900"/>
              <a:gd name="connsiteY9" fmla="*/ 50800 h 631825"/>
              <a:gd name="connsiteX10" fmla="*/ 241300 w 1739900"/>
              <a:gd name="connsiteY10" fmla="*/ 95250 h 631825"/>
              <a:gd name="connsiteX11" fmla="*/ 85725 w 1739900"/>
              <a:gd name="connsiteY11" fmla="*/ 152400 h 631825"/>
              <a:gd name="connsiteX12" fmla="*/ 0 w 1739900"/>
              <a:gd name="connsiteY12" fmla="*/ 193675 h 631825"/>
              <a:gd name="connsiteX0" fmla="*/ 0 w 1739900"/>
              <a:gd name="connsiteY0" fmla="*/ 193675 h 641350"/>
              <a:gd name="connsiteX1" fmla="*/ 961232 w 1739900"/>
              <a:gd name="connsiteY1" fmla="*/ 641350 h 641350"/>
              <a:gd name="connsiteX2" fmla="*/ 1739900 w 1739900"/>
              <a:gd name="connsiteY2" fmla="*/ 111125 h 641350"/>
              <a:gd name="connsiteX3" fmla="*/ 1724025 w 1739900"/>
              <a:gd name="connsiteY3" fmla="*/ 101600 h 641350"/>
              <a:gd name="connsiteX4" fmla="*/ 1527175 w 1739900"/>
              <a:gd name="connsiteY4" fmla="*/ 57150 h 641350"/>
              <a:gd name="connsiteX5" fmla="*/ 1257300 w 1739900"/>
              <a:gd name="connsiteY5" fmla="*/ 19050 h 641350"/>
              <a:gd name="connsiteX6" fmla="*/ 1044575 w 1739900"/>
              <a:gd name="connsiteY6" fmla="*/ 0 h 641350"/>
              <a:gd name="connsiteX7" fmla="*/ 831850 w 1739900"/>
              <a:gd name="connsiteY7" fmla="*/ 0 h 641350"/>
              <a:gd name="connsiteX8" fmla="*/ 600075 w 1739900"/>
              <a:gd name="connsiteY8" fmla="*/ 15875 h 641350"/>
              <a:gd name="connsiteX9" fmla="*/ 419100 w 1739900"/>
              <a:gd name="connsiteY9" fmla="*/ 50800 h 641350"/>
              <a:gd name="connsiteX10" fmla="*/ 241300 w 1739900"/>
              <a:gd name="connsiteY10" fmla="*/ 95250 h 641350"/>
              <a:gd name="connsiteX11" fmla="*/ 85725 w 1739900"/>
              <a:gd name="connsiteY11" fmla="*/ 152400 h 641350"/>
              <a:gd name="connsiteX12" fmla="*/ 0 w 1739900"/>
              <a:gd name="connsiteY12" fmla="*/ 193675 h 641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39900" h="641350">
                <a:moveTo>
                  <a:pt x="0" y="193675"/>
                </a:moveTo>
                <a:lnTo>
                  <a:pt x="961232" y="641350"/>
                </a:lnTo>
                <a:lnTo>
                  <a:pt x="1739900" y="111125"/>
                </a:lnTo>
                <a:lnTo>
                  <a:pt x="1724025" y="101600"/>
                </a:lnTo>
                <a:lnTo>
                  <a:pt x="1527175" y="57150"/>
                </a:lnTo>
                <a:lnTo>
                  <a:pt x="1257300" y="19050"/>
                </a:lnTo>
                <a:lnTo>
                  <a:pt x="1044575" y="0"/>
                </a:lnTo>
                <a:lnTo>
                  <a:pt x="831850" y="0"/>
                </a:lnTo>
                <a:lnTo>
                  <a:pt x="600075" y="15875"/>
                </a:lnTo>
                <a:lnTo>
                  <a:pt x="419100" y="50800"/>
                </a:lnTo>
                <a:lnTo>
                  <a:pt x="241300" y="95250"/>
                </a:lnTo>
                <a:lnTo>
                  <a:pt x="85725" y="152400"/>
                </a:lnTo>
                <a:lnTo>
                  <a:pt x="0" y="193675"/>
                </a:lnTo>
                <a:close/>
              </a:path>
            </a:pathLst>
          </a:custGeom>
          <a:solidFill>
            <a:srgbClr val="F8712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sp>
        <p:nvSpPr>
          <p:cNvPr id="53" name="Полилиния 27">
            <a:extLst>
              <a:ext uri="{FF2B5EF4-FFF2-40B4-BE49-F238E27FC236}">
                <a16:creationId xmlns:a16="http://schemas.microsoft.com/office/drawing/2014/main" id="{5B84D799-26BC-4FE4-8718-925D58983C84}"/>
              </a:ext>
            </a:extLst>
          </p:cNvPr>
          <p:cNvSpPr/>
          <p:nvPr/>
        </p:nvSpPr>
        <p:spPr>
          <a:xfrm>
            <a:off x="3508799" y="4665099"/>
            <a:ext cx="2655993" cy="1633220"/>
          </a:xfrm>
          <a:custGeom>
            <a:avLst/>
            <a:gdLst>
              <a:gd name="connsiteX0" fmla="*/ 0 w 1988820"/>
              <a:gd name="connsiteY0" fmla="*/ 0 h 1234440"/>
              <a:gd name="connsiteX1" fmla="*/ 640080 w 1988820"/>
              <a:gd name="connsiteY1" fmla="*/ 1203960 h 1234440"/>
              <a:gd name="connsiteX2" fmla="*/ 815340 w 1988820"/>
              <a:gd name="connsiteY2" fmla="*/ 1226820 h 1234440"/>
              <a:gd name="connsiteX3" fmla="*/ 1021080 w 1988820"/>
              <a:gd name="connsiteY3" fmla="*/ 1234440 h 1234440"/>
              <a:gd name="connsiteX4" fmla="*/ 1257300 w 1988820"/>
              <a:gd name="connsiteY4" fmla="*/ 1234440 h 1234440"/>
              <a:gd name="connsiteX5" fmla="*/ 1424940 w 1988820"/>
              <a:gd name="connsiteY5" fmla="*/ 1211580 h 1234440"/>
              <a:gd name="connsiteX6" fmla="*/ 1638300 w 1988820"/>
              <a:gd name="connsiteY6" fmla="*/ 1173480 h 1234440"/>
              <a:gd name="connsiteX7" fmla="*/ 1767840 w 1988820"/>
              <a:gd name="connsiteY7" fmla="*/ 1135380 h 1234440"/>
              <a:gd name="connsiteX8" fmla="*/ 1920240 w 1988820"/>
              <a:gd name="connsiteY8" fmla="*/ 1089660 h 1234440"/>
              <a:gd name="connsiteX9" fmla="*/ 1988820 w 1988820"/>
              <a:gd name="connsiteY9" fmla="*/ 1059180 h 1234440"/>
              <a:gd name="connsiteX10" fmla="*/ 0 w 1988820"/>
              <a:gd name="connsiteY10" fmla="*/ 0 h 1234440"/>
              <a:gd name="connsiteX0" fmla="*/ 0 w 1998345"/>
              <a:gd name="connsiteY0" fmla="*/ 0 h 1234440"/>
              <a:gd name="connsiteX1" fmla="*/ 640080 w 1998345"/>
              <a:gd name="connsiteY1" fmla="*/ 1203960 h 1234440"/>
              <a:gd name="connsiteX2" fmla="*/ 815340 w 1998345"/>
              <a:gd name="connsiteY2" fmla="*/ 1226820 h 1234440"/>
              <a:gd name="connsiteX3" fmla="*/ 1021080 w 1998345"/>
              <a:gd name="connsiteY3" fmla="*/ 1234440 h 1234440"/>
              <a:gd name="connsiteX4" fmla="*/ 1257300 w 1998345"/>
              <a:gd name="connsiteY4" fmla="*/ 1234440 h 1234440"/>
              <a:gd name="connsiteX5" fmla="*/ 1424940 w 1998345"/>
              <a:gd name="connsiteY5" fmla="*/ 1211580 h 1234440"/>
              <a:gd name="connsiteX6" fmla="*/ 1638300 w 1998345"/>
              <a:gd name="connsiteY6" fmla="*/ 1173480 h 1234440"/>
              <a:gd name="connsiteX7" fmla="*/ 1767840 w 1998345"/>
              <a:gd name="connsiteY7" fmla="*/ 1135380 h 1234440"/>
              <a:gd name="connsiteX8" fmla="*/ 1920240 w 1998345"/>
              <a:gd name="connsiteY8" fmla="*/ 1089660 h 1234440"/>
              <a:gd name="connsiteX9" fmla="*/ 1998345 w 1998345"/>
              <a:gd name="connsiteY9" fmla="*/ 1049655 h 1234440"/>
              <a:gd name="connsiteX10" fmla="*/ 0 w 1998345"/>
              <a:gd name="connsiteY10" fmla="*/ 0 h 1234440"/>
              <a:gd name="connsiteX0" fmla="*/ 0 w 1998345"/>
              <a:gd name="connsiteY0" fmla="*/ 0 h 1234440"/>
              <a:gd name="connsiteX1" fmla="*/ 640080 w 1998345"/>
              <a:gd name="connsiteY1" fmla="*/ 1203960 h 1234440"/>
              <a:gd name="connsiteX2" fmla="*/ 815340 w 1998345"/>
              <a:gd name="connsiteY2" fmla="*/ 1226820 h 1234440"/>
              <a:gd name="connsiteX3" fmla="*/ 1021080 w 1998345"/>
              <a:gd name="connsiteY3" fmla="*/ 1234440 h 1234440"/>
              <a:gd name="connsiteX4" fmla="*/ 1257300 w 1998345"/>
              <a:gd name="connsiteY4" fmla="*/ 1234440 h 1234440"/>
              <a:gd name="connsiteX5" fmla="*/ 1424940 w 1998345"/>
              <a:gd name="connsiteY5" fmla="*/ 1211580 h 1234440"/>
              <a:gd name="connsiteX6" fmla="*/ 1638300 w 1998345"/>
              <a:gd name="connsiteY6" fmla="*/ 1173480 h 1234440"/>
              <a:gd name="connsiteX7" fmla="*/ 1767840 w 1998345"/>
              <a:gd name="connsiteY7" fmla="*/ 1135380 h 1234440"/>
              <a:gd name="connsiteX8" fmla="*/ 1920240 w 1998345"/>
              <a:gd name="connsiteY8" fmla="*/ 1089660 h 1234440"/>
              <a:gd name="connsiteX9" fmla="*/ 1998345 w 1998345"/>
              <a:gd name="connsiteY9" fmla="*/ 1049655 h 1234440"/>
              <a:gd name="connsiteX10" fmla="*/ 0 w 1998345"/>
              <a:gd name="connsiteY10" fmla="*/ 0 h 1234440"/>
              <a:gd name="connsiteX0" fmla="*/ 0 w 1991995"/>
              <a:gd name="connsiteY0" fmla="*/ 0 h 1224915"/>
              <a:gd name="connsiteX1" fmla="*/ 633730 w 1991995"/>
              <a:gd name="connsiteY1" fmla="*/ 1194435 h 1224915"/>
              <a:gd name="connsiteX2" fmla="*/ 808990 w 1991995"/>
              <a:gd name="connsiteY2" fmla="*/ 1217295 h 1224915"/>
              <a:gd name="connsiteX3" fmla="*/ 1014730 w 1991995"/>
              <a:gd name="connsiteY3" fmla="*/ 1224915 h 1224915"/>
              <a:gd name="connsiteX4" fmla="*/ 1250950 w 1991995"/>
              <a:gd name="connsiteY4" fmla="*/ 1224915 h 1224915"/>
              <a:gd name="connsiteX5" fmla="*/ 1418590 w 1991995"/>
              <a:gd name="connsiteY5" fmla="*/ 1202055 h 1224915"/>
              <a:gd name="connsiteX6" fmla="*/ 1631950 w 1991995"/>
              <a:gd name="connsiteY6" fmla="*/ 1163955 h 1224915"/>
              <a:gd name="connsiteX7" fmla="*/ 1761490 w 1991995"/>
              <a:gd name="connsiteY7" fmla="*/ 1125855 h 1224915"/>
              <a:gd name="connsiteX8" fmla="*/ 1913890 w 1991995"/>
              <a:gd name="connsiteY8" fmla="*/ 1080135 h 1224915"/>
              <a:gd name="connsiteX9" fmla="*/ 1991995 w 1991995"/>
              <a:gd name="connsiteY9" fmla="*/ 1040130 h 1224915"/>
              <a:gd name="connsiteX10" fmla="*/ 0 w 1991995"/>
              <a:gd name="connsiteY10" fmla="*/ 0 h 1224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91995" h="1224915">
                <a:moveTo>
                  <a:pt x="0" y="0"/>
                </a:moveTo>
                <a:lnTo>
                  <a:pt x="633730" y="1194435"/>
                </a:lnTo>
                <a:lnTo>
                  <a:pt x="808990" y="1217295"/>
                </a:lnTo>
                <a:lnTo>
                  <a:pt x="1014730" y="1224915"/>
                </a:lnTo>
                <a:lnTo>
                  <a:pt x="1250950" y="1224915"/>
                </a:lnTo>
                <a:lnTo>
                  <a:pt x="1418590" y="1202055"/>
                </a:lnTo>
                <a:lnTo>
                  <a:pt x="1631950" y="1163955"/>
                </a:lnTo>
                <a:lnTo>
                  <a:pt x="1761490" y="1125855"/>
                </a:lnTo>
                <a:lnTo>
                  <a:pt x="1913890" y="1080135"/>
                </a:lnTo>
                <a:lnTo>
                  <a:pt x="1991995" y="1040130"/>
                </a:lnTo>
                <a:lnTo>
                  <a:pt x="0" y="0"/>
                </a:lnTo>
                <a:close/>
              </a:path>
            </a:pathLst>
          </a:custGeom>
          <a:solidFill>
            <a:srgbClr val="F8712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cxnSp>
        <p:nvCxnSpPr>
          <p:cNvPr id="54" name="Прямая соединительная линия 6">
            <a:extLst>
              <a:ext uri="{FF2B5EF4-FFF2-40B4-BE49-F238E27FC236}">
                <a16:creationId xmlns:a16="http://schemas.microsoft.com/office/drawing/2014/main" id="{B110B25D-3298-480B-A213-B647856079EA}"/>
              </a:ext>
            </a:extLst>
          </p:cNvPr>
          <p:cNvCxnSpPr/>
          <p:nvPr/>
        </p:nvCxnSpPr>
        <p:spPr>
          <a:xfrm flipV="1">
            <a:off x="3520017" y="3971678"/>
            <a:ext cx="1036955" cy="704216"/>
          </a:xfrm>
          <a:prstGeom prst="line">
            <a:avLst/>
          </a:prstGeom>
          <a:ln>
            <a:solidFill>
              <a:srgbClr val="F87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16">
            <a:extLst>
              <a:ext uri="{FF2B5EF4-FFF2-40B4-BE49-F238E27FC236}">
                <a16:creationId xmlns:a16="http://schemas.microsoft.com/office/drawing/2014/main" id="{0274A094-E276-48F2-A435-3F3798358721}"/>
              </a:ext>
            </a:extLst>
          </p:cNvPr>
          <p:cNvCxnSpPr/>
          <p:nvPr/>
        </p:nvCxnSpPr>
        <p:spPr>
          <a:xfrm flipH="1" flipV="1">
            <a:off x="2227793" y="4088520"/>
            <a:ext cx="1292224" cy="587373"/>
          </a:xfrm>
          <a:prstGeom prst="line">
            <a:avLst/>
          </a:prstGeom>
          <a:ln>
            <a:solidFill>
              <a:srgbClr val="F87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17">
            <a:extLst>
              <a:ext uri="{FF2B5EF4-FFF2-40B4-BE49-F238E27FC236}">
                <a16:creationId xmlns:a16="http://schemas.microsoft.com/office/drawing/2014/main" id="{CCE0CC8C-337D-4DE0-A5CF-C68DA3FCF7A5}"/>
              </a:ext>
            </a:extLst>
          </p:cNvPr>
          <p:cNvCxnSpPr/>
          <p:nvPr/>
        </p:nvCxnSpPr>
        <p:spPr>
          <a:xfrm flipH="1">
            <a:off x="2443692" y="4675895"/>
            <a:ext cx="1076325" cy="877357"/>
          </a:xfrm>
          <a:prstGeom prst="line">
            <a:avLst/>
          </a:prstGeom>
          <a:ln>
            <a:solidFill>
              <a:srgbClr val="F87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19">
            <a:extLst>
              <a:ext uri="{FF2B5EF4-FFF2-40B4-BE49-F238E27FC236}">
                <a16:creationId xmlns:a16="http://schemas.microsoft.com/office/drawing/2014/main" id="{9364605D-ED20-423B-8BB8-E120A5D139A8}"/>
              </a:ext>
            </a:extLst>
          </p:cNvPr>
          <p:cNvCxnSpPr/>
          <p:nvPr/>
        </p:nvCxnSpPr>
        <p:spPr>
          <a:xfrm>
            <a:off x="3520017" y="4679048"/>
            <a:ext cx="833755" cy="1578631"/>
          </a:xfrm>
          <a:prstGeom prst="line">
            <a:avLst/>
          </a:prstGeom>
          <a:ln>
            <a:solidFill>
              <a:srgbClr val="F87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23">
            <a:extLst>
              <a:ext uri="{FF2B5EF4-FFF2-40B4-BE49-F238E27FC236}">
                <a16:creationId xmlns:a16="http://schemas.microsoft.com/office/drawing/2014/main" id="{565EF1B9-7F36-422B-AB2C-E9E263BE2A38}"/>
              </a:ext>
            </a:extLst>
          </p:cNvPr>
          <p:cNvCxnSpPr/>
          <p:nvPr/>
        </p:nvCxnSpPr>
        <p:spPr>
          <a:xfrm>
            <a:off x="3520017" y="4679048"/>
            <a:ext cx="2611755" cy="1355111"/>
          </a:xfrm>
          <a:prstGeom prst="line">
            <a:avLst/>
          </a:prstGeom>
          <a:ln>
            <a:solidFill>
              <a:srgbClr val="F87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25">
            <a:extLst>
              <a:ext uri="{FF2B5EF4-FFF2-40B4-BE49-F238E27FC236}">
                <a16:creationId xmlns:a16="http://schemas.microsoft.com/office/drawing/2014/main" id="{1981F36E-7136-4DAC-90B8-69A1E7083E04}"/>
              </a:ext>
            </a:extLst>
          </p:cNvPr>
          <p:cNvCxnSpPr/>
          <p:nvPr/>
        </p:nvCxnSpPr>
        <p:spPr>
          <a:xfrm>
            <a:off x="3519903" y="4679048"/>
            <a:ext cx="2703309" cy="115591"/>
          </a:xfrm>
          <a:prstGeom prst="line">
            <a:avLst/>
          </a:prstGeom>
          <a:ln>
            <a:solidFill>
              <a:srgbClr val="F8712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Овал 59">
            <a:extLst>
              <a:ext uri="{FF2B5EF4-FFF2-40B4-BE49-F238E27FC236}">
                <a16:creationId xmlns:a16="http://schemas.microsoft.com/office/drawing/2014/main" id="{F5254828-BFA2-415B-8208-9063E00C671F}"/>
              </a:ext>
            </a:extLst>
          </p:cNvPr>
          <p:cNvSpPr/>
          <p:nvPr/>
        </p:nvSpPr>
        <p:spPr>
          <a:xfrm rot="733893">
            <a:off x="1796782" y="3910781"/>
            <a:ext cx="4795345" cy="2307976"/>
          </a:xfrm>
          <a:prstGeom prst="ellips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  <a:latin typeface="Gerbera"/>
            </a:endParaRPr>
          </a:p>
        </p:txBody>
      </p:sp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52FF33D3-9E12-469B-9463-31BE5C628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968" y="4261816"/>
            <a:ext cx="802180" cy="802180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9958632B-C0AB-4744-A80C-4D1E79627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253" y="5787669"/>
            <a:ext cx="482601" cy="48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99895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276B739-C275-4F64-92C2-C616E5784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sp>
        <p:nvSpPr>
          <p:cNvPr id="28" name="Прямоугольник 44">
            <a:extLst>
              <a:ext uri="{FF2B5EF4-FFF2-40B4-BE49-F238E27FC236}">
                <a16:creationId xmlns:a16="http://schemas.microsoft.com/office/drawing/2014/main" id="{6D42C442-F016-4407-A4BB-2C07CF123260}"/>
              </a:ext>
            </a:extLst>
          </p:cNvPr>
          <p:cNvSpPr/>
          <p:nvPr/>
        </p:nvSpPr>
        <p:spPr>
          <a:xfrm>
            <a:off x="478367" y="5876219"/>
            <a:ext cx="1824567" cy="4904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en-US" sz="2667" i="1" dirty="0">
                <a:solidFill>
                  <a:srgbClr val="FFFF00"/>
                </a:solidFill>
              </a:rPr>
              <a:t>e</a:t>
            </a:r>
            <a:r>
              <a:rPr lang="ru-RU" sz="2667" baseline="-25000" dirty="0">
                <a:solidFill>
                  <a:srgbClr val="FFFF00"/>
                </a:solidFill>
                <a:ea typeface="Calibri" panose="020F0502020204030204" pitchFamily="34" charset="0"/>
                <a:cs typeface="Cambria Math" panose="02040503050406030204" pitchFamily="18" charset="0"/>
              </a:rPr>
              <a:t>⨁</a:t>
            </a:r>
            <a:r>
              <a:rPr lang="en-US" sz="2667" dirty="0">
                <a:solidFill>
                  <a:srgbClr val="FFFF00"/>
                </a:solidFill>
                <a:ea typeface="Calibri" panose="020F0502020204030204" pitchFamily="34" charset="0"/>
                <a:cs typeface="Cambria Math" panose="02040503050406030204" pitchFamily="18" charset="0"/>
              </a:rPr>
              <a:t> = 0,017</a:t>
            </a:r>
            <a:endParaRPr lang="ru-RU" sz="2667" i="1" dirty="0">
              <a:solidFill>
                <a:srgbClr val="FFFF00"/>
              </a:solidFill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92EB278-D9DA-4BEB-9F7D-A3621FF490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54C7335-3E06-4496-8160-0F2D272C19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19"/>
            <a:ext cx="12192000" cy="6858000"/>
          </a:xfrm>
          <a:prstGeom prst="rect">
            <a:avLst/>
          </a:prstGeom>
        </p:spPr>
      </p:pic>
      <p:cxnSp>
        <p:nvCxnSpPr>
          <p:cNvPr id="36" name="Прямая соединительная линия 6">
            <a:extLst>
              <a:ext uri="{FF2B5EF4-FFF2-40B4-BE49-F238E27FC236}">
                <a16:creationId xmlns:a16="http://schemas.microsoft.com/office/drawing/2014/main" id="{2150F52E-25E5-4E8C-B6B8-C67B447E7FEF}"/>
              </a:ext>
            </a:extLst>
          </p:cNvPr>
          <p:cNvCxnSpPr/>
          <p:nvPr/>
        </p:nvCxnSpPr>
        <p:spPr>
          <a:xfrm>
            <a:off x="2387601" y="3081867"/>
            <a:ext cx="1892300" cy="0"/>
          </a:xfrm>
          <a:prstGeom prst="line">
            <a:avLst/>
          </a:prstGeom>
          <a:ln w="9525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22">
            <a:extLst>
              <a:ext uri="{FF2B5EF4-FFF2-40B4-BE49-F238E27FC236}">
                <a16:creationId xmlns:a16="http://schemas.microsoft.com/office/drawing/2014/main" id="{72C0CAB8-4517-41B6-BC1D-562B68AC2EB7}"/>
              </a:ext>
            </a:extLst>
          </p:cNvPr>
          <p:cNvSpPr/>
          <p:nvPr/>
        </p:nvSpPr>
        <p:spPr>
          <a:xfrm>
            <a:off x="2518833" y="2759278"/>
            <a:ext cx="2243668" cy="287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ru-RU" sz="1867" dirty="0">
                <a:solidFill>
                  <a:schemeClr val="bg1"/>
                </a:solidFill>
              </a:rPr>
              <a:t>147 098 290 км</a:t>
            </a:r>
          </a:p>
        </p:txBody>
      </p:sp>
      <p:cxnSp>
        <p:nvCxnSpPr>
          <p:cNvPr id="40" name="Прямая соединительная линия 24">
            <a:extLst>
              <a:ext uri="{FF2B5EF4-FFF2-40B4-BE49-F238E27FC236}">
                <a16:creationId xmlns:a16="http://schemas.microsoft.com/office/drawing/2014/main" id="{23454656-1EE8-4B9E-94C0-DF29A1906550}"/>
              </a:ext>
            </a:extLst>
          </p:cNvPr>
          <p:cNvCxnSpPr/>
          <p:nvPr/>
        </p:nvCxnSpPr>
        <p:spPr>
          <a:xfrm>
            <a:off x="5953760" y="3081867"/>
            <a:ext cx="3860800" cy="0"/>
          </a:xfrm>
          <a:prstGeom prst="line">
            <a:avLst/>
          </a:prstGeom>
          <a:ln w="9525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25">
            <a:extLst>
              <a:ext uri="{FF2B5EF4-FFF2-40B4-BE49-F238E27FC236}">
                <a16:creationId xmlns:a16="http://schemas.microsoft.com/office/drawing/2014/main" id="{7C895B76-D057-402F-B4A9-19502413E259}"/>
              </a:ext>
            </a:extLst>
          </p:cNvPr>
          <p:cNvSpPr/>
          <p:nvPr/>
        </p:nvSpPr>
        <p:spPr>
          <a:xfrm>
            <a:off x="7036225" y="2759278"/>
            <a:ext cx="2243668" cy="287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ru-RU" sz="1867" dirty="0">
                <a:solidFill>
                  <a:schemeClr val="bg1"/>
                </a:solidFill>
              </a:rPr>
              <a:t>152 098 232 км</a:t>
            </a:r>
          </a:p>
        </p:txBody>
      </p: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Наслідок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І</a:t>
              </a:r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закону Кеплера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2" name="Місце для вмісту 3">
            <a:extLst>
              <a:ext uri="{FF2B5EF4-FFF2-40B4-BE49-F238E27FC236}">
                <a16:creationId xmlns:a16="http://schemas.microsoft.com/office/drawing/2014/main" id="{0D7A0076-34F7-4E5B-85BA-D4E75370A6E1}"/>
              </a:ext>
            </a:extLst>
          </p:cNvPr>
          <p:cNvSpPr txBox="1">
            <a:spLocks/>
          </p:cNvSpPr>
          <p:nvPr/>
        </p:nvSpPr>
        <p:spPr>
          <a:xfrm>
            <a:off x="301828" y="1427225"/>
            <a:ext cx="1824568" cy="8128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30,38 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км/с</a:t>
            </a:r>
          </a:p>
        </p:txBody>
      </p:sp>
      <p:sp>
        <p:nvSpPr>
          <p:cNvPr id="43" name="Місце для вмісту 3">
            <a:extLst>
              <a:ext uri="{FF2B5EF4-FFF2-40B4-BE49-F238E27FC236}">
                <a16:creationId xmlns:a16="http://schemas.microsoft.com/office/drawing/2014/main" id="{124FC000-70A6-48E7-82AF-4CBEE49E31CC}"/>
              </a:ext>
            </a:extLst>
          </p:cNvPr>
          <p:cNvSpPr txBox="1">
            <a:spLocks/>
          </p:cNvSpPr>
          <p:nvPr/>
        </p:nvSpPr>
        <p:spPr>
          <a:xfrm>
            <a:off x="10043993" y="1045881"/>
            <a:ext cx="1224013" cy="937581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</a:pPr>
            <a:r>
              <a:rPr lang="ru-RU" sz="2800" dirty="0">
                <a:solidFill>
                  <a:schemeClr val="bg1"/>
                </a:solidFill>
              </a:rPr>
              <a:t>29,36 км/с</a:t>
            </a: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3461BE7F-6334-4711-9FFF-B4FE4E90EA17}"/>
              </a:ext>
            </a:extLst>
          </p:cNvPr>
          <p:cNvSpPr txBox="1">
            <a:spLocks/>
          </p:cNvSpPr>
          <p:nvPr/>
        </p:nvSpPr>
        <p:spPr>
          <a:xfrm>
            <a:off x="2697862" y="5786172"/>
            <a:ext cx="7958137" cy="92082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Чим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ближче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планета до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тим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швидше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вона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рухається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87F2B2AD-CB63-4B25-9231-C86E36DFE69A}"/>
              </a:ext>
            </a:extLst>
          </p:cNvPr>
          <p:cNvSpPr txBox="1">
            <a:spLocks/>
          </p:cNvSpPr>
          <p:nvPr/>
        </p:nvSpPr>
        <p:spPr>
          <a:xfrm>
            <a:off x="2781301" y="5808838"/>
            <a:ext cx="7958137" cy="920827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залежність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швидкістю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її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положенням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відносно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20" name="Місце для вмісту 3">
            <a:extLst>
              <a:ext uri="{FF2B5EF4-FFF2-40B4-BE49-F238E27FC236}">
                <a16:creationId xmlns:a16="http://schemas.microsoft.com/office/drawing/2014/main" id="{008317DF-4EFF-476F-A5BF-308CC194A335}"/>
              </a:ext>
            </a:extLst>
          </p:cNvPr>
          <p:cNvSpPr txBox="1">
            <a:spLocks/>
          </p:cNvSpPr>
          <p:nvPr/>
        </p:nvSpPr>
        <p:spPr>
          <a:xfrm>
            <a:off x="2697862" y="5428685"/>
            <a:ext cx="8041577" cy="129306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яких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точках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орбіти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в яку пору року, планета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має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найбільшу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найменшу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лінійну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швидкість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руху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</a:p>
        </p:txBody>
      </p:sp>
      <p:sp>
        <p:nvSpPr>
          <p:cNvPr id="24" name="Місце для вмісту 3">
            <a:extLst>
              <a:ext uri="{FF2B5EF4-FFF2-40B4-BE49-F238E27FC236}">
                <a16:creationId xmlns:a16="http://schemas.microsoft.com/office/drawing/2014/main" id="{CD5D88A3-F3A5-47BB-AED7-69CD01AECC0F}"/>
              </a:ext>
            </a:extLst>
          </p:cNvPr>
          <p:cNvSpPr txBox="1">
            <a:spLocks/>
          </p:cNvSpPr>
          <p:nvPr/>
        </p:nvSpPr>
        <p:spPr>
          <a:xfrm>
            <a:off x="2697862" y="5687552"/>
            <a:ext cx="8041577" cy="91847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перигелії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найбільшу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швидкість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взимку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афелії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–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найменшу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швидкість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влітку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966815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2" grpId="0" animBg="1"/>
      <p:bldP spid="43" grpId="0" animBg="1"/>
      <p:bldP spid="16" grpId="0" animBg="1"/>
      <p:bldP spid="16" grpId="1" animBg="1"/>
      <p:bldP spid="17" grpId="0" animBg="1"/>
      <p:bldP spid="17" grpId="1" animBg="1"/>
      <p:bldP spid="20" grpId="0" animBg="1"/>
      <p:bldP spid="20" grpId="1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ІІІ закон Кеплера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C0AD41AF-575B-4714-A646-DC032D258BA5}"/>
              </a:ext>
            </a:extLst>
          </p:cNvPr>
          <p:cNvSpPr txBox="1">
            <a:spLocks/>
          </p:cNvSpPr>
          <p:nvPr/>
        </p:nvSpPr>
        <p:spPr>
          <a:xfrm>
            <a:off x="282790" y="999788"/>
            <a:ext cx="8334427" cy="209620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Квадрати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сидеричних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періодів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обертання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відносяться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як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куби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великих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півосей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</a:t>
            </a:r>
            <a:endParaRPr lang="uk-UA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2" descr="http://dic.academic.ru/pictures/wiki/files/74/Johannes_Kepler_1610.jpg">
            <a:extLst>
              <a:ext uri="{FF2B5EF4-FFF2-40B4-BE49-F238E27FC236}">
                <a16:creationId xmlns:a16="http://schemas.microsoft.com/office/drawing/2014/main" id="{F28227D3-3CA0-4517-AA36-ED0CE10A5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" t="-13" b="28307"/>
          <a:stretch/>
        </p:blipFill>
        <p:spPr bwMode="auto">
          <a:xfrm flipH="1">
            <a:off x="9046271" y="2047890"/>
            <a:ext cx="2700706" cy="27007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Місце для вмісту 3">
            <a:extLst>
              <a:ext uri="{FF2B5EF4-FFF2-40B4-BE49-F238E27FC236}">
                <a16:creationId xmlns:a16="http://schemas.microsoft.com/office/drawing/2014/main" id="{F90AAF66-5571-4FBB-96B1-1EF854BD9A69}"/>
              </a:ext>
            </a:extLst>
          </p:cNvPr>
          <p:cNvSpPr txBox="1">
            <a:spLocks/>
          </p:cNvSpPr>
          <p:nvPr/>
        </p:nvSpPr>
        <p:spPr>
          <a:xfrm>
            <a:off x="8942395" y="4998279"/>
            <a:ext cx="2908458" cy="8128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Іоганн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Кеплер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(1571-1630)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Місце для вмісту 3">
                <a:extLst>
                  <a:ext uri="{FF2B5EF4-FFF2-40B4-BE49-F238E27FC236}">
                    <a16:creationId xmlns:a16="http://schemas.microsoft.com/office/drawing/2014/main" id="{7DAF4B97-50D7-4BA9-946E-0E7EE9EA3B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99650" y="3398243"/>
                <a:ext cx="2700706" cy="1403698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uk-UA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uk-UA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uk-UA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uk-UA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uk-UA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uk-UA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uk-UA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uk-UA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uk-UA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uk-UA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uk-UA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uk-UA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uk-UA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uk-UA" sz="3600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uk-UA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uk-UA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uk-UA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uk-UA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uk-UA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uk-UA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uk-UA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uk-UA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uk-UA" i="1" dirty="0"/>
              </a:p>
            </p:txBody>
          </p:sp>
        </mc:Choice>
        <mc:Fallback xmlns="">
          <p:sp>
            <p:nvSpPr>
              <p:cNvPr id="20" name="Місце для вмісту 3">
                <a:extLst>
                  <a:ext uri="{FF2B5EF4-FFF2-40B4-BE49-F238E27FC236}">
                    <a16:creationId xmlns:a16="http://schemas.microsoft.com/office/drawing/2014/main" id="{7DAF4B97-50D7-4BA9-946E-0E7EE9EA3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9650" y="3398243"/>
                <a:ext cx="2700706" cy="1403698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Місце для вмісту 3">
                <a:extLst>
                  <a:ext uri="{FF2B5EF4-FFF2-40B4-BE49-F238E27FC236}">
                    <a16:creationId xmlns:a16="http://schemas.microsoft.com/office/drawing/2014/main" id="{26F07E77-EF67-47E2-B6E7-BF95EB28392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2790" y="5090696"/>
                <a:ext cx="8334427" cy="1403698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uk-UA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uk-UA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i="1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en-US" sz="3200" i="1" dirty="0" err="1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i</a:t>
                </a:r>
                <a:r>
                  <a:rPr lang="en-US" sz="3200" i="1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uk-UA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i="1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 - </a:t>
                </a:r>
                <a:r>
                  <a:rPr lang="uk-UA" sz="32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сидеричні періоди обертання будь-яких планет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uk-UA" sz="3200" i="1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uk-UA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i="1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</a:t>
                </a:r>
                <a:r>
                  <a:rPr lang="uk-UA" sz="3200" i="1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і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uk-UA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uk-UA" sz="32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i="1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– </a:t>
                </a:r>
                <a:r>
                  <a:rPr lang="uk-UA" sz="32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великі </a:t>
                </a:r>
                <a:r>
                  <a:rPr lang="uk-UA" sz="3200" dirty="0" err="1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півосі</a:t>
                </a:r>
                <a:r>
                  <a:rPr lang="uk-UA" sz="32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орбіт планет</a:t>
                </a:r>
                <a:endParaRPr lang="uk-UA" sz="2800" dirty="0">
                  <a:solidFill>
                    <a:schemeClr val="bg1"/>
                  </a:solidFill>
                  <a:latin typeface="Trebuchet MS" panose="020B0603020202020204" pitchFamily="34" charset="0"/>
                </a:endParaRPr>
              </a:p>
            </p:txBody>
          </p:sp>
        </mc:Choice>
        <mc:Fallback xmlns="">
          <p:sp>
            <p:nvSpPr>
              <p:cNvPr id="21" name="Місце для вмісту 3">
                <a:extLst>
                  <a:ext uri="{FF2B5EF4-FFF2-40B4-BE49-F238E27FC236}">
                    <a16:creationId xmlns:a16="http://schemas.microsoft.com/office/drawing/2014/main" id="{26F07E77-EF67-47E2-B6E7-BF95EB2839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90" y="5090696"/>
                <a:ext cx="8334427" cy="1403698"/>
              </a:xfrm>
              <a:prstGeom prst="roundRect">
                <a:avLst/>
              </a:prstGeom>
              <a:blipFill>
                <a:blip r:embed="rId4"/>
                <a:stretch>
                  <a:fillRect l="-949" t="-8621" b="-14224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10510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Застосування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ІІІ закону Кеплера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81A457AA-5482-4616-B375-B7B6DED9F792}"/>
              </a:ext>
            </a:extLst>
          </p:cNvPr>
          <p:cNvSpPr txBox="1">
            <a:spLocks/>
          </p:cNvSpPr>
          <p:nvPr/>
        </p:nvSpPr>
        <p:spPr>
          <a:xfrm>
            <a:off x="166632" y="1494724"/>
            <a:ext cx="11858729" cy="1129533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Обчислення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періоду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знаючи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велику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піввісь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середню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відстань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D665F69C-AF4B-4EAF-8951-67B8AEC05D83}"/>
              </a:ext>
            </a:extLst>
          </p:cNvPr>
          <p:cNvSpPr txBox="1">
            <a:spLocks/>
          </p:cNvSpPr>
          <p:nvPr/>
        </p:nvSpPr>
        <p:spPr>
          <a:xfrm>
            <a:off x="166632" y="3306105"/>
            <a:ext cx="11858729" cy="100991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періоду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супутників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космічних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кораблів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Місце для вмісту 3">
            <a:extLst>
              <a:ext uri="{FF2B5EF4-FFF2-40B4-BE49-F238E27FC236}">
                <a16:creationId xmlns:a16="http://schemas.microsoft.com/office/drawing/2014/main" id="{B6278FC1-E9F6-4808-BB19-5F3E8D465055}"/>
              </a:ext>
            </a:extLst>
          </p:cNvPr>
          <p:cNvSpPr txBox="1">
            <a:spLocks/>
          </p:cNvSpPr>
          <p:nvPr/>
        </p:nvSpPr>
        <p:spPr>
          <a:xfrm>
            <a:off x="166632" y="4997865"/>
            <a:ext cx="11858729" cy="1009912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Обчислення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часу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польоту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міжпланетних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станцій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інші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системи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25412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Закон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Всесвітнього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тяжіння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C0AD41AF-575B-4714-A646-DC032D258BA5}"/>
              </a:ext>
            </a:extLst>
          </p:cNvPr>
          <p:cNvSpPr txBox="1">
            <a:spLocks/>
          </p:cNvSpPr>
          <p:nvPr/>
        </p:nvSpPr>
        <p:spPr>
          <a:xfrm>
            <a:off x="166636" y="926975"/>
            <a:ext cx="9209593" cy="192761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Будь-</a:t>
            </a:r>
            <a:r>
              <a:rPr lang="ru-RU" sz="32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2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два </a:t>
            </a:r>
            <a:r>
              <a:rPr lang="ru-RU" sz="32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32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2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масами</a:t>
            </a:r>
            <a:r>
              <a:rPr lang="ru-RU" sz="32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 і </a:t>
            </a:r>
            <a:r>
              <a:rPr lang="en-US" sz="32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 </a:t>
            </a:r>
            <a:r>
              <a:rPr lang="ru-RU" sz="32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притягуються</a:t>
            </a:r>
            <a:r>
              <a:rPr lang="ru-RU" sz="32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32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силою, величина </a:t>
            </a:r>
            <a:r>
              <a:rPr lang="ru-RU" sz="32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якої</a:t>
            </a:r>
            <a:r>
              <a:rPr lang="ru-RU" sz="32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пропорційна</a:t>
            </a:r>
            <a:r>
              <a:rPr lang="ru-RU" sz="32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добутку</a:t>
            </a:r>
            <a:r>
              <a:rPr lang="ru-RU" sz="32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їхніх</a:t>
            </a:r>
            <a:r>
              <a:rPr lang="ru-RU" sz="32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</a:t>
            </a:r>
            <a:r>
              <a:rPr lang="ru-RU" sz="32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32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обернено</a:t>
            </a:r>
            <a:r>
              <a:rPr lang="ru-RU" sz="32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пропорційна</a:t>
            </a:r>
            <a:r>
              <a:rPr lang="ru-RU" sz="32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квадрату </a:t>
            </a:r>
            <a:r>
              <a:rPr lang="ru-RU" sz="32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відстані</a:t>
            </a:r>
            <a:r>
              <a:rPr lang="ru-RU" sz="32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2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між</a:t>
            </a:r>
            <a:r>
              <a:rPr lang="ru-RU" sz="32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ними </a:t>
            </a:r>
            <a:endParaRPr lang="uk-UA" sz="32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Місце для вмісту 3">
                <a:extLst>
                  <a:ext uri="{FF2B5EF4-FFF2-40B4-BE49-F238E27FC236}">
                    <a16:creationId xmlns:a16="http://schemas.microsoft.com/office/drawing/2014/main" id="{7DAF4B97-50D7-4BA9-946E-0E7EE9EA3B4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50709" y="4198192"/>
                <a:ext cx="2700706" cy="982187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uk-UA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тяж</m:t>
                          </m:r>
                        </m:sub>
                      </m:sSub>
                      <m:r>
                        <a:rPr lang="uk-UA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uk-UA" sz="32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uk-UA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uk-UA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𝑚𝑀</m:t>
                          </m:r>
                        </m:num>
                        <m:den>
                          <m:sSup>
                            <m:sSupPr>
                              <m:ctrlPr>
                                <a:rPr lang="uk-UA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uk-UA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uk-UA" sz="32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uk-UA" i="1" dirty="0"/>
              </a:p>
            </p:txBody>
          </p:sp>
        </mc:Choice>
        <mc:Fallback xmlns="">
          <p:sp>
            <p:nvSpPr>
              <p:cNvPr id="20" name="Місце для вмісту 3">
                <a:extLst>
                  <a:ext uri="{FF2B5EF4-FFF2-40B4-BE49-F238E27FC236}">
                    <a16:creationId xmlns:a16="http://schemas.microsoft.com/office/drawing/2014/main" id="{7DAF4B97-50D7-4BA9-946E-0E7EE9EA3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0709" y="4198192"/>
                <a:ext cx="2700706" cy="982187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BCBD0FBD-B168-43E7-B885-EDEB3FAC526B}"/>
              </a:ext>
            </a:extLst>
          </p:cNvPr>
          <p:cNvSpPr txBox="1">
            <a:spLocks/>
          </p:cNvSpPr>
          <p:nvPr/>
        </p:nvSpPr>
        <p:spPr>
          <a:xfrm>
            <a:off x="9199360" y="3334980"/>
            <a:ext cx="2908458" cy="8128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Ісаак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Ньютон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(1643-1727)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DB27D0-BCB7-4FFC-92FE-1F8B05EDDD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5" r="13152" b="192"/>
          <a:stretch/>
        </p:blipFill>
        <p:spPr>
          <a:xfrm>
            <a:off x="9512545" y="887991"/>
            <a:ext cx="2400000" cy="2400000"/>
          </a:xfrm>
          <a:prstGeom prst="ellipse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Місце для вмісту 3">
                <a:extLst>
                  <a:ext uri="{FF2B5EF4-FFF2-40B4-BE49-F238E27FC236}">
                    <a16:creationId xmlns:a16="http://schemas.microsoft.com/office/drawing/2014/main" id="{32349830-423A-451C-9B21-B87825C0D04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76704" y="5297240"/>
                <a:ext cx="3848717" cy="835488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uk-UA" sz="28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=6,67∙</m:t>
                      </m:r>
                      <m:sSup>
                        <m:sSupPr>
                          <m:ctrlPr>
                            <a:rPr lang="ru-RU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−11</m:t>
                          </m:r>
                        </m:sup>
                      </m:sSup>
                      <m:r>
                        <a:rPr lang="en-US" sz="28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Н</m:t>
                          </m:r>
                          <m:r>
                            <a:rPr lang="ru-RU" sz="28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м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кг</m:t>
                              </m:r>
                            </m:e>
                            <m:sup>
                              <m:r>
                                <a:rPr lang="en-US" sz="28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uk-UA" i="1" dirty="0"/>
              </a:p>
            </p:txBody>
          </p:sp>
        </mc:Choice>
        <mc:Fallback xmlns="">
          <p:sp>
            <p:nvSpPr>
              <p:cNvPr id="13" name="Місце для вмісту 3">
                <a:extLst>
                  <a:ext uri="{FF2B5EF4-FFF2-40B4-BE49-F238E27FC236}">
                    <a16:creationId xmlns:a16="http://schemas.microsoft.com/office/drawing/2014/main" id="{32349830-423A-451C-9B21-B87825C0D0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6704" y="5297240"/>
                <a:ext cx="3848717" cy="835488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FECE85E1-BF62-43BC-9358-FAC139F88765}"/>
              </a:ext>
            </a:extLst>
          </p:cNvPr>
          <p:cNvGrpSpPr/>
          <p:nvPr/>
        </p:nvGrpSpPr>
        <p:grpSpPr>
          <a:xfrm>
            <a:off x="743378" y="2516974"/>
            <a:ext cx="4986338" cy="4344622"/>
            <a:chOff x="1428750" y="2570528"/>
            <a:chExt cx="4986338" cy="4344622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3507ECB9-0FEB-4D23-A5CE-2B471AD0A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28" t="17253" r="4173" b="14439"/>
            <a:stretch/>
          </p:blipFill>
          <p:spPr>
            <a:xfrm>
              <a:off x="1428750" y="2570528"/>
              <a:ext cx="4986338" cy="4344622"/>
            </a:xfrm>
            <a:prstGeom prst="rect">
              <a:avLst/>
            </a:prstGeom>
          </p:spPr>
        </p:pic>
        <p:cxnSp>
          <p:nvCxnSpPr>
            <p:cNvPr id="54" name="Прямая соединительная линия 28">
              <a:extLst>
                <a:ext uri="{FF2B5EF4-FFF2-40B4-BE49-F238E27FC236}">
                  <a16:creationId xmlns:a16="http://schemas.microsoft.com/office/drawing/2014/main" id="{A5DF6903-067B-435D-8D4F-CF02EDC7EE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06063" y="3258241"/>
              <a:ext cx="2988196" cy="2165533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 стрелкой 16">
              <a:extLst>
                <a:ext uri="{FF2B5EF4-FFF2-40B4-BE49-F238E27FC236}">
                  <a16:creationId xmlns:a16="http://schemas.microsoft.com/office/drawing/2014/main" id="{D4868C4C-3247-4686-BC36-18DEAB6E4B6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45159" y="4867450"/>
              <a:ext cx="728133" cy="524932"/>
            </a:xfrm>
            <a:prstGeom prst="straightConnector1">
              <a:avLst/>
            </a:prstGeom>
            <a:ln w="9525">
              <a:solidFill>
                <a:srgbClr val="32285A"/>
              </a:solidFill>
              <a:headEnd type="oval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 стрелкой 29">
              <a:extLst>
                <a:ext uri="{FF2B5EF4-FFF2-40B4-BE49-F238E27FC236}">
                  <a16:creationId xmlns:a16="http://schemas.microsoft.com/office/drawing/2014/main" id="{5BC27CAE-5860-454C-AEF2-9C7DF98FEA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0213" y="3258241"/>
              <a:ext cx="534046" cy="386951"/>
            </a:xfrm>
            <a:prstGeom prst="straightConnector1">
              <a:avLst/>
            </a:prstGeom>
            <a:ln w="9525">
              <a:solidFill>
                <a:srgbClr val="32285A"/>
              </a:solidFill>
              <a:headEnd type="oval" w="sm" len="sm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FFE4115B-2B5C-41D5-90C4-34C697B6726D}"/>
                    </a:ext>
                  </a:extLst>
                </p:cNvPr>
                <p:cNvSpPr txBox="1"/>
                <p:nvPr/>
              </p:nvSpPr>
              <p:spPr>
                <a:xfrm>
                  <a:off x="2601652" y="5129916"/>
                  <a:ext cx="34350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oMath>
                    </m:oMathPara>
                  </a14:m>
                  <a:endParaRPr lang="ru-RU" sz="1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FFE4115B-2B5C-41D5-90C4-34C697B672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1652" y="5129916"/>
                  <a:ext cx="343507" cy="33855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A8D587FD-52BE-4EEE-966D-DB439D1D1797}"/>
                    </a:ext>
                  </a:extLst>
                </p:cNvPr>
                <p:cNvSpPr txBox="1"/>
                <p:nvPr/>
              </p:nvSpPr>
              <p:spPr>
                <a:xfrm>
                  <a:off x="5690335" y="2992108"/>
                  <a:ext cx="351394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oMath>
                    </m:oMathPara>
                  </a14:m>
                  <a:endParaRPr lang="ru-RU" sz="1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A8D587FD-52BE-4EEE-966D-DB439D1D17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0335" y="2992108"/>
                  <a:ext cx="351394" cy="33855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87870F00-9CC3-43CF-9F92-D4E94F0F3E1E}"/>
                    </a:ext>
                  </a:extLst>
                </p:cNvPr>
                <p:cNvSpPr txBox="1"/>
                <p:nvPr/>
              </p:nvSpPr>
              <p:spPr>
                <a:xfrm>
                  <a:off x="3098126" y="4517348"/>
                  <a:ext cx="428883" cy="5064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ru-RU" sz="2400" dirty="0"/>
                </a:p>
              </p:txBody>
            </p:sp>
          </mc:Choice>
          <mc:Fallback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87870F00-9CC3-43CF-9F92-D4E94F0F3E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8126" y="4517348"/>
                  <a:ext cx="428883" cy="50642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CD460F23-BB7E-4427-90AD-04F5BF513985}"/>
                    </a:ext>
                  </a:extLst>
                </p:cNvPr>
                <p:cNvSpPr txBox="1"/>
                <p:nvPr/>
              </p:nvSpPr>
              <p:spPr>
                <a:xfrm rot="21361551">
                  <a:off x="4067161" y="4009256"/>
                  <a:ext cx="43361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ru-RU" sz="2400" dirty="0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CD460F23-BB7E-4427-90AD-04F5BF5139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361551">
                  <a:off x="4067161" y="4009256"/>
                  <a:ext cx="433615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42D3008E-51EB-41EC-8B90-FE9128EB1E91}"/>
                    </a:ext>
                  </a:extLst>
                </p:cNvPr>
                <p:cNvSpPr txBox="1"/>
                <p:nvPr/>
              </p:nvSpPr>
              <p:spPr>
                <a:xfrm>
                  <a:off x="4978853" y="3133263"/>
                  <a:ext cx="428883" cy="5064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ru-RU" sz="2400" dirty="0"/>
                </a:p>
              </p:txBody>
            </p:sp>
          </mc:Choice>
          <mc:Fallback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42D3008E-51EB-41EC-8B90-FE9128EB1E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78853" y="3133263"/>
                  <a:ext cx="428883" cy="50642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2" name="Місце для вмісту 3">
            <a:extLst>
              <a:ext uri="{FF2B5EF4-FFF2-40B4-BE49-F238E27FC236}">
                <a16:creationId xmlns:a16="http://schemas.microsoft.com/office/drawing/2014/main" id="{1B4EBEB3-AF50-4534-AE0C-A9830666C839}"/>
              </a:ext>
            </a:extLst>
          </p:cNvPr>
          <p:cNvSpPr txBox="1">
            <a:spLocks/>
          </p:cNvSpPr>
          <p:nvPr/>
        </p:nvSpPr>
        <p:spPr>
          <a:xfrm>
            <a:off x="5866032" y="6228537"/>
            <a:ext cx="5238712" cy="60151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</a:rPr>
              <a:t>Д</a:t>
            </a: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ля двох матеріальних точок</a:t>
            </a:r>
          </a:p>
        </p:txBody>
      </p:sp>
    </p:spTree>
    <p:extLst>
      <p:ext uri="{BB962C8B-B14F-4D97-AF65-F5344CB8AC3E}">
        <p14:creationId xmlns:p14="http://schemas.microsoft.com/office/powerpoint/2010/main" val="21314524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 animBg="1"/>
      <p:bldP spid="10" grpId="0" animBg="1"/>
      <p:bldP spid="13" grpId="0" animBg="1"/>
      <p:bldP spid="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Закон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Всесвітнього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тяжіння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C0AD41AF-575B-4714-A646-DC032D258BA5}"/>
              </a:ext>
            </a:extLst>
          </p:cNvPr>
          <p:cNvSpPr txBox="1">
            <a:spLocks/>
          </p:cNvSpPr>
          <p:nvPr/>
        </p:nvSpPr>
        <p:spPr>
          <a:xfrm>
            <a:off x="6082432" y="3369467"/>
            <a:ext cx="5902228" cy="206666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такого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-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матеріальна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точка,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розміщується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центрі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сфери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Місце для вмісту 3">
            <a:extLst>
              <a:ext uri="{FF2B5EF4-FFF2-40B4-BE49-F238E27FC236}">
                <a16:creationId xmlns:a16="http://schemas.microsoft.com/office/drawing/2014/main" id="{102D900D-6B95-4C9A-89A8-BC1284E0E3E8}"/>
              </a:ext>
            </a:extLst>
          </p:cNvPr>
          <p:cNvSpPr txBox="1">
            <a:spLocks/>
          </p:cNvSpPr>
          <p:nvPr/>
        </p:nvSpPr>
        <p:spPr>
          <a:xfrm>
            <a:off x="6109568" y="889248"/>
            <a:ext cx="5929366" cy="92786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сферичну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форму</a:t>
            </a:r>
            <a:endParaRPr lang="uk-UA" sz="3600" i="1" dirty="0"/>
          </a:p>
        </p:txBody>
      </p:sp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0BB6B143-24C1-4683-8065-B0591E0BA6E5}"/>
              </a:ext>
            </a:extLst>
          </p:cNvPr>
          <p:cNvSpPr txBox="1">
            <a:spLocks/>
          </p:cNvSpPr>
          <p:nvPr/>
        </p:nvSpPr>
        <p:spPr>
          <a:xfrm>
            <a:off x="6109568" y="1893485"/>
            <a:ext cx="5875092" cy="141520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Густина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</a:t>
            </a:r>
            <a:r>
              <a:rPr lang="uk-UA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іла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розподілена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симетрично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відносно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центра</a:t>
            </a:r>
            <a:endParaRPr lang="uk-UA" sz="3600" i="1" dirty="0"/>
          </a:p>
        </p:txBody>
      </p:sp>
      <p:grpSp>
        <p:nvGrpSpPr>
          <p:cNvPr id="2" name="Групувати 1">
            <a:extLst>
              <a:ext uri="{FF2B5EF4-FFF2-40B4-BE49-F238E27FC236}">
                <a16:creationId xmlns:a16="http://schemas.microsoft.com/office/drawing/2014/main" id="{5B8365A2-5630-49F5-988E-10559F1D902E}"/>
              </a:ext>
            </a:extLst>
          </p:cNvPr>
          <p:cNvGrpSpPr/>
          <p:nvPr/>
        </p:nvGrpSpPr>
        <p:grpSpPr>
          <a:xfrm>
            <a:off x="440017" y="1353180"/>
            <a:ext cx="5083765" cy="5167812"/>
            <a:chOff x="287617" y="1636329"/>
            <a:chExt cx="5083765" cy="5167812"/>
          </a:xfrm>
        </p:grpSpPr>
        <p:pic>
          <p:nvPicPr>
            <p:cNvPr id="36" name="Picture 2" descr="Ð ÐµÐ·ÑÐ»ÑÑÐ°Ñ Ð¿Ð¾ÑÑÐºÑ Ð·Ð¾Ð±ÑÐ°Ð¶ÐµÐ½Ñ Ð·Ð° Ð·Ð°Ð¿Ð¸ÑÐ¾Ð¼ &quot;ÐÐµÐ¼Ð»Ñ png&quot;">
              <a:extLst>
                <a:ext uri="{FF2B5EF4-FFF2-40B4-BE49-F238E27FC236}">
                  <a16:creationId xmlns:a16="http://schemas.microsoft.com/office/drawing/2014/main" id="{E604D0B9-9149-47FF-9788-BDAD0B4EAF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617" y="2821351"/>
              <a:ext cx="3239093" cy="32390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4DA81E6B-092B-4DEB-A225-0F700BC1D670}"/>
                </a:ext>
              </a:extLst>
            </p:cNvPr>
            <p:cNvSpPr/>
            <p:nvPr/>
          </p:nvSpPr>
          <p:spPr>
            <a:xfrm>
              <a:off x="4811290" y="1636329"/>
              <a:ext cx="340265" cy="340265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50000"/>
                    <a:shade val="30000"/>
                    <a:satMod val="115000"/>
                  </a:schemeClr>
                </a:gs>
                <a:gs pos="50000">
                  <a:schemeClr val="bg1">
                    <a:lumMod val="50000"/>
                    <a:shade val="67500"/>
                    <a:satMod val="115000"/>
                  </a:schemeClr>
                </a:gs>
                <a:gs pos="100000">
                  <a:schemeClr val="bg1">
                    <a:lumMod val="50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 dirty="0"/>
            </a:p>
          </p:txBody>
        </p:sp>
        <p:cxnSp>
          <p:nvCxnSpPr>
            <p:cNvPr id="25" name="Пряма сполучна лінія 24">
              <a:extLst>
                <a:ext uri="{FF2B5EF4-FFF2-40B4-BE49-F238E27FC236}">
                  <a16:creationId xmlns:a16="http://schemas.microsoft.com/office/drawing/2014/main" id="{A7D5EB54-A1EE-4811-9525-76ADB9F8F20B}"/>
                </a:ext>
              </a:extLst>
            </p:cNvPr>
            <p:cNvCxnSpPr>
              <a:cxnSpLocks/>
            </p:cNvCxnSpPr>
            <p:nvPr/>
          </p:nvCxnSpPr>
          <p:spPr>
            <a:xfrm>
              <a:off x="1503424" y="3849513"/>
              <a:ext cx="299954" cy="53193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88DBE07-0D50-42FA-AAF2-B9C0CCB78102}"/>
                    </a:ext>
                  </a:extLst>
                </p:cNvPr>
                <p:cNvSpPr txBox="1"/>
                <p:nvPr/>
              </p:nvSpPr>
              <p:spPr>
                <a:xfrm>
                  <a:off x="1332241" y="3045290"/>
                  <a:ext cx="698269" cy="7989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⊕</m:t>
                            </m:r>
                          </m:sub>
                        </m:sSub>
                      </m:oMath>
                    </m:oMathPara>
                  </a14:m>
                  <a:endParaRPr lang="ru-RU" sz="4400" dirty="0">
                    <a:solidFill>
                      <a:prstClr val="black"/>
                    </a:solidFill>
                    <a:latin typeface="Gerbera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88DBE07-0D50-42FA-AAF2-B9C0CCB781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2241" y="3045290"/>
                  <a:ext cx="698269" cy="798937"/>
                </a:xfrm>
                <a:prstGeom prst="rect">
                  <a:avLst/>
                </a:prstGeom>
                <a:blipFill>
                  <a:blip r:embed="rId5"/>
                  <a:stretch>
                    <a:fillRect r="-16667"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73D6754-1109-4D07-A841-828DD69B34E0}"/>
                    </a:ext>
                  </a:extLst>
                </p:cNvPr>
                <p:cNvSpPr txBox="1"/>
                <p:nvPr/>
              </p:nvSpPr>
              <p:spPr>
                <a:xfrm>
                  <a:off x="3019575" y="2077654"/>
                  <a:ext cx="484641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oMath>
                    </m:oMathPara>
                  </a14:m>
                  <a:endParaRPr lang="ru-RU" sz="4400" dirty="0">
                    <a:solidFill>
                      <a:prstClr val="black"/>
                    </a:solidFill>
                    <a:latin typeface="Gerbera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73D6754-1109-4D07-A841-828DD69B34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9575" y="2077654"/>
                  <a:ext cx="484641" cy="76944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Пряма сполучна лінія 27">
              <a:extLst>
                <a:ext uri="{FF2B5EF4-FFF2-40B4-BE49-F238E27FC236}">
                  <a16:creationId xmlns:a16="http://schemas.microsoft.com/office/drawing/2014/main" id="{2028F09F-C67D-4F3C-BD63-55C92D34EB68}"/>
                </a:ext>
              </a:extLst>
            </p:cNvPr>
            <p:cNvCxnSpPr>
              <a:cxnSpLocks/>
            </p:cNvCxnSpPr>
            <p:nvPr/>
          </p:nvCxnSpPr>
          <p:spPr>
            <a:xfrm>
              <a:off x="5051857" y="1780103"/>
              <a:ext cx="299954" cy="531937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624D6A6-AE77-45F6-A235-FFBC43F6A2F2}"/>
                    </a:ext>
                  </a:extLst>
                </p:cNvPr>
                <p:cNvSpPr txBox="1"/>
                <p:nvPr/>
              </p:nvSpPr>
              <p:spPr>
                <a:xfrm>
                  <a:off x="3705958" y="3056509"/>
                  <a:ext cx="484641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ru-RU" sz="4400" dirty="0">
                    <a:solidFill>
                      <a:prstClr val="black"/>
                    </a:solidFill>
                    <a:latin typeface="Gerbera"/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6624D6A6-AE77-45F6-A235-FFBC43F6A2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5958" y="3056509"/>
                  <a:ext cx="484641" cy="76944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Пряма зі стрілкою 32">
              <a:extLst>
                <a:ext uri="{FF2B5EF4-FFF2-40B4-BE49-F238E27FC236}">
                  <a16:creationId xmlns:a16="http://schemas.microsoft.com/office/drawing/2014/main" id="{0399CE41-6A5C-4ACB-8133-91297D470D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59596" y="1806462"/>
              <a:ext cx="2172134" cy="125763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 зі стрілкою 33">
              <a:extLst>
                <a:ext uri="{FF2B5EF4-FFF2-40B4-BE49-F238E27FC236}">
                  <a16:creationId xmlns:a16="http://schemas.microsoft.com/office/drawing/2014/main" id="{86DC9CB3-3130-4CC1-8EBE-C0B054F7A9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03378" y="2272733"/>
              <a:ext cx="3568004" cy="2108717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2B5F869-D3B2-4AB5-B4E2-B78C969DFD9E}"/>
                    </a:ext>
                  </a:extLst>
                </p:cNvPr>
                <p:cNvSpPr txBox="1"/>
                <p:nvPr/>
              </p:nvSpPr>
              <p:spPr>
                <a:xfrm>
                  <a:off x="1035761" y="6005204"/>
                  <a:ext cx="3391859" cy="7989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44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44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4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⊕</m:t>
                            </m:r>
                          </m:sub>
                        </m:sSub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oMath>
                    </m:oMathPara>
                  </a14:m>
                  <a:endParaRPr lang="ru-RU" sz="4400" dirty="0">
                    <a:solidFill>
                      <a:prstClr val="black"/>
                    </a:solidFill>
                    <a:latin typeface="Gerbera"/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82B5F869-D3B2-4AB5-B4E2-B78C969DFD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5761" y="6005204"/>
                  <a:ext cx="3391859" cy="79893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Місце для вмісту 3">
                <a:extLst>
                  <a:ext uri="{FF2B5EF4-FFF2-40B4-BE49-F238E27FC236}">
                    <a16:creationId xmlns:a16="http://schemas.microsoft.com/office/drawing/2014/main" id="{841F4DFD-576E-4FB9-B435-A4A913FF37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41729" y="5496908"/>
                <a:ext cx="5902228" cy="1307233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uk-UA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uk-UA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т</m:t>
                          </m:r>
                          <m:r>
                            <a:rPr lang="uk-UA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яж</m:t>
                          </m:r>
                        </m:sub>
                      </m:sSub>
                      <m:r>
                        <a:rPr lang="uk-UA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uk-UA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uk-UA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uk-UA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sSub>
                            <m:sSubPr>
                              <m:ctrlPr>
                                <a:rPr lang="uk-UA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uk-UA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З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uk-UA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uk-UA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600" i="1" smtClean="0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36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en-US" sz="3600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⊕</m:t>
                                      </m:r>
                                    </m:sub>
                                  </m:sSub>
                                  <m:r>
                                    <a:rPr lang="uk-UA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uk-UA" sz="3600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</m:e>
                            <m:sup>
                              <m:r>
                                <a:rPr lang="uk-UA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uk-UA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38" name="Місце для вмісту 3">
                <a:extLst>
                  <a:ext uri="{FF2B5EF4-FFF2-40B4-BE49-F238E27FC236}">
                    <a16:creationId xmlns:a16="http://schemas.microsoft.com/office/drawing/2014/main" id="{841F4DFD-576E-4FB9-B435-A4A913FF3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1729" y="5496908"/>
                <a:ext cx="5902228" cy="1307233"/>
              </a:xfrm>
              <a:prstGeom prst="roundRect">
                <a:avLst/>
              </a:prstGeom>
              <a:blipFill>
                <a:blip r:embed="rId11"/>
                <a:stretch>
                  <a:fillRect b="-926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394145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2" grpId="0" animBg="1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Визначення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розмірів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тіл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Сонячної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системи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Місце для вмісту 3">
                <a:extLst>
                  <a:ext uri="{FF2B5EF4-FFF2-40B4-BE49-F238E27FC236}">
                    <a16:creationId xmlns:a16="http://schemas.microsoft.com/office/drawing/2014/main" id="{C0AD41AF-575B-4714-A646-DC032D258B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06310" y="3183560"/>
                <a:ext cx="2929182" cy="1405411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3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6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en-US" sz="3600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ρ</m:t>
                            </m:r>
                          </m:e>
                        </m:func>
                      </m:num>
                      <m:den>
                        <m:func>
                          <m:funcPr>
                            <m:ctrlP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36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func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⊕</m:t>
                        </m:r>
                      </m:sub>
                    </m:sSub>
                  </m:oMath>
                </a14:m>
                <a:endParaRPr lang="uk-UA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>
          <p:sp>
            <p:nvSpPr>
              <p:cNvPr id="15" name="Місце для вмісту 3">
                <a:extLst>
                  <a:ext uri="{FF2B5EF4-FFF2-40B4-BE49-F238E27FC236}">
                    <a16:creationId xmlns:a16="http://schemas.microsoft.com/office/drawing/2014/main" id="{C0AD41AF-575B-4714-A646-DC032D258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6310" y="3183560"/>
                <a:ext cx="2929182" cy="140541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8D587FD-52BE-4EEE-966D-DB439D1D1797}"/>
                  </a:ext>
                </a:extLst>
              </p:cNvPr>
              <p:cNvSpPr txBox="1"/>
              <p:nvPr/>
            </p:nvSpPr>
            <p:spPr>
              <a:xfrm>
                <a:off x="5690335" y="2992108"/>
                <a:ext cx="3513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8D587FD-52BE-4EEE-966D-DB439D1D17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335" y="2992108"/>
                <a:ext cx="351394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Місце для вмісту 3">
                <a:extLst>
                  <a:ext uri="{FF2B5EF4-FFF2-40B4-BE49-F238E27FC236}">
                    <a16:creationId xmlns:a16="http://schemas.microsoft.com/office/drawing/2014/main" id="{102D900D-6B95-4C9A-89A8-BC1284E0E3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65735" y="2163195"/>
                <a:ext cx="3997899" cy="927865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uk-UA" sz="3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𝑅</m:t>
                    </m:r>
                    <m:r>
                      <a:rPr lang="uk-UA" sz="3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uk-UA" sz="3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</m:t>
                    </m:r>
                    <m:r>
                      <a:rPr lang="uk-UA" sz="3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uk-UA" sz="3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𝑠𝑖𝑛</m:t>
                    </m:r>
                    <m:r>
                      <a:rPr lang="uk-UA" sz="3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uk-UA" sz="360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ρ</m:t>
                    </m:r>
                  </m:oMath>
                </a14:m>
                <a:r>
                  <a:rPr lang="en-US" sz="3200" dirty="0">
                    <a:solidFill>
                      <a:srgbClr val="F8712B"/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m:rPr>
                        <m:sty m:val="p"/>
                      </m:rPr>
                      <a:rPr lang="en-US" sz="320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ρ</m:t>
                    </m:r>
                  </m:oMath>
                </a14:m>
                <a:endParaRPr lang="uk-UA" sz="3600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21" name="Місце для вмісту 3">
                <a:extLst>
                  <a:ext uri="{FF2B5EF4-FFF2-40B4-BE49-F238E27FC236}">
                    <a16:creationId xmlns:a16="http://schemas.microsoft.com/office/drawing/2014/main" id="{102D900D-6B95-4C9A-89A8-BC1284E0E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5735" y="2163195"/>
                <a:ext cx="3997899" cy="927865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Місце для вмісту 3">
                <a:extLst>
                  <a:ext uri="{FF2B5EF4-FFF2-40B4-BE49-F238E27FC236}">
                    <a16:creationId xmlns:a16="http://schemas.microsoft.com/office/drawing/2014/main" id="{0BB6B143-24C1-4683-8065-B0591E0BA6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88142" y="949335"/>
                <a:ext cx="5875092" cy="1147574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uk-UA" sz="360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ρ</m:t>
                    </m:r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–кутовий радіус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𝑅</m:t>
                    </m:r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</a:rPr>
                  <a:t> – лінійний радіус</a:t>
                </a:r>
              </a:p>
            </p:txBody>
          </p:sp>
        </mc:Choice>
        <mc:Fallback>
          <p:sp>
            <p:nvSpPr>
              <p:cNvPr id="22" name="Місце для вмісту 3">
                <a:extLst>
                  <a:ext uri="{FF2B5EF4-FFF2-40B4-BE49-F238E27FC236}">
                    <a16:creationId xmlns:a16="http://schemas.microsoft.com/office/drawing/2014/main" id="{0BB6B143-24C1-4683-8065-B0591E0BA6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8142" y="949335"/>
                <a:ext cx="5875092" cy="1147574"/>
              </a:xfrm>
              <a:prstGeom prst="roundRect">
                <a:avLst/>
              </a:prstGeom>
              <a:blipFill>
                <a:blip r:embed="rId6"/>
                <a:stretch>
                  <a:fillRect t="-14737" b="-22632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Місце для вмісту 3">
                <a:extLst>
                  <a:ext uri="{FF2B5EF4-FFF2-40B4-BE49-F238E27FC236}">
                    <a16:creationId xmlns:a16="http://schemas.microsoft.com/office/drawing/2014/main" id="{841F4DFD-576E-4FB9-B435-A4A913FF37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5999" y="4655257"/>
                <a:ext cx="5875092" cy="585753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Оскільки </m:t>
                      </m:r>
                      <m:r>
                        <a:rPr lang="ru-RU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ru-RU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и </m:t>
                      </m:r>
                      <m:r>
                        <a:rPr lang="ru-RU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ru-RU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малі, то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8" name="Місце для вмісту 3">
                <a:extLst>
                  <a:ext uri="{FF2B5EF4-FFF2-40B4-BE49-F238E27FC236}">
                    <a16:creationId xmlns:a16="http://schemas.microsoft.com/office/drawing/2014/main" id="{841F4DFD-576E-4FB9-B435-A4A913FF3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5999" y="4655257"/>
                <a:ext cx="5875092" cy="58575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AE816D3-49A8-4F5E-BEC9-F169A218DA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961" t="14290" r="3924" b="6606"/>
          <a:stretch/>
        </p:blipFill>
        <p:spPr>
          <a:xfrm>
            <a:off x="311886" y="1172522"/>
            <a:ext cx="5378449" cy="542501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B69D9BF-6333-4F37-A576-CA4502C51F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77" y="4270010"/>
            <a:ext cx="1938867" cy="1938867"/>
          </a:xfrm>
          <a:prstGeom prst="rect">
            <a:avLst/>
          </a:prstGeom>
        </p:spPr>
      </p:pic>
      <p:cxnSp>
        <p:nvCxnSpPr>
          <p:cNvPr id="39" name="Прямая соединительная линия 23">
            <a:extLst>
              <a:ext uri="{FF2B5EF4-FFF2-40B4-BE49-F238E27FC236}">
                <a16:creationId xmlns:a16="http://schemas.microsoft.com/office/drawing/2014/main" id="{75DEAFBF-C239-4D5F-A6B4-B3D30BF951D6}"/>
              </a:ext>
            </a:extLst>
          </p:cNvPr>
          <p:cNvCxnSpPr/>
          <p:nvPr/>
        </p:nvCxnSpPr>
        <p:spPr>
          <a:xfrm>
            <a:off x="1253801" y="4390513"/>
            <a:ext cx="0" cy="860425"/>
          </a:xfrm>
          <a:prstGeom prst="line">
            <a:avLst/>
          </a:prstGeom>
          <a:ln w="9525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Дуга 39">
            <a:extLst>
              <a:ext uri="{FF2B5EF4-FFF2-40B4-BE49-F238E27FC236}">
                <a16:creationId xmlns:a16="http://schemas.microsoft.com/office/drawing/2014/main" id="{79A3053B-7F70-4F4E-B49D-BD029E7287C4}"/>
              </a:ext>
            </a:extLst>
          </p:cNvPr>
          <p:cNvSpPr/>
          <p:nvPr/>
        </p:nvSpPr>
        <p:spPr>
          <a:xfrm rot="2430065">
            <a:off x="3098469" y="3278473"/>
            <a:ext cx="377545" cy="377545"/>
          </a:xfrm>
          <a:prstGeom prst="arc">
            <a:avLst>
              <a:gd name="adj1" fmla="val 13831150"/>
              <a:gd name="adj2" fmla="val 19589296"/>
            </a:avLst>
          </a:prstGeom>
          <a:ln w="95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E586550-7559-4AF1-A723-14B950DB3E0F}"/>
                  </a:ext>
                </a:extLst>
              </p:cNvPr>
              <p:cNvSpPr txBox="1"/>
              <p:nvPr/>
            </p:nvSpPr>
            <p:spPr>
              <a:xfrm>
                <a:off x="744212" y="4633872"/>
                <a:ext cx="516680" cy="349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FFFF00"/>
                              </a:solidFill>
                              <a:effectLst>
                                <a:glow rad="50800">
                                  <a:schemeClr val="tx1">
                                    <a:alpha val="7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FFFF00"/>
                              </a:solidFill>
                              <a:effectLst>
                                <a:glow rad="50800">
                                  <a:schemeClr val="tx1">
                                    <a:alpha val="7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FFFF00"/>
                              </a:solidFill>
                              <a:effectLst>
                                <a:glow rad="50800">
                                  <a:schemeClr val="tx1">
                                    <a:alpha val="70000"/>
                                  </a:schemeClr>
                                </a:glow>
                              </a:effectLst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mbria Math" panose="02040503050406030204" pitchFamily="18" charset="0"/>
                            </a:rPr>
                            <m:t>⊕</m:t>
                          </m:r>
                        </m:sub>
                      </m:sSub>
                    </m:oMath>
                  </m:oMathPara>
                </a14:m>
                <a:endParaRPr lang="ru-RU" sz="1600" dirty="0">
                  <a:solidFill>
                    <a:srgbClr val="FFFF00"/>
                  </a:solidFill>
                  <a:effectLst>
                    <a:glow rad="50800">
                      <a:schemeClr val="tx1">
                        <a:alpha val="70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E586550-7559-4AF1-A723-14B950DB3E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212" y="4633872"/>
                <a:ext cx="516680" cy="349326"/>
              </a:xfrm>
              <a:prstGeom prst="rect">
                <a:avLst/>
              </a:prstGeom>
              <a:blipFill>
                <a:blip r:embed="rId10"/>
                <a:stretch>
                  <a:fillRect b="-1228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E8AB631-7E11-47E1-8073-E82146C02967}"/>
                  </a:ext>
                </a:extLst>
              </p:cNvPr>
              <p:cNvSpPr txBox="1"/>
              <p:nvPr/>
            </p:nvSpPr>
            <p:spPr>
              <a:xfrm>
                <a:off x="1988974" y="3905066"/>
                <a:ext cx="47583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ru-RU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E8AB631-7E11-47E1-8073-E82146C02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974" y="3905066"/>
                <a:ext cx="475835" cy="4616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2" descr="Картинки по запросу сатурн">
            <a:extLst>
              <a:ext uri="{FF2B5EF4-FFF2-40B4-BE49-F238E27FC236}">
                <a16:creationId xmlns:a16="http://schemas.microsoft.com/office/drawing/2014/main" id="{0A413D45-9AE9-4902-A122-B5424EE2D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9914">
            <a:off x="3615048" y="1621910"/>
            <a:ext cx="1883748" cy="897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Прямая соединительная линия 48">
            <a:extLst>
              <a:ext uri="{FF2B5EF4-FFF2-40B4-BE49-F238E27FC236}">
                <a16:creationId xmlns:a16="http://schemas.microsoft.com/office/drawing/2014/main" id="{75FBC93F-C3A9-41B8-9394-A28B46503075}"/>
              </a:ext>
            </a:extLst>
          </p:cNvPr>
          <p:cNvCxnSpPr/>
          <p:nvPr/>
        </p:nvCxnSpPr>
        <p:spPr>
          <a:xfrm>
            <a:off x="4571676" y="2014956"/>
            <a:ext cx="378268" cy="303128"/>
          </a:xfrm>
          <a:prstGeom prst="line">
            <a:avLst/>
          </a:prstGeom>
          <a:ln>
            <a:solidFill>
              <a:srgbClr val="8D00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786B0B3-1F30-48B6-ADF6-43CFD4980565}"/>
                  </a:ext>
                </a:extLst>
              </p:cNvPr>
              <p:cNvSpPr txBox="1"/>
              <p:nvPr/>
            </p:nvSpPr>
            <p:spPr>
              <a:xfrm>
                <a:off x="3425328" y="2916586"/>
                <a:ext cx="4171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24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ρ</m:t>
                      </m:r>
                    </m:oMath>
                  </m:oMathPara>
                </a14:m>
                <a:endParaRPr lang="ru-RU" sz="24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786B0B3-1F30-48B6-ADF6-43CFD49805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5328" y="2916586"/>
                <a:ext cx="417102" cy="461665"/>
              </a:xfrm>
              <a:prstGeom prst="rect">
                <a:avLst/>
              </a:prstGeom>
              <a:blipFill>
                <a:blip r:embed="rId13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Дуга 47">
            <a:extLst>
              <a:ext uri="{FF2B5EF4-FFF2-40B4-BE49-F238E27FC236}">
                <a16:creationId xmlns:a16="http://schemas.microsoft.com/office/drawing/2014/main" id="{14F80F64-78B8-4019-B846-98AE0276D4D8}"/>
              </a:ext>
            </a:extLst>
          </p:cNvPr>
          <p:cNvSpPr/>
          <p:nvPr/>
        </p:nvSpPr>
        <p:spPr>
          <a:xfrm rot="13672891">
            <a:off x="2732247" y="3157611"/>
            <a:ext cx="458644" cy="458644"/>
          </a:xfrm>
          <a:prstGeom prst="arc">
            <a:avLst>
              <a:gd name="adj1" fmla="val 13831150"/>
              <a:gd name="adj2" fmla="val 19589296"/>
            </a:avLst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9" name="Дуга 48">
            <a:extLst>
              <a:ext uri="{FF2B5EF4-FFF2-40B4-BE49-F238E27FC236}">
                <a16:creationId xmlns:a16="http://schemas.microsoft.com/office/drawing/2014/main" id="{D42D0B69-436A-42E4-952A-145206344748}"/>
              </a:ext>
            </a:extLst>
          </p:cNvPr>
          <p:cNvSpPr/>
          <p:nvPr/>
        </p:nvSpPr>
        <p:spPr>
          <a:xfrm rot="2430065">
            <a:off x="3143525" y="3219084"/>
            <a:ext cx="397608" cy="397608"/>
          </a:xfrm>
          <a:prstGeom prst="arc">
            <a:avLst>
              <a:gd name="adj1" fmla="val 13831150"/>
              <a:gd name="adj2" fmla="val 19589296"/>
            </a:avLst>
          </a:prstGeom>
          <a:ln w="95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50" name="Прямая соединительная линия 17">
            <a:extLst>
              <a:ext uri="{FF2B5EF4-FFF2-40B4-BE49-F238E27FC236}">
                <a16:creationId xmlns:a16="http://schemas.microsoft.com/office/drawing/2014/main" id="{D37B1F1E-59C1-43B6-9D97-964B19D2727C}"/>
              </a:ext>
            </a:extLst>
          </p:cNvPr>
          <p:cNvCxnSpPr/>
          <p:nvPr/>
        </p:nvCxnSpPr>
        <p:spPr>
          <a:xfrm flipV="1">
            <a:off x="1262268" y="2017074"/>
            <a:ext cx="3314700" cy="236219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8">
            <a:extLst>
              <a:ext uri="{FF2B5EF4-FFF2-40B4-BE49-F238E27FC236}">
                <a16:creationId xmlns:a16="http://schemas.microsoft.com/office/drawing/2014/main" id="{00F00D36-3536-4D8E-BFBE-65B20818C93D}"/>
              </a:ext>
            </a:extLst>
          </p:cNvPr>
          <p:cNvCxnSpPr/>
          <p:nvPr/>
        </p:nvCxnSpPr>
        <p:spPr>
          <a:xfrm flipV="1">
            <a:off x="1260152" y="2021307"/>
            <a:ext cx="3316816" cy="322579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31">
            <a:extLst>
              <a:ext uri="{FF2B5EF4-FFF2-40B4-BE49-F238E27FC236}">
                <a16:creationId xmlns:a16="http://schemas.microsoft.com/office/drawing/2014/main" id="{F348DC7B-7FFF-4E63-A3F0-DBCCBEA3B090}"/>
              </a:ext>
            </a:extLst>
          </p:cNvPr>
          <p:cNvCxnSpPr/>
          <p:nvPr/>
        </p:nvCxnSpPr>
        <p:spPr>
          <a:xfrm flipV="1">
            <a:off x="1256977" y="2319757"/>
            <a:ext cx="3679825" cy="2933699"/>
          </a:xfrm>
          <a:prstGeom prst="line">
            <a:avLst/>
          </a:prstGeom>
          <a:ln w="952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F4B87BC-0EBD-4EEE-BC46-E17E2ED7729E}"/>
                  </a:ext>
                </a:extLst>
              </p:cNvPr>
              <p:cNvSpPr txBox="1"/>
              <p:nvPr/>
            </p:nvSpPr>
            <p:spPr>
              <a:xfrm>
                <a:off x="2350061" y="3365319"/>
                <a:ext cx="42889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ru-RU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F4B87BC-0EBD-4EEE-BC46-E17E2ED77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0061" y="3365319"/>
                <a:ext cx="428899" cy="461665"/>
              </a:xfrm>
              <a:prstGeom prst="rect">
                <a:avLst/>
              </a:prstGeom>
              <a:blipFill>
                <a:blip r:embed="rId14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Овал 53">
            <a:extLst>
              <a:ext uri="{FF2B5EF4-FFF2-40B4-BE49-F238E27FC236}">
                <a16:creationId xmlns:a16="http://schemas.microsoft.com/office/drawing/2014/main" id="{A9224C87-7FAD-43A1-A6DC-43EEFC8E1223}"/>
              </a:ext>
            </a:extLst>
          </p:cNvPr>
          <p:cNvSpPr/>
          <p:nvPr/>
        </p:nvSpPr>
        <p:spPr>
          <a:xfrm>
            <a:off x="1233560" y="5221294"/>
            <a:ext cx="48000" cy="48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26AD48A8-278E-4C4E-853F-CE445A8E2408}"/>
              </a:ext>
            </a:extLst>
          </p:cNvPr>
          <p:cNvSpPr/>
          <p:nvPr/>
        </p:nvSpPr>
        <p:spPr>
          <a:xfrm>
            <a:off x="1227958" y="4344829"/>
            <a:ext cx="48000" cy="48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696A1FB4-4E30-47F7-8255-C67CD350D08C}"/>
              </a:ext>
            </a:extLst>
          </p:cNvPr>
          <p:cNvSpPr/>
          <p:nvPr/>
        </p:nvSpPr>
        <p:spPr>
          <a:xfrm>
            <a:off x="4551026" y="2003396"/>
            <a:ext cx="48000" cy="48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89955808-B82E-4CC8-A1BC-942745F9917E}"/>
              </a:ext>
            </a:extLst>
          </p:cNvPr>
          <p:cNvSpPr/>
          <p:nvPr/>
        </p:nvSpPr>
        <p:spPr>
          <a:xfrm>
            <a:off x="4910860" y="2295496"/>
            <a:ext cx="48000" cy="48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8D1F405-8816-4C3A-B0F5-2E6F182EC737}"/>
                  </a:ext>
                </a:extLst>
              </p:cNvPr>
              <p:cNvSpPr txBox="1"/>
              <p:nvPr/>
            </p:nvSpPr>
            <p:spPr>
              <a:xfrm>
                <a:off x="4654241" y="1782450"/>
                <a:ext cx="45820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m:oMathPara>
                </a14:m>
                <a:endParaRPr lang="ru-RU" sz="24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88D1F405-8816-4C3A-B0F5-2E6F182EC7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4241" y="1782450"/>
                <a:ext cx="458202" cy="46166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2" name="Місце для вмісту 3">
                <a:extLst>
                  <a:ext uri="{FF2B5EF4-FFF2-40B4-BE49-F238E27FC236}">
                    <a16:creationId xmlns:a16="http://schemas.microsoft.com/office/drawing/2014/main" id="{5B0F04B4-725A-469C-B9C3-4AB3B76DD5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06310" y="5312354"/>
                <a:ext cx="2929182" cy="1405411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360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3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600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ρ</m:t>
                              </m:r>
                            </m:e>
                            <m:sup>
                              <m:r>
                                <a:rPr lang="en-US" sz="3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3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⊕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FFFF00"/>
                  </a:solidFill>
                  <a:latin typeface="Gerbera"/>
                </a:endParaRPr>
              </a:p>
            </p:txBody>
          </p:sp>
        </mc:Choice>
        <mc:Fallback>
          <p:sp>
            <p:nvSpPr>
              <p:cNvPr id="62" name="Місце для вмісту 3">
                <a:extLst>
                  <a:ext uri="{FF2B5EF4-FFF2-40B4-BE49-F238E27FC236}">
                    <a16:creationId xmlns:a16="http://schemas.microsoft.com/office/drawing/2014/main" id="{5B0F04B4-725A-469C-B9C3-4AB3B76DD5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6310" y="5312354"/>
                <a:ext cx="2929182" cy="1405411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098684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2" grpId="0" animBg="1"/>
      <p:bldP spid="38" grpId="0" animBg="1"/>
      <p:bldP spid="6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Визначення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маси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небесних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тіл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Місце для вмісту 3">
                <a:extLst>
                  <a:ext uri="{FF2B5EF4-FFF2-40B4-BE49-F238E27FC236}">
                    <a16:creationId xmlns:a16="http://schemas.microsoft.com/office/drawing/2014/main" id="{C0AD41AF-575B-4714-A646-DC032D258B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88456" y="3256809"/>
                <a:ext cx="3164890" cy="1405411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⨁</m:t>
                              </m:r>
                            </m:sub>
                          </m:sSub>
                          <m:r>
                            <a:rPr lang="en-US" sz="36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⨁</m:t>
                              </m:r>
                            </m:sub>
                            <m:sup>
                              <m:r>
                                <a:rPr lang="en-US" sz="36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𝑚𝑔</m:t>
                      </m:r>
                    </m:oMath>
                  </m:oMathPara>
                </a14:m>
                <a:endParaRPr lang="uk-UA" sz="72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" name="Місце для вмісту 3">
                <a:extLst>
                  <a:ext uri="{FF2B5EF4-FFF2-40B4-BE49-F238E27FC236}">
                    <a16:creationId xmlns:a16="http://schemas.microsoft.com/office/drawing/2014/main" id="{C0AD41AF-575B-4714-A646-DC032D258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456" y="3256809"/>
                <a:ext cx="3164890" cy="1405411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8D587FD-52BE-4EEE-966D-DB439D1D1797}"/>
                  </a:ext>
                </a:extLst>
              </p:cNvPr>
              <p:cNvSpPr txBox="1"/>
              <p:nvPr/>
            </p:nvSpPr>
            <p:spPr>
              <a:xfrm>
                <a:off x="5690335" y="2992108"/>
                <a:ext cx="35139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ru-RU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8D587FD-52BE-4EEE-966D-DB439D1D17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335" y="2992108"/>
                <a:ext cx="351394" cy="33855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Місце для вмісту 3">
                <a:extLst>
                  <a:ext uri="{FF2B5EF4-FFF2-40B4-BE49-F238E27FC236}">
                    <a16:creationId xmlns:a16="http://schemas.microsoft.com/office/drawing/2014/main" id="{102D900D-6B95-4C9A-89A8-BC1284E0E3E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786191" y="917431"/>
                <a:ext cx="6184900" cy="927865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Сила тяжіння поблизу Землі: </a:t>
                </a:r>
                <a14:m>
                  <m:oMath xmlns:m="http://schemas.openxmlformats.org/officeDocument/2006/math"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𝐹</m:t>
                    </m:r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𝑚𝑔</m:t>
                    </m:r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uk-UA" sz="3600" dirty="0">
                  <a:solidFill>
                    <a:schemeClr val="bg1"/>
                  </a:solidFill>
                  <a:latin typeface="Trebuchet MS" panose="020B0603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Місце для вмісту 3">
                <a:extLst>
                  <a:ext uri="{FF2B5EF4-FFF2-40B4-BE49-F238E27FC236}">
                    <a16:creationId xmlns:a16="http://schemas.microsoft.com/office/drawing/2014/main" id="{102D900D-6B95-4C9A-89A8-BC1284E0E3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6191" y="917431"/>
                <a:ext cx="6184900" cy="927865"/>
              </a:xfrm>
              <a:prstGeom prst="roundRect">
                <a:avLst/>
              </a:prstGeom>
              <a:blipFill>
                <a:blip r:embed="rId5"/>
                <a:stretch>
                  <a:fillRect t="-21935" b="-32258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Місце для вмісту 3">
            <a:extLst>
              <a:ext uri="{FF2B5EF4-FFF2-40B4-BE49-F238E27FC236}">
                <a16:creationId xmlns:a16="http://schemas.microsoft.com/office/drawing/2014/main" id="{0BB6B143-24C1-4683-8065-B0591E0BA6E5}"/>
              </a:ext>
            </a:extLst>
          </p:cNvPr>
          <p:cNvSpPr txBox="1">
            <a:spLocks/>
          </p:cNvSpPr>
          <p:nvPr/>
        </p:nvSpPr>
        <p:spPr>
          <a:xfrm>
            <a:off x="5786191" y="2007884"/>
            <a:ext cx="6184900" cy="114757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uk-UA" sz="3600" dirty="0">
                <a:solidFill>
                  <a:schemeClr val="bg1"/>
                </a:solidFill>
              </a:rPr>
              <a:t>Тіло рухається тільки під дією сили тяжіння:</a:t>
            </a:r>
            <a:endParaRPr lang="uk-UA" sz="48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Місце для вмісту 3">
                <a:extLst>
                  <a:ext uri="{FF2B5EF4-FFF2-40B4-BE49-F238E27FC236}">
                    <a16:creationId xmlns:a16="http://schemas.microsoft.com/office/drawing/2014/main" id="{841F4DFD-576E-4FB9-B435-A4A913FF37D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588456" y="4824808"/>
                <a:ext cx="3164890" cy="585753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36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М</m:t>
                      </m:r>
                      <m:r>
                        <a:rPr lang="uk-UA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аса Землі</m:t>
                      </m:r>
                    </m:oMath>
                  </m:oMathPara>
                </a14:m>
                <a:endParaRPr dirty="0"/>
              </a:p>
            </p:txBody>
          </p:sp>
        </mc:Choice>
        <mc:Fallback xmlns="">
          <p:sp>
            <p:nvSpPr>
              <p:cNvPr id="38" name="Місце для вмісту 3">
                <a:extLst>
                  <a:ext uri="{FF2B5EF4-FFF2-40B4-BE49-F238E27FC236}">
                    <a16:creationId xmlns:a16="http://schemas.microsoft.com/office/drawing/2014/main" id="{841F4DFD-576E-4FB9-B435-A4A913FF37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8456" y="4824808"/>
                <a:ext cx="3164890" cy="585753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Місце для вмісту 3">
                <a:extLst>
                  <a:ext uri="{FF2B5EF4-FFF2-40B4-BE49-F238E27FC236}">
                    <a16:creationId xmlns:a16="http://schemas.microsoft.com/office/drawing/2014/main" id="{5B0F04B4-725A-469C-B9C3-4AB3B76DD5C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86888" y="5573150"/>
                <a:ext cx="5368026" cy="1147575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>
                  <a:buNone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⨁</m:t>
                        </m:r>
                      </m:sub>
                    </m:sSub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  <m:sSubSup>
                          <m:sSubSupPr>
                            <m:ctrlP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⨁</m:t>
                            </m:r>
                          </m:sub>
                          <m:sup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den>
                    </m:f>
                    <m:r>
                      <a:rPr lang="uk-UA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uk-UA" sz="36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5,97∙</m:t>
                    </m:r>
                    <m:sSup>
                      <m:sSup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uk-UA" sz="3600" dirty="0">
                    <a:solidFill>
                      <a:schemeClr val="bg1"/>
                    </a:solidFill>
                    <a:latin typeface="Gerbera"/>
                  </a:rPr>
                  <a:t>кг</a:t>
                </a:r>
                <a:endParaRPr lang="en-US" sz="3600" dirty="0">
                  <a:solidFill>
                    <a:srgbClr val="FFFF00"/>
                  </a:solidFill>
                  <a:latin typeface="Gerbera"/>
                </a:endParaRPr>
              </a:p>
            </p:txBody>
          </p:sp>
        </mc:Choice>
        <mc:Fallback xmlns="">
          <p:sp>
            <p:nvSpPr>
              <p:cNvPr id="62" name="Місце для вмісту 3">
                <a:extLst>
                  <a:ext uri="{FF2B5EF4-FFF2-40B4-BE49-F238E27FC236}">
                    <a16:creationId xmlns:a16="http://schemas.microsoft.com/office/drawing/2014/main" id="{5B0F04B4-725A-469C-B9C3-4AB3B76DD5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6888" y="5573150"/>
                <a:ext cx="5368026" cy="1147575"/>
              </a:xfrm>
              <a:prstGeom prst="roundRect">
                <a:avLst/>
              </a:prstGeom>
              <a:blipFill>
                <a:blip r:embed="rId7"/>
                <a:stretch>
                  <a:fillRect r="-1246" b="-526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A5FE9EE0-7D6F-4767-B6EE-EA8E1EC914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6" y="867065"/>
            <a:ext cx="6184900" cy="61849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861034A-CAC0-4652-9E26-CCA30489AB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08759">
            <a:off x="850126" y="1286297"/>
            <a:ext cx="655981" cy="655981"/>
          </a:xfrm>
          <a:prstGeom prst="rect">
            <a:avLst/>
          </a:prstGeom>
        </p:spPr>
      </p:pic>
      <p:cxnSp>
        <p:nvCxnSpPr>
          <p:cNvPr id="36" name="Прямая со стрелкой 10">
            <a:extLst>
              <a:ext uri="{FF2B5EF4-FFF2-40B4-BE49-F238E27FC236}">
                <a16:creationId xmlns:a16="http://schemas.microsoft.com/office/drawing/2014/main" id="{6B68C3BB-EA68-44A2-9B21-65B7514F91C1}"/>
              </a:ext>
            </a:extLst>
          </p:cNvPr>
          <p:cNvCxnSpPr/>
          <p:nvPr/>
        </p:nvCxnSpPr>
        <p:spPr>
          <a:xfrm>
            <a:off x="1240220" y="1657641"/>
            <a:ext cx="460528" cy="568325"/>
          </a:xfrm>
          <a:prstGeom prst="straightConnector1">
            <a:avLst/>
          </a:prstGeom>
          <a:ln w="9525">
            <a:solidFill>
              <a:srgbClr val="32285A"/>
            </a:solidFill>
            <a:headEnd type="oval" w="sm" len="sm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B616B6C2-18B2-4034-BF65-0BAE618676E1}"/>
                  </a:ext>
                </a:extLst>
              </p:cNvPr>
              <p:cNvSpPr txBox="1"/>
              <p:nvPr/>
            </p:nvSpPr>
            <p:spPr>
              <a:xfrm>
                <a:off x="1497549" y="1762417"/>
                <a:ext cx="509242" cy="5064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>
                              <a:solidFill>
                                <a:srgbClr val="32285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2400" i="1">
                                  <a:solidFill>
                                    <a:srgbClr val="32285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solidFill>
                                    <a:srgbClr val="32285A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sz="2400" i="1">
                              <a:solidFill>
                                <a:srgbClr val="32285A"/>
                              </a:solidFill>
                              <a:latin typeface="Cambria Math" panose="02040503050406030204" pitchFamily="18" charset="0"/>
                            </a:rPr>
                            <m:t>т</m:t>
                          </m:r>
                        </m:sub>
                      </m:sSub>
                    </m:oMath>
                  </m:oMathPara>
                </a14:m>
                <a:endParaRPr lang="ru-RU" sz="2400" dirty="0">
                  <a:solidFill>
                    <a:srgbClr val="32285A"/>
                  </a:solidFill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B616B6C2-18B2-4034-BF65-0BAE618676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7549" y="1762417"/>
                <a:ext cx="509242" cy="50642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385821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2" grpId="0" animBg="1"/>
      <p:bldP spid="38" grpId="0" animBg="1"/>
      <p:bldP spid="6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Визначення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маси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небесних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тіл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Місце для вмісту 3">
                <a:extLst>
                  <a:ext uri="{FF2B5EF4-FFF2-40B4-BE49-F238E27FC236}">
                    <a16:creationId xmlns:a16="http://schemas.microsoft.com/office/drawing/2014/main" id="{C0AD41AF-575B-4714-A646-DC032D258B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7263" y="1814212"/>
                <a:ext cx="9007707" cy="3412796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libri" panose="020F0502020204030204" pitchFamily="34" charset="0"/>
                  </a:rPr>
                  <a:t>Квадрати сидеричних періодів супутників </a:t>
                </a:r>
                <a:r>
                  <a:rPr lang="uk-UA" sz="3600" i="1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uk-UA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uk-UA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uk-UA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і </m:t>
                    </m:r>
                    <m:sSup>
                      <m:sSup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uk-UA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uk-UA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uk-UA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uk-UA" sz="3600" i="1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libri" panose="020F0502020204030204" pitchFamily="34" charset="0"/>
                  </a:rPr>
                  <a:t>), 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libri" panose="020F0502020204030204" pitchFamily="34" charset="0"/>
                  </a:rPr>
                  <a:t>помножені суму мас головного тіла й супутника </a:t>
                </a:r>
                <a:r>
                  <a:rPr lang="uk-UA" sz="3600" i="1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і </m:t>
                    </m:r>
                    <m:sSub>
                      <m:sSub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b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uk-UA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uk-UA" sz="3600" b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uk-UA" sz="3600" i="1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libri" panose="020F0502020204030204" pitchFamily="34" charset="0"/>
                  </a:rPr>
                  <a:t>, 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libri" panose="020F0502020204030204" pitchFamily="34" charset="0"/>
                  </a:rPr>
                  <a:t>відносяться як куби великих </a:t>
                </a:r>
                <a:r>
                  <a:rPr lang="uk-UA" sz="3600" dirty="0" err="1">
                    <a:solidFill>
                      <a:schemeClr val="bg1"/>
                    </a:solidFill>
                    <a:latin typeface="Trebuchet MS" panose="020B0603020202020204" pitchFamily="34" charset="0"/>
                    <a:ea typeface="Calibri" panose="020F0502020204030204" pitchFamily="34" charset="0"/>
                  </a:rPr>
                  <a:t>півосей</a:t>
                </a:r>
                <a:r>
                  <a:rPr lang="uk-UA" sz="3600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libri" panose="020F0502020204030204" pitchFamily="34" charset="0"/>
                  </a:rPr>
                  <a:t> орбіт супутників </a:t>
                </a: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uk-UA" sz="3600" i="1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uk-UA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uk-UA" sz="36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uk-UA" sz="36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  <m:sup>
                        <m:r>
                          <a:rPr lang="uk-UA" sz="36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uk-UA" sz="3600" i="1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libri" panose="020F0502020204030204" pitchFamily="34" charset="0"/>
                  </a:rPr>
                  <a:t> і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uk-UA" sz="36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uk-UA" sz="36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uk-UA" sz="36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a</m:t>
                            </m:r>
                          </m:e>
                          <m:sub>
                            <m:r>
                              <a:rPr lang="uk-UA" sz="360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r>
                          <a:rPr lang="uk-UA" sz="360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uk-UA" sz="3600" i="1" dirty="0">
                    <a:solidFill>
                      <a:schemeClr val="bg1"/>
                    </a:solidFill>
                    <a:latin typeface="Trebuchet MS" panose="020B0603020202020204" pitchFamily="34" charset="0"/>
                    <a:ea typeface="Calibri" panose="020F0502020204030204" pitchFamily="34" charset="0"/>
                  </a:rPr>
                  <a:t>).</a:t>
                </a:r>
                <a:endParaRPr lang="uk-UA" sz="36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" name="Місце для вмісту 3">
                <a:extLst>
                  <a:ext uri="{FF2B5EF4-FFF2-40B4-BE49-F238E27FC236}">
                    <a16:creationId xmlns:a16="http://schemas.microsoft.com/office/drawing/2014/main" id="{C0AD41AF-575B-4714-A646-DC032D258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263" y="1814212"/>
                <a:ext cx="9007707" cy="3412796"/>
              </a:xfrm>
              <a:prstGeom prst="roundRect">
                <a:avLst/>
              </a:prstGeom>
              <a:blipFill>
                <a:blip r:embed="rId3"/>
                <a:stretch>
                  <a:fillRect t="-2496" b="-6774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Місце для вмісту 3">
            <a:extLst>
              <a:ext uri="{FF2B5EF4-FFF2-40B4-BE49-F238E27FC236}">
                <a16:creationId xmlns:a16="http://schemas.microsoft.com/office/drawing/2014/main" id="{BCBD0FBD-B168-43E7-B885-EDEB3FAC526B}"/>
              </a:ext>
            </a:extLst>
          </p:cNvPr>
          <p:cNvSpPr txBox="1">
            <a:spLocks/>
          </p:cNvSpPr>
          <p:nvPr/>
        </p:nvSpPr>
        <p:spPr>
          <a:xfrm>
            <a:off x="9342915" y="3476774"/>
            <a:ext cx="2741822" cy="8128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Ісаак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Ньютон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(1643-1727)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7DB27D0-BCB7-4FFC-92FE-1F8B05EDDD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5" r="13152" b="192"/>
          <a:stretch/>
        </p:blipFill>
        <p:spPr>
          <a:xfrm>
            <a:off x="9625364" y="956610"/>
            <a:ext cx="2400000" cy="2400000"/>
          </a:xfrm>
          <a:prstGeom prst="ellipse">
            <a:avLst/>
          </a:prstGeom>
        </p:spPr>
      </p:pic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32349830-423A-451C-9B21-B87825C0D042}"/>
              </a:ext>
            </a:extLst>
          </p:cNvPr>
          <p:cNvSpPr txBox="1">
            <a:spLocks/>
          </p:cNvSpPr>
          <p:nvPr/>
        </p:nvSpPr>
        <p:spPr>
          <a:xfrm>
            <a:off x="464457" y="891593"/>
            <a:ext cx="8530114" cy="83548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3600" dirty="0">
                <a:solidFill>
                  <a:srgbClr val="FFFF00"/>
                </a:solidFill>
                <a:latin typeface="Trebuchet MS" panose="020B0603020202020204" pitchFamily="34" charset="0"/>
              </a:rPr>
              <a:t>Третій узагальнений закон Кеплера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Місце для вмісту 3">
                <a:extLst>
                  <a:ext uri="{FF2B5EF4-FFF2-40B4-BE49-F238E27FC236}">
                    <a16:creationId xmlns:a16="http://schemas.microsoft.com/office/drawing/2014/main" id="{7282A618-6038-46A4-91E7-2B92A9356C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37139" y="5314139"/>
                <a:ext cx="4784751" cy="1405411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uk-UA" sz="36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uk-UA" sz="3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uk-UA" sz="3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uk-UA" sz="3600" b="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uk-UA" sz="3600" b="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uk-UA" sz="3600" b="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uk-UA" sz="3600" b="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uk-UA" sz="3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sz="3600" b="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uk-UA" sz="3600" b="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uk-UA" sz="3600" b="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uk-UA" sz="3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sz="3600" b="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uk-UA" sz="3600" b="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uk-UA" sz="3600" b="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uk-UA" sz="3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uk-UA" sz="3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uk-UA" sz="3600" b="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uk-UA" sz="3600" b="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uk-UA" sz="3600" b="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uk-UA" sz="3600" b="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uk-UA" sz="3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sz="3600" b="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uk-UA" sz="3600" b="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uk-UA" sz="3600" b="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uk-UA" sz="3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uk-UA" sz="3600" b="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uk-UA" sz="3600" b="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uk-UA" sz="3600" b="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uk-UA" sz="3600" b="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36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uk-UA" sz="3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uk-UA" sz="3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uk-UA" sz="3600" b="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uk-UA" sz="3600" b="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uk-UA" sz="3600" b="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uk-UA" sz="36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uk-UA" sz="36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uk-UA" sz="3600" b="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uk-UA" sz="3600" b="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uk-UA" sz="3600" b="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uk-UA" i="1" dirty="0"/>
              </a:p>
            </p:txBody>
          </p:sp>
        </mc:Choice>
        <mc:Fallback xmlns="">
          <p:sp>
            <p:nvSpPr>
              <p:cNvPr id="21" name="Місце для вмісту 3">
                <a:extLst>
                  <a:ext uri="{FF2B5EF4-FFF2-40B4-BE49-F238E27FC236}">
                    <a16:creationId xmlns:a16="http://schemas.microsoft.com/office/drawing/2014/main" id="{7282A618-6038-46A4-91E7-2B92A9356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7139" y="5314139"/>
                <a:ext cx="4784751" cy="1405411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406791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3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56329"/>
              <a:ext cx="11858729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Обчислення</a:t>
              </a:r>
              <a:r>
                <a:rPr lang="ru-RU" sz="40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0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мас</a:t>
              </a:r>
              <a:endPara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1443DC-1BAD-45E7-B676-5547F18113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35" t="22602" r="2447" b="25203"/>
          <a:stretch/>
        </p:blipFill>
        <p:spPr>
          <a:xfrm>
            <a:off x="166636" y="835618"/>
            <a:ext cx="4608565" cy="2794521"/>
          </a:xfrm>
          <a:prstGeom prst="rect">
            <a:avLst/>
          </a:prstGeom>
        </p:spPr>
      </p:pic>
      <p:pic>
        <p:nvPicPr>
          <p:cNvPr id="9" name="Picture 2" descr="Похожее изображение">
            <a:extLst>
              <a:ext uri="{FF2B5EF4-FFF2-40B4-BE49-F238E27FC236}">
                <a16:creationId xmlns:a16="http://schemas.microsoft.com/office/drawing/2014/main" id="{504E286E-1C81-4464-B328-8FAB5A2B4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113" y="812876"/>
            <a:ext cx="2921572" cy="298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Картинки по запросу двойная звезда">
            <a:extLst>
              <a:ext uri="{FF2B5EF4-FFF2-40B4-BE49-F238E27FC236}">
                <a16:creationId xmlns:a16="http://schemas.microsoft.com/office/drawing/2014/main" id="{66E01ABC-0801-4FF9-8876-5FEC1D623E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1" t="13107" r="22513" b="4305"/>
          <a:stretch/>
        </p:blipFill>
        <p:spPr bwMode="auto">
          <a:xfrm>
            <a:off x="9103448" y="965285"/>
            <a:ext cx="2520000" cy="25200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08026629-F496-4877-8493-75368BCA4845}"/>
              </a:ext>
            </a:extLst>
          </p:cNvPr>
          <p:cNvSpPr txBox="1">
            <a:spLocks/>
          </p:cNvSpPr>
          <p:nvPr/>
        </p:nvSpPr>
        <p:spPr>
          <a:xfrm>
            <a:off x="1110169" y="3606549"/>
            <a:ext cx="2685269" cy="1266404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Планет, що містять супутники</a:t>
            </a: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40B0437B-3EF8-4C97-945A-37A361104EC5}"/>
              </a:ext>
            </a:extLst>
          </p:cNvPr>
          <p:cNvSpPr txBox="1">
            <a:spLocks/>
          </p:cNvSpPr>
          <p:nvPr/>
        </p:nvSpPr>
        <p:spPr>
          <a:xfrm>
            <a:off x="5320264" y="3964809"/>
            <a:ext cx="2685269" cy="549883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Сонця</a:t>
            </a:r>
          </a:p>
        </p:txBody>
      </p:sp>
      <p:sp>
        <p:nvSpPr>
          <p:cNvPr id="16" name="Місце для вмісту 3">
            <a:extLst>
              <a:ext uri="{FF2B5EF4-FFF2-40B4-BE49-F238E27FC236}">
                <a16:creationId xmlns:a16="http://schemas.microsoft.com/office/drawing/2014/main" id="{20340496-B782-4D0A-8B38-8EC53D25BBA1}"/>
              </a:ext>
            </a:extLst>
          </p:cNvPr>
          <p:cNvSpPr txBox="1">
            <a:spLocks/>
          </p:cNvSpPr>
          <p:nvPr/>
        </p:nvSpPr>
        <p:spPr>
          <a:xfrm>
            <a:off x="9020813" y="3833310"/>
            <a:ext cx="2685269" cy="8128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Подвійних зірок</a:t>
            </a: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B622B1FC-44E3-4208-9DE0-4FFC2105547A}"/>
              </a:ext>
            </a:extLst>
          </p:cNvPr>
          <p:cNvSpPr txBox="1">
            <a:spLocks/>
          </p:cNvSpPr>
          <p:nvPr/>
        </p:nvSpPr>
        <p:spPr>
          <a:xfrm>
            <a:off x="412097" y="5069879"/>
            <a:ext cx="11367803" cy="158069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без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супутників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- 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збуреннями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вони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породжують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русі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, Марса,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астероїдів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, комет, 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їхніми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взаємними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збуреннями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0669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60D527-7C6D-4A63-9559-78EE4ED381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sp>
        <p:nvSpPr>
          <p:cNvPr id="5" name="Місце для вмісту 3"/>
          <p:cNvSpPr txBox="1">
            <a:spLocks noGrp="1"/>
          </p:cNvSpPr>
          <p:nvPr>
            <p:ph idx="1"/>
          </p:nvPr>
        </p:nvSpPr>
        <p:spPr>
          <a:xfrm>
            <a:off x="166631" y="1334940"/>
            <a:ext cx="11858729" cy="1188001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Як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вважаєте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нашу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планетну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систему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називають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</a:rPr>
              <a:t>Сонячною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</a:rPr>
              <a:t>?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166631" y="3045004"/>
            <a:ext cx="11858728" cy="1648348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r>
              <a:rPr lang="en-US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Сонячної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знаєте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спостерігати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неозброєним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оком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зоряному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небі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4" name="Групувати 13">
            <a:extLst>
              <a:ext uri="{FF2B5EF4-FFF2-40B4-BE49-F238E27FC236}">
                <a16:creationId xmlns:a16="http://schemas.microsoft.com/office/drawing/2014/main" id="{9AC79668-3DA4-4D5E-AD51-BA614A01CED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5" name="Прямокутник: округлені верхні кути 14">
              <a:extLst>
                <a:ext uri="{FF2B5EF4-FFF2-40B4-BE49-F238E27FC236}">
                  <a16:creationId xmlns:a16="http://schemas.microsoft.com/office/drawing/2014/main" id="{46FBC7F6-B1B2-40B9-8E05-E49E72B732BC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2F801882-5720-46D0-926F-27F3CD87F1E6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Інтелектуальна розминка</a:t>
              </a:r>
              <a:endParaRPr lang="uk-UA" sz="4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5D0271F6-122A-409B-8CF2-6B12B7900B72}"/>
              </a:ext>
            </a:extLst>
          </p:cNvPr>
          <p:cNvSpPr txBox="1">
            <a:spLocks/>
          </p:cNvSpPr>
          <p:nvPr/>
        </p:nvSpPr>
        <p:spPr>
          <a:xfrm>
            <a:off x="166631" y="5181674"/>
            <a:ext cx="11858728" cy="1188001"/>
          </a:xfrm>
          <a:prstGeom prst="roundRect">
            <a:avLst/>
          </a:prstGeom>
          <a:solidFill>
            <a:srgbClr val="00838F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За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якими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траєкторіями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рухаються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Сонячної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системи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40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29" y="1459431"/>
            <a:ext cx="11858729" cy="2220217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При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спостереженні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проходження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Меркурія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 диску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визначили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кутовий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радіус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дорівнює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5,5'', 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горизонтальний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паралакс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- 14,4''.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дорівнює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лінійний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радіус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Меркурія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29" y="4359233"/>
            <a:ext cx="11858729" cy="181918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Визначте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кутовий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радіус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Марса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протистоянні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лінійний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радіус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3398 км, 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горизонтальний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паралакс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18".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Розв’язуємо задачі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57148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23" y="2860494"/>
            <a:ext cx="11858729" cy="1567543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Як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зміниться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період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велика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піввісь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збільшиться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вдвічі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23" y="913058"/>
            <a:ext cx="11858729" cy="1819181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Обчисліть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період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Нептуна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знаючи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середня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відстань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дорівнює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30 а. о.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Розв’язуємо задачі</a:t>
              </a:r>
            </a:p>
          </p:txBody>
        </p:sp>
      </p:grpSp>
      <p:sp>
        <p:nvSpPr>
          <p:cNvPr id="11" name="Місце для вмісту 3">
            <a:extLst>
              <a:ext uri="{FF2B5EF4-FFF2-40B4-BE49-F238E27FC236}">
                <a16:creationId xmlns:a16="http://schemas.microsoft.com/office/drawing/2014/main" id="{1C9FD741-2852-497C-9722-3191258A550B}"/>
              </a:ext>
            </a:extLst>
          </p:cNvPr>
          <p:cNvSpPr txBox="1">
            <a:spLocks/>
          </p:cNvSpPr>
          <p:nvPr/>
        </p:nvSpPr>
        <p:spPr>
          <a:xfrm>
            <a:off x="166624" y="4522960"/>
            <a:ext cx="11858729" cy="218613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Два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різними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масами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орбітах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однако-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значеннями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великими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півосями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Період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більший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можливо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періоди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однакові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4075696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Розв’язуємо задачі</a:t>
              </a:r>
            </a:p>
          </p:txBody>
        </p:sp>
      </p:grpSp>
      <p:sp>
        <p:nvSpPr>
          <p:cNvPr id="13" name="Місце для вмісту 3">
            <a:extLst>
              <a:ext uri="{FF2B5EF4-FFF2-40B4-BE49-F238E27FC236}">
                <a16:creationId xmlns:a16="http://schemas.microsoft.com/office/drawing/2014/main" id="{9198575E-CF1A-4DEA-9F3F-4CA4261B58ED}"/>
              </a:ext>
            </a:extLst>
          </p:cNvPr>
          <p:cNvSpPr txBox="1">
            <a:spLocks/>
          </p:cNvSpPr>
          <p:nvPr/>
        </p:nvSpPr>
        <p:spPr>
          <a:xfrm>
            <a:off x="166633" y="981374"/>
            <a:ext cx="11858729" cy="600684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Знайдіть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масах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C784166-E97A-4A49-946A-CC4754510804}"/>
                  </a:ext>
                </a:extLst>
              </p:cNvPr>
              <p:cNvSpPr txBox="1"/>
              <p:nvPr/>
            </p:nvSpPr>
            <p:spPr>
              <a:xfrm>
                <a:off x="478367" y="3611955"/>
                <a:ext cx="2452680" cy="410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000"/>
                            <m:t>☉</m:t>
                          </m:r>
                          <m:r>
                            <m:rPr>
                              <m:nor/>
                            </m:rPr>
                            <a:rPr lang="ru-RU" sz="2000"/>
                            <m:t> </m:t>
                          </m:r>
                        </m:sub>
                      </m:sSub>
                      <m:r>
                        <a:rPr lang="uk-UA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/>
                        </a:rPr>
                        <m:t> ?</m:t>
                      </m:r>
                    </m:oMath>
                  </m:oMathPara>
                </a14:m>
                <a:endParaRPr lang="ru-RU" sz="2000" dirty="0">
                  <a:solidFill>
                    <a:prstClr val="black"/>
                  </a:solidFill>
                  <a:latin typeface="Gerbera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C784166-E97A-4A49-946A-CC47545108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367" y="3611955"/>
                <a:ext cx="2452680" cy="410625"/>
              </a:xfrm>
              <a:prstGeom prst="rect">
                <a:avLst/>
              </a:prstGeom>
              <a:blipFill>
                <a:blip r:embed="rId3"/>
                <a:stretch>
                  <a:fillRect b="-10448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Прямая соединительная линия 29">
            <a:extLst>
              <a:ext uri="{FF2B5EF4-FFF2-40B4-BE49-F238E27FC236}">
                <a16:creationId xmlns:a16="http://schemas.microsoft.com/office/drawing/2014/main" id="{9C4DCCEB-9B7A-4788-B6AF-A90FB4DAE29E}"/>
              </a:ext>
            </a:extLst>
          </p:cNvPr>
          <p:cNvCxnSpPr/>
          <p:nvPr/>
        </p:nvCxnSpPr>
        <p:spPr>
          <a:xfrm>
            <a:off x="491875" y="3593617"/>
            <a:ext cx="2268743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0">
            <a:extLst>
              <a:ext uri="{FF2B5EF4-FFF2-40B4-BE49-F238E27FC236}">
                <a16:creationId xmlns:a16="http://schemas.microsoft.com/office/drawing/2014/main" id="{5677112B-0CFD-42A0-8C57-85C8F5E39D03}"/>
              </a:ext>
            </a:extLst>
          </p:cNvPr>
          <p:cNvCxnSpPr/>
          <p:nvPr/>
        </p:nvCxnSpPr>
        <p:spPr>
          <a:xfrm flipV="1">
            <a:off x="2769325" y="2015317"/>
            <a:ext cx="0" cy="228621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F20878B-D702-47BD-99F7-68AE2A8FC632}"/>
                  </a:ext>
                </a:extLst>
              </p:cNvPr>
              <p:cNvSpPr txBox="1"/>
              <p:nvPr/>
            </p:nvSpPr>
            <p:spPr>
              <a:xfrm>
                <a:off x="476376" y="2227971"/>
                <a:ext cx="2073785" cy="4065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⨁</m:t>
                          </m:r>
                        </m:sub>
                      </m:sSub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365 </m:t>
                      </m:r>
                      <m:r>
                        <a:rPr lang="uk-UA" sz="2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доби</m:t>
                      </m:r>
                    </m:oMath>
                  </m:oMathPara>
                </a14:m>
                <a:endParaRPr lang="ru-RU" sz="2000" dirty="0">
                  <a:solidFill>
                    <a:prstClr val="black"/>
                  </a:solidFill>
                  <a:latin typeface="Gerbera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F20878B-D702-47BD-99F7-68AE2A8FC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376" y="2227971"/>
                <a:ext cx="2073785" cy="406522"/>
              </a:xfrm>
              <a:prstGeom prst="rect">
                <a:avLst/>
              </a:prstGeom>
              <a:blipFill>
                <a:blip r:embed="rId4"/>
                <a:stretch>
                  <a:fillRect b="-8955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725DC5A-59DD-4E38-92DE-37C655CD61A5}"/>
                  </a:ext>
                </a:extLst>
              </p:cNvPr>
              <p:cNvSpPr txBox="1"/>
              <p:nvPr/>
            </p:nvSpPr>
            <p:spPr>
              <a:xfrm>
                <a:off x="2988490" y="1840283"/>
                <a:ext cx="2659381" cy="8683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⨁</m:t>
                              </m:r>
                            </m:sub>
                            <m:sup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m:rPr>
                                      <m:nor/>
                                    </m:rPr>
                                    <a:rPr lang="en-US" sz="2000"/>
                                    <m:t>☉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⨁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☾</m:t>
                              </m:r>
                            </m:sub>
                            <m:sup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ru-RU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⨁</m:t>
                                  </m:r>
                                </m:sub>
                              </m:s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ru-RU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ru-RU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☾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ru-RU" sz="2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⨁</m:t>
                              </m:r>
                            </m:sub>
                            <m:sup>
                              <m:r>
                                <a:rPr lang="ru-RU" sz="20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☾</m:t>
                              </m:r>
                            </m:sub>
                            <m:sup>
                              <m:r>
                                <a:rPr lang="ru-RU" sz="20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ru-RU" sz="2000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725DC5A-59DD-4E38-92DE-37C655CD6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8490" y="1840283"/>
                <a:ext cx="2659381" cy="8683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0EDA95F-DB22-4C30-9936-C0150A9DA8D9}"/>
                  </a:ext>
                </a:extLst>
              </p:cNvPr>
              <p:cNvSpPr txBox="1"/>
              <p:nvPr/>
            </p:nvSpPr>
            <p:spPr>
              <a:xfrm>
                <a:off x="476377" y="1790671"/>
                <a:ext cx="2284241" cy="412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⨁</m:t>
                          </m:r>
                        </m:sub>
                      </m:sSub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150</m:t>
                      </m:r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км</m:t>
                      </m:r>
                    </m:oMath>
                  </m:oMathPara>
                </a14:m>
                <a:endParaRPr lang="ru-RU" sz="2000" dirty="0">
                  <a:solidFill>
                    <a:prstClr val="black"/>
                  </a:solidFill>
                  <a:latin typeface="Gerbera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F0EDA95F-DB22-4C30-9936-C0150A9DA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377" y="1790671"/>
                <a:ext cx="2284241" cy="412742"/>
              </a:xfrm>
              <a:prstGeom prst="rect">
                <a:avLst/>
              </a:prstGeom>
              <a:blipFill>
                <a:blip r:embed="rId6"/>
                <a:stretch>
                  <a:fillRect b="-8955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48F8650-7A53-47D9-92D8-C46451D8F9C9}"/>
                  </a:ext>
                </a:extLst>
              </p:cNvPr>
              <p:cNvSpPr txBox="1"/>
              <p:nvPr/>
            </p:nvSpPr>
            <p:spPr>
              <a:xfrm>
                <a:off x="476376" y="3102885"/>
                <a:ext cx="1999069" cy="426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☾</m:t>
                          </m:r>
                        </m:sub>
                      </m:sSub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27,3 </m:t>
                      </m:r>
                      <m:r>
                        <a:rPr lang="uk-UA" sz="2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доби</m:t>
                      </m:r>
                    </m:oMath>
                  </m:oMathPara>
                </a14:m>
                <a:endParaRPr lang="ru-RU" sz="2000" dirty="0">
                  <a:solidFill>
                    <a:prstClr val="black"/>
                  </a:solidFill>
                  <a:latin typeface="Gerbera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48F8650-7A53-47D9-92D8-C46451D8F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376" y="3102885"/>
                <a:ext cx="1999069" cy="426655"/>
              </a:xfrm>
              <a:prstGeom prst="rect">
                <a:avLst/>
              </a:prstGeom>
              <a:blipFill>
                <a:blip r:embed="rId7"/>
                <a:stretch>
                  <a:fillRect b="-12857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760044E-CD07-4628-836D-6BF2B384024A}"/>
                  </a:ext>
                </a:extLst>
              </p:cNvPr>
              <p:cNvSpPr txBox="1"/>
              <p:nvPr/>
            </p:nvSpPr>
            <p:spPr>
              <a:xfrm>
                <a:off x="476377" y="2665585"/>
                <a:ext cx="2241729" cy="4328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☾</m:t>
                          </m:r>
                        </m:sub>
                      </m:sSub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/>
                        </a:rPr>
                        <m:t>=</m:t>
                      </m:r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384</m:t>
                      </m:r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км</m:t>
                      </m:r>
                    </m:oMath>
                  </m:oMathPara>
                </a14:m>
                <a:endParaRPr lang="ru-RU" sz="2000" dirty="0">
                  <a:solidFill>
                    <a:prstClr val="black"/>
                  </a:solidFill>
                  <a:latin typeface="Gerbera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760044E-CD07-4628-836D-6BF2B3840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377" y="2665585"/>
                <a:ext cx="2241729" cy="432875"/>
              </a:xfrm>
              <a:prstGeom prst="rect">
                <a:avLst/>
              </a:prstGeom>
              <a:blipFill>
                <a:blip r:embed="rId8"/>
                <a:stretch>
                  <a:fillRect b="-12676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5B5CC42-E2E2-49C5-B55D-D621C36EB4C1}"/>
                  </a:ext>
                </a:extLst>
              </p:cNvPr>
              <p:cNvSpPr txBox="1"/>
              <p:nvPr/>
            </p:nvSpPr>
            <p:spPr>
              <a:xfrm>
                <a:off x="5210547" y="2985221"/>
                <a:ext cx="1385468" cy="426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☾</m:t>
                          </m:r>
                        </m:sub>
                      </m:sSub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⨁</m:t>
                          </m:r>
                        </m:sub>
                      </m:sSub>
                    </m:oMath>
                  </m:oMathPara>
                </a14:m>
                <a:endParaRPr lang="ru-RU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erbera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5B5CC42-E2E2-49C5-B55D-D621C36EB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0547" y="2985221"/>
                <a:ext cx="1385468" cy="426655"/>
              </a:xfrm>
              <a:prstGeom prst="rect">
                <a:avLst/>
              </a:prstGeom>
              <a:blipFill>
                <a:blip r:embed="rId9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C2DF1A2D-B077-46DD-8F41-86208E040EA9}"/>
              </a:ext>
            </a:extLst>
          </p:cNvPr>
          <p:cNvSpPr txBox="1"/>
          <p:nvPr/>
        </p:nvSpPr>
        <p:spPr>
          <a:xfrm>
            <a:off x="2769325" y="2985455"/>
            <a:ext cx="11912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000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Оскільки</a:t>
            </a:r>
            <a:endParaRPr lang="ru-RU" sz="20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EC9DD5D-6BD9-492D-884B-B16905BF4B3A}"/>
              </a:ext>
            </a:extLst>
          </p:cNvPr>
          <p:cNvSpPr txBox="1"/>
          <p:nvPr/>
        </p:nvSpPr>
        <p:spPr>
          <a:xfrm>
            <a:off x="5071600" y="3023045"/>
            <a:ext cx="5350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rbera"/>
              </a:rPr>
              <a:t>і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34641B6-AF1A-4864-B332-6D85AC3F2214}"/>
                  </a:ext>
                </a:extLst>
              </p:cNvPr>
              <p:cNvSpPr txBox="1"/>
              <p:nvPr/>
            </p:nvSpPr>
            <p:spPr>
              <a:xfrm>
                <a:off x="3739970" y="2985221"/>
                <a:ext cx="1474133" cy="410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⨁</m:t>
                          </m:r>
                        </m:sub>
                      </m:sSub>
                      <m:r>
                        <a:rPr lang="en-US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000">
                              <a:solidFill>
                                <a:prstClr val="black"/>
                              </a:solidFill>
                            </a:rPr>
                            <m:t>☉</m:t>
                          </m:r>
                        </m:sub>
                      </m:sSub>
                    </m:oMath>
                  </m:oMathPara>
                </a14:m>
                <a:endParaRPr lang="ru-RU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Gerbera"/>
                </a:endParaRP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34641B6-AF1A-4864-B332-6D85AC3F2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9970" y="2985221"/>
                <a:ext cx="1474133" cy="410497"/>
              </a:xfrm>
              <a:prstGeom prst="rect">
                <a:avLst/>
              </a:prstGeom>
              <a:blipFill>
                <a:blip r:embed="rId10"/>
                <a:stretch>
                  <a:fillRect b="-10448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>
            <a:extLst>
              <a:ext uri="{FF2B5EF4-FFF2-40B4-BE49-F238E27FC236}">
                <a16:creationId xmlns:a16="http://schemas.microsoft.com/office/drawing/2014/main" id="{3247DA31-2D6A-4B6B-B270-D41CC0693789}"/>
              </a:ext>
            </a:extLst>
          </p:cNvPr>
          <p:cNvSpPr txBox="1"/>
          <p:nvPr/>
        </p:nvSpPr>
        <p:spPr>
          <a:xfrm>
            <a:off x="6354672" y="3002483"/>
            <a:ext cx="704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ru-RU" sz="2000" dirty="0">
                <a:latin typeface="Gerbera"/>
              </a:rPr>
              <a:t>,</a:t>
            </a:r>
            <a:r>
              <a:rPr lang="ru-RU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Gerbera"/>
              </a:rPr>
              <a:t> то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2C3CF77-901A-44DF-9303-BFC78591E790}"/>
                  </a:ext>
                </a:extLst>
              </p:cNvPr>
              <p:cNvSpPr txBox="1"/>
              <p:nvPr/>
            </p:nvSpPr>
            <p:spPr>
              <a:xfrm>
                <a:off x="2807171" y="3758778"/>
                <a:ext cx="1637948" cy="856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⨁</m:t>
                              </m:r>
                            </m:sub>
                            <m:sup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ru-RU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nor/>
                                </m:rPr>
                                <a:rPr lang="en-US" sz="2000"/>
                                <m:t>☉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☾</m:t>
                              </m:r>
                            </m:sub>
                            <m:sup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ru-RU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⨁</m:t>
                              </m:r>
                            </m:sub>
                          </m:sSub>
                        </m:den>
                      </m:f>
                      <m:r>
                        <a:rPr lang="ru-RU" sz="2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⨁</m:t>
                              </m:r>
                            </m:sub>
                            <m:sup>
                              <m:r>
                                <a:rPr lang="ru-RU" sz="20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☾</m:t>
                              </m:r>
                            </m:sub>
                            <m:sup>
                              <m:r>
                                <a:rPr lang="ru-RU" sz="20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2C3CF77-901A-44DF-9303-BFC78591E7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7171" y="3758778"/>
                <a:ext cx="1637948" cy="85632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8F6613C-9874-47E9-88E0-E523FD2E4095}"/>
                  </a:ext>
                </a:extLst>
              </p:cNvPr>
              <p:cNvSpPr txBox="1"/>
              <p:nvPr/>
            </p:nvSpPr>
            <p:spPr>
              <a:xfrm>
                <a:off x="4261237" y="3726390"/>
                <a:ext cx="2471831" cy="8968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sSub>
                        <m:sSubPr>
                          <m:ctrlP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000">
                              <a:solidFill>
                                <a:prstClr val="black"/>
                              </a:solidFill>
                            </a:rPr>
                            <m:t>☉</m:t>
                          </m:r>
                        </m:sub>
                      </m:sSub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ru-RU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⨁</m:t>
                              </m:r>
                            </m:sub>
                            <m:sup>
                              <m:r>
                                <a:rPr lang="ru-RU" sz="20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☾</m:t>
                              </m:r>
                            </m:sub>
                            <m:sup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ru-RU" sz="2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☾</m:t>
                              </m:r>
                            </m:sub>
                            <m:sup>
                              <m:r>
                                <a:rPr lang="ru-RU" sz="20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⨁</m:t>
                              </m:r>
                            </m:sub>
                            <m:sup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⨁</m:t>
                          </m:r>
                        </m:sub>
                      </m:sSub>
                      <m:r>
                        <a:rPr lang="ru-RU" sz="2000" i="1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8F6613C-9874-47E9-88E0-E523FD2E4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237" y="3726390"/>
                <a:ext cx="2471831" cy="89684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FDBCB14-2BC6-4F28-B4A3-E293390C3606}"/>
                  </a:ext>
                </a:extLst>
              </p:cNvPr>
              <p:cNvSpPr txBox="1"/>
              <p:nvPr/>
            </p:nvSpPr>
            <p:spPr>
              <a:xfrm>
                <a:off x="2795768" y="4937686"/>
                <a:ext cx="4843377" cy="76277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000">
                              <a:solidFill>
                                <a:prstClr val="black"/>
                              </a:solidFill>
                            </a:rPr>
                            <m:t>☉</m:t>
                          </m:r>
                        </m:sub>
                      </m:sSub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  <m:r>
                                    <a:rPr lang="ru-RU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50</m:t>
                                  </m:r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p>
                                    <m:sSupPr>
                                      <m:ctrlP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6</m:t>
                                      </m:r>
                                    </m:sup>
                                  </m:sSup>
                                  <m:r>
                                    <a:rPr lang="en-US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ru-RU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км</m:t>
                                  </m:r>
                                </m:e>
                              </m:d>
                            </m:e>
                            <m:sup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27,3 </m:t>
                                  </m:r>
                                  <m:r>
                                    <a:rPr lang="uk-UA" sz="20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доби</m:t>
                                  </m:r>
                                  <m:r>
                                    <m:rPr>
                                      <m:nor/>
                                    </m:rPr>
                                    <a:rPr lang="ru-RU" sz="2000" dirty="0">
                                      <a:solidFill>
                                        <a:prstClr val="black"/>
                                      </a:solidFill>
                                    </a:rPr>
                                    <m:t> </m:t>
                                  </m:r>
                                </m:e>
                              </m:d>
                            </m:e>
                            <m:sup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384</m:t>
                                  </m:r>
                                  <m:r>
                                    <a:rPr lang="ru-RU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p>
                                    <m:sSupPr>
                                      <m:ctrlPr>
                                        <a:rPr lang="ru-RU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ru-RU" sz="2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ru-RU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км</m:t>
                                  </m:r>
                                  <m:r>
                                    <m:rPr>
                                      <m:nor/>
                                    </m:rPr>
                                    <a:rPr lang="ru-RU" sz="2000" dirty="0">
                                      <a:solidFill>
                                        <a:prstClr val="black"/>
                                      </a:solidFill>
                                    </a:rPr>
                                    <m:t> </m:t>
                                  </m:r>
                                </m:e>
                              </m:d>
                            </m:e>
                            <m:sup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ru-RU" sz="2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d>
                                <m:dPr>
                                  <m:ctrlPr>
                                    <a:rPr lang="ru-RU" sz="2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ru-RU" sz="2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365 </m:t>
                                  </m:r>
                                  <m:r>
                                    <a:rPr lang="uk-UA" sz="2000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доби</m:t>
                                  </m:r>
                                  <m:r>
                                    <m:rPr>
                                      <m:nor/>
                                    </m:rPr>
                                    <a:rPr lang="ru-RU" sz="2000" dirty="0">
                                      <a:solidFill>
                                        <a:prstClr val="black"/>
                                      </a:solidFill>
                                    </a:rPr>
                                    <m:t> </m:t>
                                  </m:r>
                                </m:e>
                              </m:d>
                            </m:e>
                            <m:sup>
                              <m:r>
                                <a:rPr lang="ru-RU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⨁</m:t>
                          </m:r>
                        </m:sub>
                      </m:sSub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FDBCB14-2BC6-4F28-B4A3-E293390C36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5768" y="4937686"/>
                <a:ext cx="4843377" cy="76277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5CD6FCE-2A1D-4BD0-BD56-086B936FB53F}"/>
                  </a:ext>
                </a:extLst>
              </p:cNvPr>
              <p:cNvSpPr txBox="1"/>
              <p:nvPr/>
            </p:nvSpPr>
            <p:spPr>
              <a:xfrm>
                <a:off x="7358649" y="5100459"/>
                <a:ext cx="1848135" cy="4065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333 000</m:t>
                      </m:r>
                      <m:sSub>
                        <m:sSubPr>
                          <m:ctrlP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ru-RU" sz="2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⨁</m:t>
                          </m:r>
                        </m:sub>
                      </m:sSub>
                      <m:r>
                        <a:rPr lang="ru-RU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A5CD6FCE-2A1D-4BD0-BD56-086B936FB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8649" y="5100459"/>
                <a:ext cx="1848135" cy="406522"/>
              </a:xfrm>
              <a:prstGeom prst="rect">
                <a:avLst/>
              </a:prstGeom>
              <a:blipFill>
                <a:blip r:embed="rId14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2" descr="Похожее изображение">
            <a:extLst>
              <a:ext uri="{FF2B5EF4-FFF2-40B4-BE49-F238E27FC236}">
                <a16:creationId xmlns:a16="http://schemas.microsoft.com/office/drawing/2014/main" id="{CBE04515-FE88-443B-B5AC-C1536326B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288" y="2773114"/>
            <a:ext cx="2811699" cy="286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Місце для вмісту 3">
            <a:extLst>
              <a:ext uri="{FF2B5EF4-FFF2-40B4-BE49-F238E27FC236}">
                <a16:creationId xmlns:a16="http://schemas.microsoft.com/office/drawing/2014/main" id="{09665D34-D687-4EE2-8B4B-5B5C50F1B6A1}"/>
              </a:ext>
            </a:extLst>
          </p:cNvPr>
          <p:cNvSpPr txBox="1">
            <a:spLocks/>
          </p:cNvSpPr>
          <p:nvPr/>
        </p:nvSpPr>
        <p:spPr>
          <a:xfrm>
            <a:off x="166633" y="5791938"/>
            <a:ext cx="11858709" cy="101185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uk-UA" altLang="ru-RU" sz="3600" dirty="0">
                <a:solidFill>
                  <a:schemeClr val="bg1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Маса Сонця приблизно в 333000 раз більша від маси Землі</a:t>
            </a:r>
            <a:endParaRPr lang="ru-RU" altLang="ru-RU" sz="2800" dirty="0">
              <a:solidFill>
                <a:schemeClr val="bg1"/>
              </a:solidFill>
              <a:latin typeface="Trebuchet MS" panose="020B06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1934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1" grpId="0"/>
      <p:bldP spid="37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27" y="1162280"/>
            <a:ext cx="11858729" cy="1188000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закон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форму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планет?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Сформулюйте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27" y="2728668"/>
            <a:ext cx="11858729" cy="1671785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Відомо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еліптичних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орбітах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А по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орбітах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їхні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супутники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27" y="4778841"/>
            <a:ext cx="11858729" cy="1671785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законів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швидкості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еліптичній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різних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відстанях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Сформулюйте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F4EDAF73-A8F4-4EF4-AD2A-A52C85D1FA13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01B4DF8D-EADF-4A1B-B1D8-4EAECDB3C87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F8FDF478-6D6B-4ED5-A3D1-41CA6B1AF344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88359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28" y="1459548"/>
            <a:ext cx="11858729" cy="1187999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із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законів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залежність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періоду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розміру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28" y="3294218"/>
            <a:ext cx="11858729" cy="118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5. В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точках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планета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найбільшу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найменшу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лінійну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29" y="5076219"/>
            <a:ext cx="11858729" cy="118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6. У яку пору року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лінійна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Землі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максимальна?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83725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893F3DD-B749-4719-A940-A5CB0F98E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29" y="1210123"/>
            <a:ext cx="11858729" cy="1600568"/>
          </a:xfrm>
          <a:prstGeom prst="roundRect">
            <a:avLst/>
          </a:prstGeom>
          <a:solidFill>
            <a:srgbClr val="00838F"/>
          </a:solidFill>
          <a:ln>
            <a:solidFill>
              <a:srgbClr val="009589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7. Два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обертаються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майже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колових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орбітах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істотно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різними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періодами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Яке з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ближче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29" y="3207938"/>
            <a:ext cx="11858729" cy="176997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8. За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допомогою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якого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закону і як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можна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довести,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період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Венери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менший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періода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обертання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Марса? 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29" y="5393539"/>
            <a:ext cx="11858729" cy="1067711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9.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Якою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має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бути форма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орбіти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щоб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воно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мало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сталу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орбітальну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швидкість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руху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</a:p>
        </p:txBody>
      </p: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8D2E603-A318-40E2-93AB-6B06B037F1D2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9" name="Прямокутник: округлені верхні кути 8">
              <a:extLst>
                <a:ext uri="{FF2B5EF4-FFF2-40B4-BE49-F238E27FC236}">
                  <a16:creationId xmlns:a16="http://schemas.microsoft.com/office/drawing/2014/main" id="{6D470C47-35CD-4860-8703-D23B8EC9AA69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Прямокутник 11">
              <a:extLst>
                <a:ext uri="{FF2B5EF4-FFF2-40B4-BE49-F238E27FC236}">
                  <a16:creationId xmlns:a16="http://schemas.microsoft.com/office/drawing/2014/main" id="{0BC35AFB-CB7A-4906-8C59-C2EE86A71E48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Поміркуємо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32672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147B52-95AA-4C94-9962-86B213D63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Місце для вмісту 3"/>
          <p:cNvSpPr txBox="1">
            <a:spLocks/>
          </p:cNvSpPr>
          <p:nvPr/>
        </p:nvSpPr>
        <p:spPr>
          <a:xfrm>
            <a:off x="166632" y="1444448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я зрозумів …</a:t>
            </a:r>
          </a:p>
        </p:txBody>
      </p:sp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166632" y="2480285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найцікавішим було … </a:t>
            </a:r>
          </a:p>
        </p:txBody>
      </p:sp>
      <p:sp>
        <p:nvSpPr>
          <p:cNvPr id="11" name="Місце для вмісту 3"/>
          <p:cNvSpPr txBox="1">
            <a:spLocks/>
          </p:cNvSpPr>
          <p:nvPr/>
        </p:nvSpPr>
        <p:spPr>
          <a:xfrm>
            <a:off x="166631" y="3516122"/>
            <a:ext cx="11858729" cy="82800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уроці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мені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було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найважче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  <a:endParaRPr lang="uk-UA" sz="40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Місце для вмісту 3"/>
          <p:cNvSpPr txBox="1">
            <a:spLocks/>
          </p:cNvSpPr>
          <p:nvPr/>
        </p:nvSpPr>
        <p:spPr>
          <a:xfrm>
            <a:off x="166630" y="4551959"/>
            <a:ext cx="11858729" cy="82800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У мене </a:t>
            </a:r>
            <a:r>
              <a:rPr lang="uk-UA" sz="40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виникло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запитання …</a:t>
            </a:r>
          </a:p>
        </p:txBody>
      </p:sp>
      <p:sp>
        <p:nvSpPr>
          <p:cNvPr id="8" name="Місце для вмісту 3"/>
          <p:cNvSpPr txBox="1">
            <a:spLocks/>
          </p:cNvSpPr>
          <p:nvPr/>
        </p:nvSpPr>
        <p:spPr>
          <a:xfrm>
            <a:off x="166630" y="5587796"/>
            <a:ext cx="11858729" cy="828000"/>
          </a:xfrm>
          <a:prstGeom prst="roundRect">
            <a:avLst/>
          </a:prstGeom>
          <a:solidFill>
            <a:srgbClr val="689F38"/>
          </a:solidFill>
          <a:ln>
            <a:solidFill>
              <a:srgbClr val="689F38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	На наступний урок я хотів би</a:t>
            </a:r>
            <a:r>
              <a:rPr lang="en-US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uk-UA" sz="40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 </a:t>
            </a:r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01C4F295-736A-4A7D-BEAD-785837D7C06B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13" name="Прямокутник: округлені верхні кути 12">
              <a:extLst>
                <a:ext uri="{FF2B5EF4-FFF2-40B4-BE49-F238E27FC236}">
                  <a16:creationId xmlns:a16="http://schemas.microsoft.com/office/drawing/2014/main" id="{8703B81C-8466-438A-AC93-192EC41CB9E0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00E24C00-CEA8-4F60-81F6-25FC7FB23BA5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Рефлексія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2758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0" grpId="0" animBg="1"/>
      <p:bldP spid="11" grpId="0" animBg="1"/>
      <p:bldP spid="7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48EC69-7823-4FB4-9A09-632F25701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Місце для вмісту 3"/>
          <p:cNvSpPr txBox="1">
            <a:spLocks/>
          </p:cNvSpPr>
          <p:nvPr/>
        </p:nvSpPr>
        <p:spPr>
          <a:xfrm>
            <a:off x="759589" y="931755"/>
            <a:ext cx="10672815" cy="193578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Прочитати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тема 1, пункт 5 (С. 24-27), пункт 6 (С.28-29)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Контрольні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40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запитання</a:t>
            </a:r>
            <a:r>
              <a:rPr lang="ru-RU" sz="4000" dirty="0">
                <a:solidFill>
                  <a:srgbClr val="FFFFFF"/>
                </a:solidFill>
                <a:latin typeface="Trebuchet MS" panose="020B0603020202020204" pitchFamily="34" charset="0"/>
              </a:rPr>
              <a:t> С.27,29 </a:t>
            </a:r>
          </a:p>
        </p:txBody>
      </p:sp>
      <p:sp>
        <p:nvSpPr>
          <p:cNvPr id="5" name="Місце для вмісту 3"/>
          <p:cNvSpPr txBox="1">
            <a:spLocks/>
          </p:cNvSpPr>
          <p:nvPr/>
        </p:nvSpPr>
        <p:spPr>
          <a:xfrm>
            <a:off x="341081" y="3381936"/>
            <a:ext cx="11509829" cy="3298264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2800" dirty="0">
                <a:solidFill>
                  <a:schemeClr val="bg1"/>
                </a:solidFill>
                <a:latin typeface="Trebuchet MS" panose="020B0603020202020204" pitchFamily="34" charset="0"/>
              </a:rPr>
              <a:t>Повідомлення, буклети, бюлетені, презентації на одну із тем:</a:t>
            </a:r>
          </a:p>
          <a:p>
            <a:pPr marL="514350" lvl="0" indent="-514350" 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Життя й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наукова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діяльність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Й. Кеплера.</a:t>
            </a:r>
          </a:p>
          <a:p>
            <a:pPr marL="514350" lvl="0" indent="-514350" 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Життя й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наукова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діяльність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І. Ньютона.</a:t>
            </a:r>
          </a:p>
          <a:p>
            <a:pPr marL="514350" lvl="0" indent="-514350" 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Конічні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перерізи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та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їх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застосування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в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астрономії</a:t>
            </a:r>
            <a:endParaRPr lang="ru-RU" sz="2800" dirty="0">
              <a:solidFill>
                <a:srgbClr val="FFFFFF"/>
              </a:solidFill>
              <a:latin typeface="Trebuchet MS" panose="020B0603020202020204" pitchFamily="34" charset="0"/>
            </a:endParaRPr>
          </a:p>
          <a:p>
            <a:pPr marL="514350" lvl="0" indent="-514350" 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К. Е.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Ціолковській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—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засновник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теоретичної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космонавтики.</a:t>
            </a:r>
          </a:p>
          <a:p>
            <a:pPr marL="514350" lvl="0" indent="-514350" 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Життя й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діяльність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Ю. В. Кондратюка.</a:t>
            </a:r>
          </a:p>
          <a:p>
            <a:pPr marL="514350" lvl="0" indent="-514350" algn="ctr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С. П.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Корольов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—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засновник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</a:t>
            </a:r>
            <a:r>
              <a:rPr lang="ru-RU" sz="2800" dirty="0" err="1">
                <a:solidFill>
                  <a:srgbClr val="FFFFFF"/>
                </a:solidFill>
                <a:latin typeface="Trebuchet MS" panose="020B0603020202020204" pitchFamily="34" charset="0"/>
              </a:rPr>
              <a:t>практичної</a:t>
            </a:r>
            <a:r>
              <a:rPr lang="ru-RU" sz="2800" dirty="0">
                <a:solidFill>
                  <a:srgbClr val="FFFFFF"/>
                </a:solidFill>
                <a:latin typeface="Trebuchet MS" panose="020B0603020202020204" pitchFamily="34" charset="0"/>
              </a:rPr>
              <a:t> космонавтики.</a:t>
            </a:r>
          </a:p>
        </p:txBody>
      </p:sp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F83573E9-7D4A-4631-ACA3-D4EE25F367C6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8" name="Прямокутник: округлені верхні кути 7">
              <a:extLst>
                <a:ext uri="{FF2B5EF4-FFF2-40B4-BE49-F238E27FC236}">
                  <a16:creationId xmlns:a16="http://schemas.microsoft.com/office/drawing/2014/main" id="{EA0B70DC-3150-4676-9A23-F5D48DD8B04B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рямокутник 8">
              <a:extLst>
                <a:ext uri="{FF2B5EF4-FFF2-40B4-BE49-F238E27FC236}">
                  <a16:creationId xmlns:a16="http://schemas.microsoft.com/office/drawing/2014/main" id="{30E3901B-65A2-4AD6-ADA4-5149B1C4449A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Домашнє завдання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163498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1CC59EE-2FB8-4231-84C5-D4A1E6C0EE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pic>
        <p:nvPicPr>
          <p:cNvPr id="9" name="Picture 2" descr="Результат пошуку зображень за запитом &quot;рух планет на зоряному небі&quot;">
            <a:extLst>
              <a:ext uri="{FF2B5EF4-FFF2-40B4-BE49-F238E27FC236}">
                <a16:creationId xmlns:a16="http://schemas.microsoft.com/office/drawing/2014/main" id="{00BA0D3F-C86F-4DCB-AE47-173F8FF5DA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2494" y="768139"/>
            <a:ext cx="4005264" cy="606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Місце для вмісту 3"/>
          <p:cNvSpPr txBox="1">
            <a:spLocks/>
          </p:cNvSpPr>
          <p:nvPr/>
        </p:nvSpPr>
        <p:spPr>
          <a:xfrm>
            <a:off x="7144103" y="5880060"/>
            <a:ext cx="3762046" cy="812880"/>
          </a:xfrm>
          <a:prstGeom prst="roundRect">
            <a:avLst/>
          </a:prstGeom>
          <a:solidFill>
            <a:srgbClr val="689F38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Спостереження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руху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Марса</a:t>
            </a:r>
            <a:endParaRPr lang="uk-UA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119B9EA-AF07-47F2-BD15-4EE7F3A8EF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927"/>
          <a:stretch/>
        </p:blipFill>
        <p:spPr>
          <a:xfrm>
            <a:off x="-8" y="406438"/>
            <a:ext cx="5858257" cy="6451562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D1D1FA98-F37C-449D-9B18-DF82BA36552B}"/>
              </a:ext>
            </a:extLst>
          </p:cNvPr>
          <p:cNvGrpSpPr/>
          <p:nvPr/>
        </p:nvGrpSpPr>
        <p:grpSpPr>
          <a:xfrm>
            <a:off x="2" y="0"/>
            <a:ext cx="12191998" cy="812878"/>
            <a:chOff x="-1" y="-2"/>
            <a:chExt cx="12191998" cy="812878"/>
          </a:xfrm>
        </p:grpSpPr>
        <p:sp>
          <p:nvSpPr>
            <p:cNvPr id="36" name="Прямокутник: округлені верхні кути 10">
              <a:extLst>
                <a:ext uri="{FF2B5EF4-FFF2-40B4-BE49-F238E27FC236}">
                  <a16:creationId xmlns:a16="http://schemas.microsoft.com/office/drawing/2014/main" id="{6DC12BEC-D78C-48FA-836E-E063DDC73CA2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7" name="Прямокутник 36">
              <a:extLst>
                <a:ext uri="{FF2B5EF4-FFF2-40B4-BE49-F238E27FC236}">
                  <a16:creationId xmlns:a16="http://schemas.microsoft.com/office/drawing/2014/main" id="{BDF10080-D60C-4F22-9B18-6BB8D706B782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Петлеподібний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рух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планет</a:t>
              </a:r>
            </a:p>
          </p:txBody>
        </p:sp>
      </p:grp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F0AFCAA9-5B65-4A0B-9D61-C15285D6A636}"/>
              </a:ext>
            </a:extLst>
          </p:cNvPr>
          <p:cNvSpPr txBox="1">
            <a:spLocks/>
          </p:cNvSpPr>
          <p:nvPr/>
        </p:nvSpPr>
        <p:spPr>
          <a:xfrm>
            <a:off x="1371022" y="5880060"/>
            <a:ext cx="3116211" cy="8128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Тихо Браге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(1546-1601)</a:t>
            </a:r>
          </a:p>
        </p:txBody>
      </p:sp>
    </p:spTree>
    <p:extLst>
      <p:ext uri="{BB962C8B-B14F-4D97-AF65-F5344CB8AC3E}">
        <p14:creationId xmlns:p14="http://schemas.microsoft.com/office/powerpoint/2010/main" val="245820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23CD7BF-8F52-497B-862C-66C2BFEF3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" y="-3"/>
            <a:ext cx="12192000" cy="6858000"/>
          </a:xfrm>
          <a:prstGeom prst="rect">
            <a:avLst/>
          </a:prstGeom>
        </p:spPr>
      </p:pic>
      <p:grpSp>
        <p:nvGrpSpPr>
          <p:cNvPr id="30" name="Групувати 29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0" y="-3"/>
            <a:ext cx="12191998" cy="812878"/>
            <a:chOff x="-1" y="-2"/>
            <a:chExt cx="12191998" cy="812878"/>
          </a:xfrm>
        </p:grpSpPr>
        <p:sp>
          <p:nvSpPr>
            <p:cNvPr id="31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2" name="Прямокутник 31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 закон Кеплера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C0AD41AF-575B-4714-A646-DC032D258BA5}"/>
              </a:ext>
            </a:extLst>
          </p:cNvPr>
          <p:cNvSpPr txBox="1">
            <a:spLocks/>
          </p:cNvSpPr>
          <p:nvPr/>
        </p:nvSpPr>
        <p:spPr>
          <a:xfrm>
            <a:off x="685364" y="1199367"/>
            <a:ext cx="7031858" cy="228297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Усі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Сонячної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системи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обертаються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навколо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Сонця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еліптичних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орбітах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в одному з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фокусів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яких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перебуває</a:t>
            </a: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Сонце</a:t>
            </a:r>
            <a:endParaRPr lang="uk-UA" sz="3600" dirty="0">
              <a:solidFill>
                <a:srgbClr val="FFFF00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Picture 2" descr="http://dic.academic.ru/pictures/wiki/files/74/Johannes_Kepler_1610.jpg">
            <a:extLst>
              <a:ext uri="{FF2B5EF4-FFF2-40B4-BE49-F238E27FC236}">
                <a16:creationId xmlns:a16="http://schemas.microsoft.com/office/drawing/2014/main" id="{F28227D3-3CA0-4517-AA36-ED0CE10A5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" t="-13" b="28307"/>
          <a:stretch/>
        </p:blipFill>
        <p:spPr bwMode="auto">
          <a:xfrm flipH="1">
            <a:off x="8721806" y="2131992"/>
            <a:ext cx="2700706" cy="270070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>
            <a:extLst>
              <a:ext uri="{FF2B5EF4-FFF2-40B4-BE49-F238E27FC236}">
                <a16:creationId xmlns:a16="http://schemas.microsoft.com/office/drawing/2014/main" id="{8A126EAD-FB1C-4011-93A2-723F094EBD9D}"/>
              </a:ext>
            </a:extLst>
          </p:cNvPr>
          <p:cNvSpPr/>
          <p:nvPr/>
        </p:nvSpPr>
        <p:spPr>
          <a:xfrm>
            <a:off x="1262351" y="4047108"/>
            <a:ext cx="5592233" cy="2057567"/>
          </a:xfrm>
          <a:prstGeom prst="ellipse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666E53A-08B3-4128-99C4-F53B5B7444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453" y="4636029"/>
            <a:ext cx="879721" cy="87972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2BFBC94-BEC0-43C4-94BD-3806FFB3CE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165" y="3702928"/>
            <a:ext cx="482601" cy="482601"/>
          </a:xfrm>
          <a:prstGeom prst="rect">
            <a:avLst/>
          </a:prstGeom>
        </p:spPr>
      </p:pic>
      <p:sp>
        <p:nvSpPr>
          <p:cNvPr id="19" name="Місце для вмісту 3">
            <a:extLst>
              <a:ext uri="{FF2B5EF4-FFF2-40B4-BE49-F238E27FC236}">
                <a16:creationId xmlns:a16="http://schemas.microsoft.com/office/drawing/2014/main" id="{F90AAF66-5571-4FBB-96B1-1EF854BD9A69}"/>
              </a:ext>
            </a:extLst>
          </p:cNvPr>
          <p:cNvSpPr txBox="1">
            <a:spLocks/>
          </p:cNvSpPr>
          <p:nvPr/>
        </p:nvSpPr>
        <p:spPr>
          <a:xfrm>
            <a:off x="8617930" y="5109310"/>
            <a:ext cx="2908458" cy="812880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Іоганн</a:t>
            </a: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Кеплер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(1571-1630)</a:t>
            </a:r>
          </a:p>
        </p:txBody>
      </p:sp>
    </p:spTree>
    <p:extLst>
      <p:ext uri="{BB962C8B-B14F-4D97-AF65-F5344CB8AC3E}">
        <p14:creationId xmlns:p14="http://schemas.microsoft.com/office/powerpoint/2010/main" val="412732827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-0.00216 C 0.12622 -0.00216 0.22934 0.07099 0.22934 0.16265 C 0.22934 0.2537 0.12622 0.32778 -0.00017 0.32778 C -0.12674 0.32778 -0.22951 0.2537 -0.22951 0.16265 C -0.22951 0.07099 -0.12674 -0.00216 -0.00017 -0.00216 Z " pathEditMode="relative" rAng="0" ptsTypes="AAAAA">
                                      <p:cBhvr>
                                        <p:cTn id="30" dur="50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Місце для вмісту 3">
                <a:extLst>
                  <a:ext uri="{FF2B5EF4-FFF2-40B4-BE49-F238E27FC236}">
                    <a16:creationId xmlns:a16="http://schemas.microsoft.com/office/drawing/2014/main" id="{1477C978-E1FF-4367-8FC1-4ECF6B6F689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10801" y="1000575"/>
                <a:ext cx="5618199" cy="2042123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3600" dirty="0">
                    <a:solidFill>
                      <a:srgbClr val="FFFFFF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Відстань </a:t>
                </a:r>
                <a:r>
                  <a:rPr lang="ru-RU" sz="3600" dirty="0" err="1">
                    <a:solidFill>
                      <a:srgbClr val="FFFFFF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між</a:t>
                </a:r>
                <a:r>
                  <a:rPr lang="ru-RU" sz="3600" dirty="0">
                    <a:solidFill>
                      <a:srgbClr val="FFFFFF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планетою і </a:t>
                </a:r>
                <a:r>
                  <a:rPr lang="ru-RU" sz="3600" dirty="0" err="1">
                    <a:solidFill>
                      <a:srgbClr val="FFFFFF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Сонцем</a:t>
                </a:r>
                <a:r>
                  <a:rPr lang="ru-RU" sz="3600" dirty="0">
                    <a:solidFill>
                      <a:srgbClr val="FFFFFF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ru-RU" sz="3600" dirty="0" err="1">
                    <a:solidFill>
                      <a:srgbClr val="FFFFFF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змінюється</a:t>
                </a:r>
                <a:endParaRPr lang="ru-RU" sz="3600" dirty="0">
                  <a:solidFill>
                    <a:srgbClr val="FFFFFF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uk-UA" sz="36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𝑟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𝑚𝑖𝑛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&lt;</m:t>
                      </m:r>
                      <m:r>
                        <a:rPr lang="en-US" sz="36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𝑟</m:t>
                      </m:r>
                      <m:r>
                        <a:rPr lang="en-US" sz="36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&lt;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𝑟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𝑚𝑎𝑥</m:t>
                          </m:r>
                        </m:sub>
                      </m:sSub>
                    </m:oMath>
                  </m:oMathPara>
                </a14:m>
                <a:endParaRPr lang="uk-UA" sz="3600" dirty="0">
                  <a:solidFill>
                    <a:srgbClr val="FFFFFF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" name="Місце для вмісту 3">
                <a:extLst>
                  <a:ext uri="{FF2B5EF4-FFF2-40B4-BE49-F238E27FC236}">
                    <a16:creationId xmlns:a16="http://schemas.microsoft.com/office/drawing/2014/main" id="{1477C978-E1FF-4367-8FC1-4ECF6B6F6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0801" y="1000575"/>
                <a:ext cx="5618199" cy="2042123"/>
              </a:xfrm>
              <a:prstGeom prst="roundRect">
                <a:avLst/>
              </a:prstGeom>
              <a:blipFill>
                <a:blip r:embed="rId2"/>
                <a:stretch>
                  <a:fillRect l="-758" r="-3247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Місце для вмісту 3">
                <a:extLst>
                  <a:ext uri="{FF2B5EF4-FFF2-40B4-BE49-F238E27FC236}">
                    <a16:creationId xmlns:a16="http://schemas.microsoft.com/office/drawing/2014/main" id="{D0213FD9-0F48-462C-9469-DE85725507F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10801" y="3249912"/>
                <a:ext cx="5618199" cy="1579263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3600" dirty="0">
                    <a:solidFill>
                      <a:srgbClr val="FFFF00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П</a:t>
                </a:r>
                <a:r>
                  <a:rPr lang="ru-RU" sz="3600" dirty="0" err="1">
                    <a:solidFill>
                      <a:srgbClr val="FFFF00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еригелій</a:t>
                </a:r>
                <a:r>
                  <a:rPr lang="uk-UA" sz="3600" dirty="0">
                    <a:solidFill>
                      <a:srgbClr val="FFFFFF"/>
                    </a:solidFill>
                    <a:ea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3600" b="0" i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(</m:t>
                    </m:r>
                    <m:sSub>
                      <m:sSubPr>
                        <m:ctrlPr>
                          <a:rPr lang="uk-UA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𝑟</m:t>
                        </m:r>
                      </m:e>
                      <m:sub>
                        <m:r>
                          <a:rPr lang="en-US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ru-RU" sz="3600" dirty="0">
                    <a:solidFill>
                      <a:srgbClr val="FFFFFF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) </a:t>
                </a:r>
                <a:r>
                  <a:rPr lang="ru-RU" sz="3600" dirty="0" err="1">
                    <a:solidFill>
                      <a:srgbClr val="FFFFFF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найближча</a:t>
                </a:r>
                <a:r>
                  <a:rPr lang="ru-RU" sz="3600" dirty="0">
                    <a:solidFill>
                      <a:srgbClr val="FFFFFF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точка </a:t>
                </a:r>
                <a:r>
                  <a:rPr lang="ru-RU" sz="3600" dirty="0" err="1">
                    <a:solidFill>
                      <a:srgbClr val="FFFFFF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орбіти</a:t>
                </a:r>
                <a:r>
                  <a:rPr lang="ru-RU" sz="3600" dirty="0">
                    <a:solidFill>
                      <a:srgbClr val="FFFFFF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до </a:t>
                </a:r>
                <a:r>
                  <a:rPr lang="ru-RU" sz="3600" dirty="0" err="1">
                    <a:solidFill>
                      <a:srgbClr val="FFFFFF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Сонця</a:t>
                </a:r>
                <a:endParaRPr lang="uk-UA" sz="3600" dirty="0">
                  <a:solidFill>
                    <a:srgbClr val="FFFFFF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17" name="Місце для вмісту 3">
                <a:extLst>
                  <a:ext uri="{FF2B5EF4-FFF2-40B4-BE49-F238E27FC236}">
                    <a16:creationId xmlns:a16="http://schemas.microsoft.com/office/drawing/2014/main" id="{D0213FD9-0F48-462C-9469-DE85725507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0801" y="3249912"/>
                <a:ext cx="5618199" cy="1579263"/>
              </a:xfrm>
              <a:prstGeom prst="roundRect">
                <a:avLst/>
              </a:prstGeom>
              <a:blipFill>
                <a:blip r:embed="rId3"/>
                <a:stretch>
                  <a:fillRect l="-541" t="-10728" r="-433" b="-19540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Наслідок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І закону Кеплера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12" name="Прямая соединительная линия 3">
            <a:extLst>
              <a:ext uri="{FF2B5EF4-FFF2-40B4-BE49-F238E27FC236}">
                <a16:creationId xmlns:a16="http://schemas.microsoft.com/office/drawing/2014/main" id="{63CE7C35-BB7F-455D-AB2C-DE0E4987AA4F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502750" y="3823748"/>
            <a:ext cx="5389456" cy="508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>
            <a:extLst>
              <a:ext uri="{FF2B5EF4-FFF2-40B4-BE49-F238E27FC236}">
                <a16:creationId xmlns:a16="http://schemas.microsoft.com/office/drawing/2014/main" id="{6D3E8530-29DC-47D1-8A52-12D69A58A22F}"/>
              </a:ext>
            </a:extLst>
          </p:cNvPr>
          <p:cNvSpPr/>
          <p:nvPr/>
        </p:nvSpPr>
        <p:spPr>
          <a:xfrm>
            <a:off x="1887358" y="3772042"/>
            <a:ext cx="103409" cy="10340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189DA64C-C180-4CE5-8F92-EFD22EB8FFB2}"/>
              </a:ext>
            </a:extLst>
          </p:cNvPr>
          <p:cNvSpPr/>
          <p:nvPr/>
        </p:nvSpPr>
        <p:spPr>
          <a:xfrm>
            <a:off x="4390006" y="3771405"/>
            <a:ext cx="103409" cy="10340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D05267-A90A-42BF-9B09-001B9EFDED24}"/>
              </a:ext>
            </a:extLst>
          </p:cNvPr>
          <p:cNvSpPr txBox="1"/>
          <p:nvPr/>
        </p:nvSpPr>
        <p:spPr>
          <a:xfrm>
            <a:off x="2982462" y="3838989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O</a:t>
            </a:r>
            <a:endParaRPr lang="ru-RU" sz="2400" i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860AA7-F418-4D86-93B4-9F95AA2145AE}"/>
              </a:ext>
            </a:extLst>
          </p:cNvPr>
          <p:cNvSpPr txBox="1"/>
          <p:nvPr/>
        </p:nvSpPr>
        <p:spPr>
          <a:xfrm>
            <a:off x="1724045" y="3838989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1</a:t>
            </a:r>
            <a:endParaRPr lang="ru-RU" sz="2400" baseline="-25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9FB886-6F01-4DD2-80B4-6E1E480D97F1}"/>
              </a:ext>
            </a:extLst>
          </p:cNvPr>
          <p:cNvSpPr txBox="1"/>
          <p:nvPr/>
        </p:nvSpPr>
        <p:spPr>
          <a:xfrm>
            <a:off x="4234166" y="3838989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2</a:t>
            </a:r>
            <a:endParaRPr lang="ru-RU" sz="2400" baseline="-2500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EC3231DC-8983-4799-8637-20AD9DF05353}"/>
              </a:ext>
            </a:extLst>
          </p:cNvPr>
          <p:cNvSpPr/>
          <p:nvPr/>
        </p:nvSpPr>
        <p:spPr>
          <a:xfrm>
            <a:off x="502751" y="2457404"/>
            <a:ext cx="5378449" cy="2732689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EB304D89-CA75-4A34-9F7D-6747B21EE270}"/>
              </a:ext>
            </a:extLst>
          </p:cNvPr>
          <p:cNvSpPr/>
          <p:nvPr/>
        </p:nvSpPr>
        <p:spPr>
          <a:xfrm>
            <a:off x="3139212" y="3772042"/>
            <a:ext cx="103409" cy="10340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6" name="16-конечная звезда 4">
            <a:extLst>
              <a:ext uri="{FF2B5EF4-FFF2-40B4-BE49-F238E27FC236}">
                <a16:creationId xmlns:a16="http://schemas.microsoft.com/office/drawing/2014/main" id="{3DAB2F9D-6ECC-4C38-84CF-EB521045E52D}"/>
              </a:ext>
            </a:extLst>
          </p:cNvPr>
          <p:cNvSpPr/>
          <p:nvPr/>
        </p:nvSpPr>
        <p:spPr>
          <a:xfrm>
            <a:off x="1847363" y="3722631"/>
            <a:ext cx="193768" cy="193768"/>
          </a:xfrm>
          <a:prstGeom prst="star16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81E7494-8A1A-4472-BF06-48E7BD10EFBC}"/>
              </a:ext>
            </a:extLst>
          </p:cNvPr>
          <p:cNvSpPr/>
          <p:nvPr/>
        </p:nvSpPr>
        <p:spPr>
          <a:xfrm>
            <a:off x="466027" y="3772042"/>
            <a:ext cx="103409" cy="103409"/>
          </a:xfrm>
          <a:prstGeom prst="ellipse">
            <a:avLst/>
          </a:prstGeom>
          <a:solidFill>
            <a:srgbClr val="322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3F21D4-45A4-47B5-A727-B1EB8BCE2036}"/>
              </a:ext>
            </a:extLst>
          </p:cNvPr>
          <p:cNvSpPr txBox="1"/>
          <p:nvPr/>
        </p:nvSpPr>
        <p:spPr>
          <a:xfrm>
            <a:off x="523191" y="3474681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/>
              <a:t>А</a:t>
            </a:r>
            <a:endParaRPr lang="ru-RU" sz="2400" baseline="-25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37CC13-E8AC-4736-AA25-59DB17C4C600}"/>
              </a:ext>
            </a:extLst>
          </p:cNvPr>
          <p:cNvSpPr txBox="1"/>
          <p:nvPr/>
        </p:nvSpPr>
        <p:spPr>
          <a:xfrm>
            <a:off x="5470154" y="3474681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/>
              <a:t>В</a:t>
            </a:r>
            <a:endParaRPr lang="ru-RU" sz="2400" baseline="-25000" dirty="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D8F234CA-74D2-443F-B907-673C0A8F8F99}"/>
              </a:ext>
            </a:extLst>
          </p:cNvPr>
          <p:cNvSpPr/>
          <p:nvPr/>
        </p:nvSpPr>
        <p:spPr>
          <a:xfrm>
            <a:off x="5829495" y="3772042"/>
            <a:ext cx="103409" cy="103409"/>
          </a:xfrm>
          <a:prstGeom prst="ellipse">
            <a:avLst/>
          </a:prstGeom>
          <a:solidFill>
            <a:srgbClr val="322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Місце для вмісту 3">
                <a:extLst>
                  <a:ext uri="{FF2B5EF4-FFF2-40B4-BE49-F238E27FC236}">
                    <a16:creationId xmlns:a16="http://schemas.microsoft.com/office/drawing/2014/main" id="{1721A425-17A3-41AE-861D-E1B3B84D04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310800" y="5036389"/>
                <a:ext cx="5618199" cy="1579263"/>
              </a:xfrm>
              <a:prstGeom prst="roundRect">
                <a:avLst/>
              </a:prstGeom>
              <a:solidFill>
                <a:srgbClr val="5568B5"/>
              </a:solidFill>
              <a:ln>
                <a:solidFill>
                  <a:srgbClr val="5568B5"/>
                </a:solidFill>
              </a:ln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00000"/>
                  </a:lnSpc>
                  <a:spcBef>
                    <a:spcPts val="0"/>
                  </a:spcBef>
                  <a:buNone/>
                </a:pPr>
                <a:r>
                  <a:rPr lang="ru-RU" sz="3600" dirty="0" err="1">
                    <a:solidFill>
                      <a:srgbClr val="FFFF00"/>
                    </a:solidFill>
                    <a:latin typeface="Trebuchet MS" panose="020B0603020202020204" pitchFamily="34" charset="0"/>
                    <a:ea typeface="Verdana" panose="020B0604030504040204" pitchFamily="34" charset="0"/>
                  </a:rPr>
                  <a:t>Афел</a:t>
                </a:r>
                <a:r>
                  <a:rPr lang="uk-UA" sz="3600" dirty="0" err="1">
                    <a:solidFill>
                      <a:srgbClr val="FFFF00"/>
                    </a:solidFill>
                    <a:latin typeface="Trebuchet MS" panose="020B0603020202020204" pitchFamily="34" charset="0"/>
                    <a:ea typeface="Verdana" panose="020B0604030504040204" pitchFamily="34" charset="0"/>
                  </a:rPr>
                  <a:t>ій</a:t>
                </a:r>
                <a:r>
                  <a:rPr lang="uk-UA" sz="3600" dirty="0">
                    <a:solidFill>
                      <a:srgbClr val="FFFFFF"/>
                    </a:solidFill>
                    <a:ea typeface="Verdan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sz="3600" b="0" i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</a:rPr>
                      <m:t>(</m:t>
                    </m:r>
                    <m:sSub>
                      <m:sSubPr>
                        <m:ctrlPr>
                          <a:rPr lang="en-US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𝑟</m:t>
                        </m:r>
                      </m:e>
                      <m:sub>
                        <m:r>
                          <a:rPr lang="en-US" sz="36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ru-RU" sz="3600" dirty="0">
                    <a:solidFill>
                      <a:srgbClr val="FFFFFF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) </a:t>
                </a:r>
                <a:r>
                  <a:rPr lang="ru-RU" sz="3600" dirty="0" err="1">
                    <a:solidFill>
                      <a:srgbClr val="FFFFFF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найвіддаленіша</a:t>
                </a:r>
                <a:r>
                  <a:rPr lang="ru-RU" sz="3600" dirty="0">
                    <a:solidFill>
                      <a:srgbClr val="FFFFFF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точка </a:t>
                </a:r>
                <a:r>
                  <a:rPr lang="ru-RU" sz="3600" dirty="0" err="1">
                    <a:solidFill>
                      <a:srgbClr val="FFFFFF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орбіти</a:t>
                </a:r>
                <a:r>
                  <a:rPr lang="ru-RU" sz="3600" dirty="0">
                    <a:solidFill>
                      <a:srgbClr val="FFFFFF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ru-RU" sz="3600" dirty="0" err="1">
                    <a:solidFill>
                      <a:srgbClr val="FFFFFF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від</a:t>
                </a:r>
                <a:r>
                  <a:rPr lang="ru-RU" sz="3600" dirty="0">
                    <a:solidFill>
                      <a:srgbClr val="FFFFFF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ru-RU" sz="3600" dirty="0" err="1">
                    <a:solidFill>
                      <a:srgbClr val="FFFFFF"/>
                    </a:solidFill>
                    <a:latin typeface="Trebuchet MS" panose="020B060302020202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Сонця</a:t>
                </a:r>
                <a:endParaRPr lang="uk-UA" sz="3600" dirty="0">
                  <a:solidFill>
                    <a:srgbClr val="FFFFFF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mc:Choice>
        <mc:Fallback xmlns="">
          <p:sp>
            <p:nvSpPr>
              <p:cNvPr id="33" name="Місце для вмісту 3">
                <a:extLst>
                  <a:ext uri="{FF2B5EF4-FFF2-40B4-BE49-F238E27FC236}">
                    <a16:creationId xmlns:a16="http://schemas.microsoft.com/office/drawing/2014/main" id="{1721A425-17A3-41AE-861D-E1B3B84D04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0800" y="5036389"/>
                <a:ext cx="5618199" cy="1579263"/>
              </a:xfrm>
              <a:prstGeom prst="roundRect">
                <a:avLst/>
              </a:prstGeom>
              <a:blipFill>
                <a:blip r:embed="rId4"/>
                <a:stretch>
                  <a:fillRect t="-10728" b="-19540"/>
                </a:stretch>
              </a:blipFill>
              <a:ln>
                <a:solidFill>
                  <a:srgbClr val="5568B5"/>
                </a:solidFill>
              </a:ln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07793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9" grpId="0" animBg="1"/>
      <p:bldP spid="30" grpId="0"/>
      <p:bldP spid="31" grpId="0"/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276B739-C275-4F64-92C2-C616E5784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D5B2A0C-D455-4064-82F2-EEDBD23933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000" y="0"/>
            <a:ext cx="1536000" cy="336000"/>
          </a:xfrm>
          <a:prstGeom prst="rect">
            <a:avLst/>
          </a:prstGeom>
        </p:spPr>
      </p:pic>
      <p:sp>
        <p:nvSpPr>
          <p:cNvPr id="28" name="Прямоугольник 44">
            <a:extLst>
              <a:ext uri="{FF2B5EF4-FFF2-40B4-BE49-F238E27FC236}">
                <a16:creationId xmlns:a16="http://schemas.microsoft.com/office/drawing/2014/main" id="{6D42C442-F016-4407-A4BB-2C07CF123260}"/>
              </a:ext>
            </a:extLst>
          </p:cNvPr>
          <p:cNvSpPr/>
          <p:nvPr/>
        </p:nvSpPr>
        <p:spPr>
          <a:xfrm>
            <a:off x="478367" y="5876219"/>
            <a:ext cx="1824567" cy="4904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  <a:spcAft>
                <a:spcPts val="800"/>
              </a:spcAft>
            </a:pPr>
            <a:r>
              <a:rPr lang="en-US" sz="2667" i="1" dirty="0">
                <a:solidFill>
                  <a:srgbClr val="FFFF00"/>
                </a:solidFill>
              </a:rPr>
              <a:t>e</a:t>
            </a:r>
            <a:r>
              <a:rPr lang="ru-RU" sz="2667" baseline="-25000" dirty="0">
                <a:solidFill>
                  <a:srgbClr val="FFFF00"/>
                </a:solidFill>
                <a:ea typeface="Calibri" panose="020F0502020204030204" pitchFamily="34" charset="0"/>
                <a:cs typeface="Cambria Math" panose="02040503050406030204" pitchFamily="18" charset="0"/>
              </a:rPr>
              <a:t>⨁</a:t>
            </a:r>
            <a:r>
              <a:rPr lang="en-US" sz="2667" dirty="0">
                <a:solidFill>
                  <a:srgbClr val="FFFF00"/>
                </a:solidFill>
                <a:ea typeface="Calibri" panose="020F0502020204030204" pitchFamily="34" charset="0"/>
                <a:cs typeface="Cambria Math" panose="02040503050406030204" pitchFamily="18" charset="0"/>
              </a:rPr>
              <a:t> = 0,017</a:t>
            </a:r>
            <a:endParaRPr lang="ru-RU" sz="2667" i="1" dirty="0">
              <a:solidFill>
                <a:srgbClr val="FFFF00"/>
              </a:solidFill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292EB278-D9DA-4BEB-9F7D-A3621FF490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54C7335-3E06-4496-8160-0F2D272C19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519"/>
            <a:ext cx="12192000" cy="6858000"/>
          </a:xfrm>
          <a:prstGeom prst="rect">
            <a:avLst/>
          </a:prstGeom>
        </p:spPr>
      </p:pic>
      <p:cxnSp>
        <p:nvCxnSpPr>
          <p:cNvPr id="36" name="Прямая соединительная линия 6">
            <a:extLst>
              <a:ext uri="{FF2B5EF4-FFF2-40B4-BE49-F238E27FC236}">
                <a16:creationId xmlns:a16="http://schemas.microsoft.com/office/drawing/2014/main" id="{2150F52E-25E5-4E8C-B6B8-C67B447E7FEF}"/>
              </a:ext>
            </a:extLst>
          </p:cNvPr>
          <p:cNvCxnSpPr/>
          <p:nvPr/>
        </p:nvCxnSpPr>
        <p:spPr>
          <a:xfrm>
            <a:off x="2387601" y="3081867"/>
            <a:ext cx="1892300" cy="0"/>
          </a:xfrm>
          <a:prstGeom prst="line">
            <a:avLst/>
          </a:prstGeom>
          <a:ln w="9525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22">
            <a:extLst>
              <a:ext uri="{FF2B5EF4-FFF2-40B4-BE49-F238E27FC236}">
                <a16:creationId xmlns:a16="http://schemas.microsoft.com/office/drawing/2014/main" id="{72C0CAB8-4517-41B6-BC1D-562B68AC2EB7}"/>
              </a:ext>
            </a:extLst>
          </p:cNvPr>
          <p:cNvSpPr/>
          <p:nvPr/>
        </p:nvSpPr>
        <p:spPr>
          <a:xfrm>
            <a:off x="2518833" y="2759278"/>
            <a:ext cx="2243668" cy="287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ru-RU" sz="1867" dirty="0">
                <a:solidFill>
                  <a:schemeClr val="bg1"/>
                </a:solidFill>
              </a:rPr>
              <a:t>147 098 290 км</a:t>
            </a:r>
          </a:p>
        </p:txBody>
      </p:sp>
      <p:cxnSp>
        <p:nvCxnSpPr>
          <p:cNvPr id="40" name="Прямая соединительная линия 24">
            <a:extLst>
              <a:ext uri="{FF2B5EF4-FFF2-40B4-BE49-F238E27FC236}">
                <a16:creationId xmlns:a16="http://schemas.microsoft.com/office/drawing/2014/main" id="{23454656-1EE8-4B9E-94C0-DF29A1906550}"/>
              </a:ext>
            </a:extLst>
          </p:cNvPr>
          <p:cNvCxnSpPr/>
          <p:nvPr/>
        </p:nvCxnSpPr>
        <p:spPr>
          <a:xfrm>
            <a:off x="5953760" y="3081867"/>
            <a:ext cx="3860800" cy="0"/>
          </a:xfrm>
          <a:prstGeom prst="line">
            <a:avLst/>
          </a:prstGeom>
          <a:ln w="9525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Прямоугольник 25">
            <a:extLst>
              <a:ext uri="{FF2B5EF4-FFF2-40B4-BE49-F238E27FC236}">
                <a16:creationId xmlns:a16="http://schemas.microsoft.com/office/drawing/2014/main" id="{7C895B76-D057-402F-B4A9-19502413E259}"/>
              </a:ext>
            </a:extLst>
          </p:cNvPr>
          <p:cNvSpPr/>
          <p:nvPr/>
        </p:nvSpPr>
        <p:spPr>
          <a:xfrm>
            <a:off x="7036225" y="2759278"/>
            <a:ext cx="2243668" cy="287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ru-RU" sz="1867" dirty="0">
                <a:solidFill>
                  <a:schemeClr val="bg1"/>
                </a:solidFill>
              </a:rPr>
              <a:t>152 098 232 км</a:t>
            </a:r>
          </a:p>
        </p:txBody>
      </p: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Наслідок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І закону Кеплера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2" name="Місце для вмісту 3">
            <a:extLst>
              <a:ext uri="{FF2B5EF4-FFF2-40B4-BE49-F238E27FC236}">
                <a16:creationId xmlns:a16="http://schemas.microsoft.com/office/drawing/2014/main" id="{0D7A0076-34F7-4E5B-85BA-D4E75370A6E1}"/>
              </a:ext>
            </a:extLst>
          </p:cNvPr>
          <p:cNvSpPr txBox="1">
            <a:spLocks/>
          </p:cNvSpPr>
          <p:nvPr/>
        </p:nvSpPr>
        <p:spPr>
          <a:xfrm>
            <a:off x="244678" y="1536005"/>
            <a:ext cx="1824568" cy="64458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3-4 </a:t>
            </a:r>
            <a:r>
              <a:rPr lang="ru-RU" sz="28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Січня</a:t>
            </a:r>
            <a:endParaRPr lang="ru-RU" sz="28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Місце для вмісту 3">
            <a:extLst>
              <a:ext uri="{FF2B5EF4-FFF2-40B4-BE49-F238E27FC236}">
                <a16:creationId xmlns:a16="http://schemas.microsoft.com/office/drawing/2014/main" id="{124FC000-70A6-48E7-82AF-4CBEE49E31CC}"/>
              </a:ext>
            </a:extLst>
          </p:cNvPr>
          <p:cNvSpPr txBox="1">
            <a:spLocks/>
          </p:cNvSpPr>
          <p:nvPr/>
        </p:nvSpPr>
        <p:spPr>
          <a:xfrm>
            <a:off x="10200795" y="1536005"/>
            <a:ext cx="1824568" cy="644589"/>
          </a:xfrm>
          <a:prstGeom prst="roundRect">
            <a:avLst/>
          </a:prstGeom>
          <a:solidFill>
            <a:srgbClr val="5568B5"/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buNone/>
            </a:pPr>
            <a:r>
              <a:rPr lang="ru-RU" sz="2800" dirty="0">
                <a:solidFill>
                  <a:schemeClr val="bg1"/>
                </a:solidFill>
              </a:rPr>
              <a:t>3-4 Липня</a:t>
            </a:r>
          </a:p>
        </p:txBody>
      </p:sp>
    </p:spTree>
    <p:extLst>
      <p:ext uri="{BB962C8B-B14F-4D97-AF65-F5344CB8AC3E}">
        <p14:creationId xmlns:p14="http://schemas.microsoft.com/office/powerpoint/2010/main" val="20274465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2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1477C978-E1FF-4367-8FC1-4ECF6B6F689B}"/>
              </a:ext>
            </a:extLst>
          </p:cNvPr>
          <p:cNvSpPr txBox="1">
            <a:spLocks/>
          </p:cNvSpPr>
          <p:nvPr/>
        </p:nvSpPr>
        <p:spPr>
          <a:xfrm>
            <a:off x="6298480" y="1047389"/>
            <a:ext cx="5618199" cy="1899788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 закон Кеплера справедливий і для супутників </a:t>
            </a:r>
          </a:p>
        </p:txBody>
      </p:sp>
      <p:sp>
        <p:nvSpPr>
          <p:cNvPr id="17" name="Місце для вмісту 3">
            <a:extLst>
              <a:ext uri="{FF2B5EF4-FFF2-40B4-BE49-F238E27FC236}">
                <a16:creationId xmlns:a16="http://schemas.microsoft.com/office/drawing/2014/main" id="{D0213FD9-0F48-462C-9469-DE85725507F4}"/>
              </a:ext>
            </a:extLst>
          </p:cNvPr>
          <p:cNvSpPr txBox="1">
            <a:spLocks/>
          </p:cNvSpPr>
          <p:nvPr/>
        </p:nvSpPr>
        <p:spPr>
          <a:xfrm>
            <a:off x="6310800" y="3201205"/>
            <a:ext cx="5618199" cy="157926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Перигей</a:t>
            </a:r>
            <a:r>
              <a:rPr lang="uk-UA" sz="3600" dirty="0">
                <a:solidFill>
                  <a:srgbClr val="FFFFFF"/>
                </a:solidFill>
                <a:ea typeface="Verdana" panose="020B060403050404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найближча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точка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орбіти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до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B708056-3B89-4ECD-A0F0-46156DD9E88F}"/>
              </a:ext>
            </a:extLst>
          </p:cNvPr>
          <p:cNvGrpSpPr/>
          <p:nvPr/>
        </p:nvGrpSpPr>
        <p:grpSpPr>
          <a:xfrm>
            <a:off x="-2" y="-19518"/>
            <a:ext cx="12191998" cy="812878"/>
            <a:chOff x="-1" y="-2"/>
            <a:chExt cx="12191998" cy="812878"/>
          </a:xfrm>
        </p:grpSpPr>
        <p:sp>
          <p:nvSpPr>
            <p:cNvPr id="19" name="Прямокутник: округлені верхні кути 8">
              <a:extLst>
                <a:ext uri="{FF2B5EF4-FFF2-40B4-BE49-F238E27FC236}">
                  <a16:creationId xmlns:a16="http://schemas.microsoft.com/office/drawing/2014/main" id="{CDA4441C-2EB5-48EC-938E-5648791B64DF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21" name="Прямокутник 20">
              <a:extLst>
                <a:ext uri="{FF2B5EF4-FFF2-40B4-BE49-F238E27FC236}">
                  <a16:creationId xmlns:a16="http://schemas.microsoft.com/office/drawing/2014/main" id="{9F08CFE6-3E9C-4046-9D38-9D39A794EF60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ru-RU" sz="4400" dirty="0" err="1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Наслідок</a:t>
              </a:r>
              <a:r>
                <a:rPr lang="ru-RU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І закону Кеплера</a:t>
              </a:r>
              <a:endParaRPr lang="uk-UA" sz="44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12" name="Прямая соединительная линия 3">
            <a:extLst>
              <a:ext uri="{FF2B5EF4-FFF2-40B4-BE49-F238E27FC236}">
                <a16:creationId xmlns:a16="http://schemas.microsoft.com/office/drawing/2014/main" id="{63CE7C35-BB7F-455D-AB2C-DE0E4987AA4F}"/>
              </a:ext>
            </a:extLst>
          </p:cNvPr>
          <p:cNvCxnSpPr>
            <a:cxnSpLocks/>
            <a:stCxn id="24" idx="2"/>
          </p:cNvCxnSpPr>
          <p:nvPr/>
        </p:nvCxnSpPr>
        <p:spPr>
          <a:xfrm>
            <a:off x="502750" y="3823748"/>
            <a:ext cx="5389456" cy="5080"/>
          </a:xfrm>
          <a:prstGeom prst="line">
            <a:avLst/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Овал 12">
            <a:extLst>
              <a:ext uri="{FF2B5EF4-FFF2-40B4-BE49-F238E27FC236}">
                <a16:creationId xmlns:a16="http://schemas.microsoft.com/office/drawing/2014/main" id="{6D3E8530-29DC-47D1-8A52-12D69A58A22F}"/>
              </a:ext>
            </a:extLst>
          </p:cNvPr>
          <p:cNvSpPr/>
          <p:nvPr/>
        </p:nvSpPr>
        <p:spPr>
          <a:xfrm>
            <a:off x="1887358" y="3772042"/>
            <a:ext cx="103409" cy="10340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189DA64C-C180-4CE5-8F92-EFD22EB8FFB2}"/>
              </a:ext>
            </a:extLst>
          </p:cNvPr>
          <p:cNvSpPr/>
          <p:nvPr/>
        </p:nvSpPr>
        <p:spPr>
          <a:xfrm>
            <a:off x="4390006" y="3771405"/>
            <a:ext cx="103409" cy="10340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D05267-A90A-42BF-9B09-001B9EFDED24}"/>
              </a:ext>
            </a:extLst>
          </p:cNvPr>
          <p:cNvSpPr txBox="1"/>
          <p:nvPr/>
        </p:nvSpPr>
        <p:spPr>
          <a:xfrm>
            <a:off x="2982462" y="3838989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O</a:t>
            </a:r>
            <a:endParaRPr lang="ru-RU" sz="2400" i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860AA7-F418-4D86-93B4-9F95AA2145AE}"/>
              </a:ext>
            </a:extLst>
          </p:cNvPr>
          <p:cNvSpPr txBox="1"/>
          <p:nvPr/>
        </p:nvSpPr>
        <p:spPr>
          <a:xfrm>
            <a:off x="1724045" y="3838989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1</a:t>
            </a:r>
            <a:endParaRPr lang="ru-RU" sz="2400" baseline="-25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9FB886-6F01-4DD2-80B4-6E1E480D97F1}"/>
              </a:ext>
            </a:extLst>
          </p:cNvPr>
          <p:cNvSpPr txBox="1"/>
          <p:nvPr/>
        </p:nvSpPr>
        <p:spPr>
          <a:xfrm>
            <a:off x="4234166" y="3838989"/>
            <a:ext cx="42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F</a:t>
            </a:r>
            <a:r>
              <a:rPr lang="en-US" sz="2400" baseline="-25000" dirty="0"/>
              <a:t>2</a:t>
            </a:r>
            <a:endParaRPr lang="ru-RU" sz="2400" baseline="-2500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EC3231DC-8983-4799-8637-20AD9DF05353}"/>
              </a:ext>
            </a:extLst>
          </p:cNvPr>
          <p:cNvSpPr/>
          <p:nvPr/>
        </p:nvSpPr>
        <p:spPr>
          <a:xfrm>
            <a:off x="502751" y="2457404"/>
            <a:ext cx="5378449" cy="2732689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EB304D89-CA75-4A34-9F7D-6747B21EE270}"/>
              </a:ext>
            </a:extLst>
          </p:cNvPr>
          <p:cNvSpPr/>
          <p:nvPr/>
        </p:nvSpPr>
        <p:spPr>
          <a:xfrm>
            <a:off x="3139212" y="3772042"/>
            <a:ext cx="103409" cy="10340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981E7494-8A1A-4472-BF06-48E7BD10EFBC}"/>
              </a:ext>
            </a:extLst>
          </p:cNvPr>
          <p:cNvSpPr/>
          <p:nvPr/>
        </p:nvSpPr>
        <p:spPr>
          <a:xfrm>
            <a:off x="466027" y="3772042"/>
            <a:ext cx="103409" cy="103409"/>
          </a:xfrm>
          <a:prstGeom prst="ellipse">
            <a:avLst/>
          </a:prstGeom>
          <a:solidFill>
            <a:srgbClr val="322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73F21D4-45A4-47B5-A727-B1EB8BCE2036}"/>
              </a:ext>
            </a:extLst>
          </p:cNvPr>
          <p:cNvSpPr txBox="1"/>
          <p:nvPr/>
        </p:nvSpPr>
        <p:spPr>
          <a:xfrm>
            <a:off x="523191" y="3474681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/>
              <a:t>А</a:t>
            </a:r>
            <a:endParaRPr lang="ru-RU" sz="2400" baseline="-25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D37CC13-E8AC-4736-AA25-59DB17C4C600}"/>
              </a:ext>
            </a:extLst>
          </p:cNvPr>
          <p:cNvSpPr txBox="1"/>
          <p:nvPr/>
        </p:nvSpPr>
        <p:spPr>
          <a:xfrm>
            <a:off x="5470154" y="3474681"/>
            <a:ext cx="35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/>
              <a:t>В</a:t>
            </a:r>
            <a:endParaRPr lang="ru-RU" sz="2400" baseline="-25000" dirty="0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D8F234CA-74D2-443F-B907-673C0A8F8F99}"/>
              </a:ext>
            </a:extLst>
          </p:cNvPr>
          <p:cNvSpPr/>
          <p:nvPr/>
        </p:nvSpPr>
        <p:spPr>
          <a:xfrm>
            <a:off x="5829495" y="3772042"/>
            <a:ext cx="103409" cy="103409"/>
          </a:xfrm>
          <a:prstGeom prst="ellipse">
            <a:avLst/>
          </a:prstGeom>
          <a:solidFill>
            <a:srgbClr val="3228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33" name="Місце для вмісту 3">
            <a:extLst>
              <a:ext uri="{FF2B5EF4-FFF2-40B4-BE49-F238E27FC236}">
                <a16:creationId xmlns:a16="http://schemas.microsoft.com/office/drawing/2014/main" id="{1721A425-17A3-41AE-861D-E1B3B84D04E4}"/>
              </a:ext>
            </a:extLst>
          </p:cNvPr>
          <p:cNvSpPr txBox="1">
            <a:spLocks/>
          </p:cNvSpPr>
          <p:nvPr/>
        </p:nvSpPr>
        <p:spPr>
          <a:xfrm>
            <a:off x="6310800" y="5067792"/>
            <a:ext cx="5618199" cy="1579263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rgbClr val="FFFF00"/>
                </a:solidFill>
                <a:latin typeface="Trebuchet MS" panose="020B0603020202020204" pitchFamily="34" charset="0"/>
                <a:ea typeface="Verdana" panose="020B0604030504040204" pitchFamily="34" charset="0"/>
              </a:rPr>
              <a:t>Апогей</a:t>
            </a:r>
            <a:r>
              <a:rPr lang="uk-UA" sz="3600" dirty="0">
                <a:solidFill>
                  <a:srgbClr val="FFFFFF"/>
                </a:solidFill>
                <a:ea typeface="Verdana" panose="020B060403050404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найвіддаленіша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точка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орбіти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rgbClr val="FFFFFF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планети</a:t>
            </a:r>
            <a:endParaRPr lang="uk-UA" sz="3600" dirty="0">
              <a:solidFill>
                <a:srgbClr val="FFFFFF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D2966D0-FA35-4E09-8AF0-693FEA7EDE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018" y="3690273"/>
            <a:ext cx="246073" cy="2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616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9" grpId="0" animBg="1"/>
      <p:bldP spid="30" grpId="0"/>
      <p:bldP spid="31" grpId="0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B250413-3E50-45EB-B669-1DD8855F5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240"/>
            <a:ext cx="12192000" cy="6858000"/>
          </a:xfrm>
          <a:prstGeom prst="rect">
            <a:avLst/>
          </a:prstGeom>
          <a:solidFill>
            <a:srgbClr val="020915"/>
          </a:solidFill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7E1767-FE11-4758-AA73-34B25D02A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" y="15133"/>
            <a:ext cx="12192000" cy="6854653"/>
          </a:xfrm>
          <a:prstGeom prst="rect">
            <a:avLst/>
          </a:prstGeom>
        </p:spPr>
      </p:pic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EE5E3C34-CC80-40BD-B315-2E79540483F5}"/>
              </a:ext>
            </a:extLst>
          </p:cNvPr>
          <p:cNvSpPr txBox="1">
            <a:spLocks/>
          </p:cNvSpPr>
          <p:nvPr/>
        </p:nvSpPr>
        <p:spPr>
          <a:xfrm>
            <a:off x="6095995" y="1062843"/>
            <a:ext cx="5618199" cy="184507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реальних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умовах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жодна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планета не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рухається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еліпсу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51E9947C-DB86-47C4-BC9A-B968EE4D0DDF}"/>
              </a:ext>
            </a:extLst>
          </p:cNvPr>
          <p:cNvGrpSpPr/>
          <p:nvPr/>
        </p:nvGrpSpPr>
        <p:grpSpPr>
          <a:xfrm>
            <a:off x="368396" y="2372342"/>
            <a:ext cx="5137573" cy="3302000"/>
            <a:chOff x="317596" y="2296142"/>
            <a:chExt cx="5137573" cy="330200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A6399C6A-DBC0-42BC-B407-3226EBE9E6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63" t="20740" r="18698" b="31111"/>
            <a:stretch/>
          </p:blipFill>
          <p:spPr>
            <a:xfrm>
              <a:off x="317596" y="2296142"/>
              <a:ext cx="5137573" cy="3302000"/>
            </a:xfrm>
            <a:prstGeom prst="rect">
              <a:avLst/>
            </a:prstGeom>
          </p:spPr>
        </p:pic>
        <p:cxnSp>
          <p:nvCxnSpPr>
            <p:cNvPr id="19" name="Прямая соединительная линия 5">
              <a:extLst>
                <a:ext uri="{FF2B5EF4-FFF2-40B4-BE49-F238E27FC236}">
                  <a16:creationId xmlns:a16="http://schemas.microsoft.com/office/drawing/2014/main" id="{8F1E705E-2CFD-463D-81A3-79E715A9A9AC}"/>
                </a:ext>
              </a:extLst>
            </p:cNvPr>
            <p:cNvCxnSpPr/>
            <p:nvPr/>
          </p:nvCxnSpPr>
          <p:spPr>
            <a:xfrm flipV="1">
              <a:off x="1641783" y="2985116"/>
              <a:ext cx="3022600" cy="1219200"/>
            </a:xfrm>
            <a:prstGeom prst="line">
              <a:avLst/>
            </a:prstGeom>
            <a:ln w="9525">
              <a:solidFill>
                <a:srgbClr val="00B0F0"/>
              </a:solidFill>
              <a:headEnd type="oval" w="sm" len="sm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1">
              <a:extLst>
                <a:ext uri="{FF2B5EF4-FFF2-40B4-BE49-F238E27FC236}">
                  <a16:creationId xmlns:a16="http://schemas.microsoft.com/office/drawing/2014/main" id="{0E07E232-97BB-4A6F-9B77-B452B1ADE036}"/>
                </a:ext>
              </a:extLst>
            </p:cNvPr>
            <p:cNvCxnSpPr/>
            <p:nvPr/>
          </p:nvCxnSpPr>
          <p:spPr>
            <a:xfrm flipV="1">
              <a:off x="1673534" y="3702666"/>
              <a:ext cx="1212849" cy="488953"/>
            </a:xfrm>
            <a:prstGeom prst="straightConnector1">
              <a:avLst/>
            </a:prstGeom>
            <a:ln w="95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19">
              <a:extLst>
                <a:ext uri="{FF2B5EF4-FFF2-40B4-BE49-F238E27FC236}">
                  <a16:creationId xmlns:a16="http://schemas.microsoft.com/office/drawing/2014/main" id="{6C53D0A4-43FD-4C15-9F37-A65B26316340}"/>
                </a:ext>
              </a:extLst>
            </p:cNvPr>
            <p:cNvCxnSpPr/>
            <p:nvPr/>
          </p:nvCxnSpPr>
          <p:spPr>
            <a:xfrm flipH="1">
              <a:off x="3438833" y="2996757"/>
              <a:ext cx="1195919" cy="480483"/>
            </a:xfrm>
            <a:prstGeom prst="straightConnector1">
              <a:avLst/>
            </a:prstGeom>
            <a:ln w="95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DF42E21-EEA0-4EB9-8C4C-E5067484CEE1}"/>
                    </a:ext>
                  </a:extLst>
                </p:cNvPr>
                <p:cNvSpPr txBox="1"/>
                <p:nvPr/>
              </p:nvSpPr>
              <p:spPr>
                <a:xfrm>
                  <a:off x="2352983" y="3189782"/>
                  <a:ext cx="672812" cy="5064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b>
                        </m:sSub>
                      </m:oMath>
                    </m:oMathPara>
                  </a14:m>
                  <a:endParaRPr lang="ru-RU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DF42E21-EEA0-4EB9-8C4C-E5067484CE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2983" y="3189782"/>
                  <a:ext cx="672812" cy="5064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3" name="Прямоугольник 17">
                  <a:extLst>
                    <a:ext uri="{FF2B5EF4-FFF2-40B4-BE49-F238E27FC236}">
                      <a16:creationId xmlns:a16="http://schemas.microsoft.com/office/drawing/2014/main" id="{384145BF-2F42-4FC5-904B-AA81358E4EB6}"/>
                    </a:ext>
                  </a:extLst>
                </p:cNvPr>
                <p:cNvSpPr/>
                <p:nvPr/>
              </p:nvSpPr>
              <p:spPr>
                <a:xfrm>
                  <a:off x="3195582" y="2907919"/>
                  <a:ext cx="679930" cy="5064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24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sz="240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  <m:t>21</m:t>
                            </m:r>
                          </m:sub>
                        </m:sSub>
                      </m:oMath>
                    </m:oMathPara>
                  </a14:m>
                  <a:endParaRPr lang="ru-RU" sz="2400" dirty="0"/>
                </a:p>
              </p:txBody>
            </p:sp>
          </mc:Choice>
          <mc:Fallback>
            <p:sp>
              <p:nvSpPr>
                <p:cNvPr id="23" name="Прямоугольник 17">
                  <a:extLst>
                    <a:ext uri="{FF2B5EF4-FFF2-40B4-BE49-F238E27FC236}">
                      <a16:creationId xmlns:a16="http://schemas.microsoft.com/office/drawing/2014/main" id="{384145BF-2F42-4FC5-904B-AA81358E4E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5582" y="2907919"/>
                  <a:ext cx="679930" cy="50642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uk-U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7" name="Місце для вмісту 3">
            <a:extLst>
              <a:ext uri="{FF2B5EF4-FFF2-40B4-BE49-F238E27FC236}">
                <a16:creationId xmlns:a16="http://schemas.microsoft.com/office/drawing/2014/main" id="{C5BB5CB6-0271-4BC7-8327-B60C921896DF}"/>
              </a:ext>
            </a:extLst>
          </p:cNvPr>
          <p:cNvSpPr txBox="1">
            <a:spLocks/>
          </p:cNvSpPr>
          <p:nvPr/>
        </p:nvSpPr>
        <p:spPr>
          <a:xfrm>
            <a:off x="6095995" y="4872619"/>
            <a:ext cx="5618199" cy="1845076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Кожен об’єкт притягає не лише Сонце, а й інші об’єкти одночасно</a:t>
            </a:r>
          </a:p>
        </p:txBody>
      </p:sp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30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3" name="Прямокутник 32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 закон Кеплера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943351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44B4D6B-081B-4D4A-B316-1FEF2BDB5F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8" name="Групувати 27">
            <a:extLst>
              <a:ext uri="{FF2B5EF4-FFF2-40B4-BE49-F238E27FC236}">
                <a16:creationId xmlns:a16="http://schemas.microsoft.com/office/drawing/2014/main" id="{2F32A223-80AD-4DAC-BB81-9CCB00813AC7}"/>
              </a:ext>
            </a:extLst>
          </p:cNvPr>
          <p:cNvGrpSpPr/>
          <p:nvPr/>
        </p:nvGrpSpPr>
        <p:grpSpPr>
          <a:xfrm>
            <a:off x="-1" y="-2"/>
            <a:ext cx="12191998" cy="812878"/>
            <a:chOff x="-1" y="-2"/>
            <a:chExt cx="12191998" cy="812878"/>
          </a:xfrm>
        </p:grpSpPr>
        <p:sp>
          <p:nvSpPr>
            <p:cNvPr id="30" name="Прямокутник: округлені верхні кути 8">
              <a:extLst>
                <a:ext uri="{FF2B5EF4-FFF2-40B4-BE49-F238E27FC236}">
                  <a16:creationId xmlns:a16="http://schemas.microsoft.com/office/drawing/2014/main" id="{F42D2BC8-7731-46EC-A7EE-C29E29D7C148}"/>
                </a:ext>
              </a:extLst>
            </p:cNvPr>
            <p:cNvSpPr/>
            <p:nvPr/>
          </p:nvSpPr>
          <p:spPr>
            <a:xfrm rot="10800000">
              <a:off x="-1" y="-2"/>
              <a:ext cx="12191998" cy="812878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00838F"/>
            </a:solidFill>
            <a:ln>
              <a:solidFill>
                <a:srgbClr val="0083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3" name="Прямокутник 32">
              <a:extLst>
                <a:ext uri="{FF2B5EF4-FFF2-40B4-BE49-F238E27FC236}">
                  <a16:creationId xmlns:a16="http://schemas.microsoft.com/office/drawing/2014/main" id="{3D4CB33E-5145-4A5B-B4CE-B988ADD29167}"/>
                </a:ext>
              </a:extLst>
            </p:cNvPr>
            <p:cNvSpPr/>
            <p:nvPr/>
          </p:nvSpPr>
          <p:spPr>
            <a:xfrm>
              <a:off x="166635" y="25551"/>
              <a:ext cx="11858729" cy="769441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algn="ctr"/>
              <a:r>
                <a:rPr lang="uk-UA" sz="4400" dirty="0">
                  <a:solidFill>
                    <a:schemeClr val="bg1"/>
                  </a:solidFill>
                  <a:latin typeface="Trebuchet MS" panose="020B0603020202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І закон Кеплера</a:t>
              </a:r>
            </a:p>
          </p:txBody>
        </p:sp>
      </p:grpSp>
      <p:sp>
        <p:nvSpPr>
          <p:cNvPr id="12" name="Місце для вмісту 3">
            <a:extLst>
              <a:ext uri="{FF2B5EF4-FFF2-40B4-BE49-F238E27FC236}">
                <a16:creationId xmlns:a16="http://schemas.microsoft.com/office/drawing/2014/main" id="{EE5E3C34-CC80-40BD-B315-2E79540483F5}"/>
              </a:ext>
            </a:extLst>
          </p:cNvPr>
          <p:cNvSpPr txBox="1">
            <a:spLocks/>
          </p:cNvSpPr>
          <p:nvPr/>
        </p:nvSpPr>
        <p:spPr>
          <a:xfrm>
            <a:off x="6095994" y="1122700"/>
            <a:ext cx="5618199" cy="1547622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Орбіта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небесного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залежить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швидкості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певній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точці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простору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Місце для вмісту 3">
            <a:extLst>
              <a:ext uri="{FF2B5EF4-FFF2-40B4-BE49-F238E27FC236}">
                <a16:creationId xmlns:a16="http://schemas.microsoft.com/office/drawing/2014/main" id="{C5BB5CB6-0271-4BC7-8327-B60C921896DF}"/>
              </a:ext>
            </a:extLst>
          </p:cNvPr>
          <p:cNvSpPr txBox="1">
            <a:spLocks/>
          </p:cNvSpPr>
          <p:nvPr/>
        </p:nvSpPr>
        <p:spPr>
          <a:xfrm>
            <a:off x="6095994" y="4355287"/>
            <a:ext cx="5618199" cy="2192890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Вивчаючи збурення орбіти Урана, було відкрито Нептун , а потім Плутон</a:t>
            </a:r>
          </a:p>
        </p:txBody>
      </p:sp>
      <p:sp>
        <p:nvSpPr>
          <p:cNvPr id="15" name="Місце для вмісту 3">
            <a:extLst>
              <a:ext uri="{FF2B5EF4-FFF2-40B4-BE49-F238E27FC236}">
                <a16:creationId xmlns:a16="http://schemas.microsoft.com/office/drawing/2014/main" id="{7BD356DB-FF7A-402E-A129-34B33155BDD5}"/>
              </a:ext>
            </a:extLst>
          </p:cNvPr>
          <p:cNvSpPr txBox="1">
            <a:spLocks/>
          </p:cNvSpPr>
          <p:nvPr/>
        </p:nvSpPr>
        <p:spPr>
          <a:xfrm>
            <a:off x="6095994" y="3006945"/>
            <a:ext cx="5618199" cy="1038519"/>
          </a:xfrm>
          <a:prstGeom prst="roundRect">
            <a:avLst/>
          </a:prstGeom>
          <a:solidFill>
            <a:srgbClr val="5568B5"/>
          </a:solidFill>
          <a:ln>
            <a:solidFill>
              <a:srgbClr val="5568B5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Складний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планет –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збурений</a:t>
            </a:r>
            <a:r>
              <a:rPr lang="ru-RU" sz="3600" dirty="0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3600" dirty="0" err="1">
                <a:solidFill>
                  <a:schemeClr val="bg1"/>
                </a:solidFill>
                <a:latin typeface="Trebuchet MS" panose="020B06030202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</a:t>
            </a:r>
            <a:endParaRPr lang="uk-UA" sz="3600" dirty="0">
              <a:solidFill>
                <a:schemeClr val="bg1"/>
              </a:solidFill>
              <a:latin typeface="Trebuchet MS" panose="020B060302020202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Пов’язане зображення">
            <a:extLst>
              <a:ext uri="{FF2B5EF4-FFF2-40B4-BE49-F238E27FC236}">
                <a16:creationId xmlns:a16="http://schemas.microsoft.com/office/drawing/2014/main" id="{953E1274-BA6F-4E83-8320-6CEBD1021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02" y="2148267"/>
            <a:ext cx="5691591" cy="379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9723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7" grpId="0" animBg="1"/>
      <p:bldP spid="1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7387</TotalTime>
  <Words>1158</Words>
  <Application>Microsoft Office PowerPoint</Application>
  <PresentationFormat>Широкий екран</PresentationFormat>
  <Paragraphs>197</Paragraphs>
  <Slides>27</Slides>
  <Notes>14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Gerbera</vt:lpstr>
      <vt:lpstr>Trebuchet MS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Serhii</dc:creator>
  <cp:lastModifiedBy>Serhii Kuryshko</cp:lastModifiedBy>
  <cp:revision>442</cp:revision>
  <dcterms:created xsi:type="dcterms:W3CDTF">2016-12-28T18:54:39Z</dcterms:created>
  <dcterms:modified xsi:type="dcterms:W3CDTF">2019-09-14T14:21:58Z</dcterms:modified>
</cp:coreProperties>
</file>