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8" r:id="rId2"/>
    <p:sldId id="434" r:id="rId3"/>
    <p:sldId id="855" r:id="rId4"/>
    <p:sldId id="269" r:id="rId5"/>
    <p:sldId id="794" r:id="rId6"/>
    <p:sldId id="827" r:id="rId7"/>
    <p:sldId id="828" r:id="rId8"/>
    <p:sldId id="858" r:id="rId9"/>
    <p:sldId id="382" r:id="rId10"/>
    <p:sldId id="432" r:id="rId11"/>
    <p:sldId id="436" r:id="rId12"/>
    <p:sldId id="787" r:id="rId13"/>
    <p:sldId id="788" r:id="rId14"/>
    <p:sldId id="789" r:id="rId15"/>
    <p:sldId id="792" r:id="rId16"/>
    <p:sldId id="795" r:id="rId17"/>
    <p:sldId id="856" r:id="rId18"/>
    <p:sldId id="793" r:id="rId19"/>
    <p:sldId id="857" r:id="rId20"/>
    <p:sldId id="854" r:id="rId21"/>
    <p:sldId id="332" r:id="rId22"/>
    <p:sldId id="329" r:id="rId23"/>
    <p:sldId id="303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689F38"/>
    <a:srgbClr val="00838F"/>
    <a:srgbClr val="FFFFF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 varScale="1">
        <p:scale>
          <a:sx n="43" d="100"/>
          <a:sy n="43" d="100"/>
        </p:scale>
        <p:origin x="93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42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38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2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128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50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535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4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28.09.2019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8059" y="3257117"/>
            <a:ext cx="5378451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ВИПРОМІНЮВАННЯ НЕБЕСНИХ ТІЛ. МЕТОДИ АСТОРОНОМІЧНИХ ДОСЛІДЖЕНЬ (СПОСТЕРЕЖЕНЬ</a:t>
            </a:r>
            <a:r>
              <a:rPr lang="en-US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Результат пошуку зображень за запитом &quot;земна атмосфера та ем хвилі&quot;">
            <a:extLst>
              <a:ext uri="{FF2B5EF4-FFF2-40B4-BE49-F238E27FC236}">
                <a16:creationId xmlns:a16="http://schemas.microsoft.com/office/drawing/2014/main" id="{1039A097-D4B2-49BE-A35D-3D3A3C60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4" y="25550"/>
            <a:ext cx="11236341" cy="681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ія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всехвильова наука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328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4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166634" y="1628715"/>
            <a:ext cx="5618199" cy="21641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Видиме світло, радіохвилі короткого діапазону,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частину інфрачервоного випромінювання</a:t>
            </a:r>
            <a:endParaRPr lang="uk-UA" sz="32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368796" y="1673876"/>
            <a:ext cx="5618199" cy="2112455"/>
          </a:xfrm>
          <a:prstGeom prst="roundRect">
            <a:avLst>
              <a:gd name="adj" fmla="val 16667"/>
            </a:avLst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Ультрафіолетове, Рентгенівське,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Гамма випромінювання, радіохвилі довго діапазону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548960F4-1062-45CC-997B-780CE81F948E}"/>
              </a:ext>
            </a:extLst>
          </p:cNvPr>
          <p:cNvSpPr txBox="1">
            <a:spLocks/>
          </p:cNvSpPr>
          <p:nvPr/>
        </p:nvSpPr>
        <p:spPr>
          <a:xfrm>
            <a:off x="1561767" y="956179"/>
            <a:ext cx="2827932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Пропускає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9BD34060-FA24-4E95-BC3B-9CA22F398CBF}"/>
              </a:ext>
            </a:extLst>
          </p:cNvPr>
          <p:cNvSpPr txBox="1">
            <a:spLocks/>
          </p:cNvSpPr>
          <p:nvPr/>
        </p:nvSpPr>
        <p:spPr>
          <a:xfrm>
            <a:off x="7802303" y="963085"/>
            <a:ext cx="2827932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96F8C7A9-C8E2-4A24-8393-BE4163C65943}"/>
              </a:ext>
            </a:extLst>
          </p:cNvPr>
          <p:cNvSpPr txBox="1">
            <a:spLocks/>
          </p:cNvSpPr>
          <p:nvPr/>
        </p:nvSpPr>
        <p:spPr>
          <a:xfrm>
            <a:off x="4313489" y="3929092"/>
            <a:ext cx="3565015" cy="5745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Місце для вмісту 3">
            <a:extLst>
              <a:ext uri="{FF2B5EF4-FFF2-40B4-BE49-F238E27FC236}">
                <a16:creationId xmlns:a16="http://schemas.microsoft.com/office/drawing/2014/main" id="{506EA48C-DEDE-429D-9422-DB78F572BA37}"/>
              </a:ext>
            </a:extLst>
          </p:cNvPr>
          <p:cNvSpPr txBox="1">
            <a:spLocks/>
          </p:cNvSpPr>
          <p:nvPr/>
        </p:nvSpPr>
        <p:spPr>
          <a:xfrm>
            <a:off x="589720" y="4628176"/>
            <a:ext cx="4772025" cy="5745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Безпосередньо із Землі</a:t>
            </a:r>
          </a:p>
        </p:txBody>
      </p:sp>
      <p:sp>
        <p:nvSpPr>
          <p:cNvPr id="36" name="Місце для вмісту 3">
            <a:extLst>
              <a:ext uri="{FF2B5EF4-FFF2-40B4-BE49-F238E27FC236}">
                <a16:creationId xmlns:a16="http://schemas.microsoft.com/office/drawing/2014/main" id="{1AE7F6B1-201C-4942-9385-C58A69585978}"/>
              </a:ext>
            </a:extLst>
          </p:cNvPr>
          <p:cNvSpPr txBox="1">
            <a:spLocks/>
          </p:cNvSpPr>
          <p:nvPr/>
        </p:nvSpPr>
        <p:spPr>
          <a:xfrm>
            <a:off x="6407163" y="4548461"/>
            <a:ext cx="5579832" cy="94165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великих висотах або у космосі</a:t>
            </a:r>
          </a:p>
        </p:txBody>
      </p:sp>
      <p:pic>
        <p:nvPicPr>
          <p:cNvPr id="37" name="Picture 4" descr="Картинки по запросу Телескоп">
            <a:extLst>
              <a:ext uri="{FF2B5EF4-FFF2-40B4-BE49-F238E27FC236}">
                <a16:creationId xmlns:a16="http://schemas.microsoft.com/office/drawing/2014/main" id="{C1ADFA28-2C52-46DA-AD29-2878A8C7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744" y="5232798"/>
            <a:ext cx="1338046" cy="13380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Картинки по запросу радиотелескоп">
            <a:extLst>
              <a:ext uri="{FF2B5EF4-FFF2-40B4-BE49-F238E27FC236}">
                <a16:creationId xmlns:a16="http://schemas.microsoft.com/office/drawing/2014/main" id="{B9CBBC54-F206-4F8A-8AC3-6B2BFB11E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1915" y="5327260"/>
            <a:ext cx="1350268" cy="13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Результат пошуку зображень за запитом &quot;аеростат&quot;">
            <a:extLst>
              <a:ext uri="{FF2B5EF4-FFF2-40B4-BE49-F238E27FC236}">
                <a16:creationId xmlns:a16="http://schemas.microsoft.com/office/drawing/2014/main" id="{029E6CA4-0F84-4167-8C5A-CF039331A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r="28611"/>
          <a:stretch/>
        </p:blipFill>
        <p:spPr bwMode="auto">
          <a:xfrm>
            <a:off x="6736668" y="5519954"/>
            <a:ext cx="896107" cy="13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в’язане зображення">
            <a:extLst>
              <a:ext uri="{FF2B5EF4-FFF2-40B4-BE49-F238E27FC236}">
                <a16:creationId xmlns:a16="http://schemas.microsoft.com/office/drawing/2014/main" id="{9F7CCF91-E5A2-460D-A3EF-EE61C7C0E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b="20246"/>
          <a:stretch/>
        </p:blipFill>
        <p:spPr bwMode="auto">
          <a:xfrm>
            <a:off x="8242423" y="5490112"/>
            <a:ext cx="1615952" cy="13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езультат пошуку зображень за запитом &quot;вояджер&quot;">
            <a:extLst>
              <a:ext uri="{FF2B5EF4-FFF2-40B4-BE49-F238E27FC236}">
                <a16:creationId xmlns:a16="http://schemas.microsoft.com/office/drawing/2014/main" id="{60CB484C-AD1B-4992-9488-35334FF12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3" r="17539"/>
          <a:stretch/>
        </p:blipFill>
        <p:spPr bwMode="auto">
          <a:xfrm>
            <a:off x="10468023" y="5490112"/>
            <a:ext cx="1206896" cy="131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28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езультат пошуку зображень за запитом &quot;elemento mas oscuro&quot;">
            <a:extLst>
              <a:ext uri="{FF2B5EF4-FFF2-40B4-BE49-F238E27FC236}">
                <a16:creationId xmlns:a16="http://schemas.microsoft.com/office/drawing/2014/main" id="{2C23CA0E-BD67-4958-94F5-D05C45D23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5"/>
          <a:stretch/>
        </p:blipFill>
        <p:spPr bwMode="auto">
          <a:xfrm>
            <a:off x="0" y="-19519"/>
            <a:ext cx="12191996" cy="687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Чорне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тіло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C4E4BA-64E1-4B26-9E45-0E1337320FE1}"/>
              </a:ext>
            </a:extLst>
          </p:cNvPr>
          <p:cNvSpPr txBox="1">
            <a:spLocks/>
          </p:cNvSpPr>
          <p:nvPr/>
        </p:nvSpPr>
        <p:spPr>
          <a:xfrm>
            <a:off x="166634" y="1087989"/>
            <a:ext cx="11858729" cy="15792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Атоми можуть випромінювати або поглинати енергію електромагнітних хвиль різної частоти — від цього залежать яскравість і колір того чи іншого тіла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635EBE8D-C288-4D9D-AB93-CD041785C1E7}"/>
              </a:ext>
            </a:extLst>
          </p:cNvPr>
          <p:cNvSpPr txBox="1">
            <a:spLocks/>
          </p:cNvSpPr>
          <p:nvPr/>
        </p:nvSpPr>
        <p:spPr>
          <a:xfrm>
            <a:off x="221428" y="1087989"/>
            <a:ext cx="11803937" cy="15792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тіло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, яке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ідеально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поглинає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випромінює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електромагнітні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хвилі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діапазоні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всіх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довжин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хвиль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неперервний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 спектр)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46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398141" y="999524"/>
            <a:ext cx="5618199" cy="15792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 випромінюють електромагнітні хвилі різної довжини </a:t>
            </a:r>
            <a:r>
              <a:rPr lang="el-GR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398142" y="2784951"/>
            <a:ext cx="5618199" cy="39040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хвилі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якій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випромінює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найбільше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кольору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буде зоря —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червоного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синього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Температура далеких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космічних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9" name="Группа 6">
            <a:extLst>
              <a:ext uri="{FF2B5EF4-FFF2-40B4-BE49-F238E27FC236}">
                <a16:creationId xmlns:a16="http://schemas.microsoft.com/office/drawing/2014/main" id="{A26BA89C-AC42-4C07-A3D4-91C342A7DDA2}"/>
              </a:ext>
            </a:extLst>
          </p:cNvPr>
          <p:cNvGrpSpPr/>
          <p:nvPr/>
        </p:nvGrpSpPr>
        <p:grpSpPr>
          <a:xfrm>
            <a:off x="478066" y="1712491"/>
            <a:ext cx="5680594" cy="4101307"/>
            <a:chOff x="4751387" y="1414882"/>
            <a:chExt cx="4033840" cy="26802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EDDDEF-BA39-4482-BD83-22BAFE04932D}"/>
                </a:ext>
              </a:extLst>
            </p:cNvPr>
            <p:cNvSpPr txBox="1"/>
            <p:nvPr/>
          </p:nvSpPr>
          <p:spPr>
            <a:xfrm>
              <a:off x="4751388" y="3212654"/>
              <a:ext cx="4033839" cy="882453"/>
            </a:xfrm>
            <a:prstGeom prst="rect">
              <a:avLst/>
            </a:prstGeom>
            <a:solidFill>
              <a:srgbClr val="5568B5"/>
            </a:solidFill>
          </p:spPr>
          <p:txBody>
            <a:bodyPr wrap="square" lIns="288000" tIns="120000" rIns="288000" bIns="120000" rtlCol="0">
              <a:spAutoFit/>
            </a:bodyPr>
            <a:lstStyle/>
            <a:p>
              <a:pPr lvl="0" algn="ctr">
                <a:defRPr/>
              </a:pP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Фраунгоферові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лінії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поглинання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 на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фоні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неперервного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 спектру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фотосфери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Сонця</a:t>
              </a:r>
              <a:endParaRPr lang="ru-RU" sz="2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41" name="Группа 5">
              <a:extLst>
                <a:ext uri="{FF2B5EF4-FFF2-40B4-BE49-F238E27FC236}">
                  <a16:creationId xmlns:a16="http://schemas.microsoft.com/office/drawing/2014/main" id="{D25DC209-509A-48F8-BE1E-BCD6897D94B4}"/>
                </a:ext>
              </a:extLst>
            </p:cNvPr>
            <p:cNvGrpSpPr/>
            <p:nvPr/>
          </p:nvGrpSpPr>
          <p:grpSpPr>
            <a:xfrm>
              <a:off x="4751387" y="1414882"/>
              <a:ext cx="4033838" cy="1797772"/>
              <a:chOff x="4751387" y="1283182"/>
              <a:chExt cx="4033838" cy="1797772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CEABFB35-A3FA-4F81-A277-6FC20BE75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388" y="1283183"/>
                <a:ext cx="4033837" cy="1624819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F7F935DA-8565-4FCB-8937-0BF3DE944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389" y="2908002"/>
                <a:ext cx="4033836" cy="172952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5F0004C1-DB9C-4A34-B311-DE1A781D9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43"/>
              <a:stretch/>
            </p:blipFill>
            <p:spPr>
              <a:xfrm>
                <a:off x="4751387" y="1283182"/>
                <a:ext cx="4033837" cy="1624819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15">
            <a:extLst>
              <a:ext uri="{FF2B5EF4-FFF2-40B4-BE49-F238E27FC236}">
                <a16:creationId xmlns:a16="http://schemas.microsoft.com/office/drawing/2014/main" id="{40BBBE2E-6E30-4F7D-B26D-E1740FB47AD7}"/>
              </a:ext>
            </a:extLst>
          </p:cNvPr>
          <p:cNvGrpSpPr/>
          <p:nvPr/>
        </p:nvGrpSpPr>
        <p:grpSpPr>
          <a:xfrm>
            <a:off x="415403" y="2278980"/>
            <a:ext cx="5742576" cy="4106045"/>
            <a:chOff x="4711700" y="1426390"/>
            <a:chExt cx="4073525" cy="287327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8C8799-00B7-410C-B69A-F4C9B875B71E}"/>
                </a:ext>
              </a:extLst>
            </p:cNvPr>
            <p:cNvSpPr txBox="1"/>
            <p:nvPr/>
          </p:nvSpPr>
          <p:spPr>
            <a:xfrm>
              <a:off x="4756150" y="3613191"/>
              <a:ext cx="4029075" cy="686478"/>
            </a:xfrm>
            <a:prstGeom prst="rect">
              <a:avLst/>
            </a:prstGeom>
            <a:solidFill>
              <a:srgbClr val="5568B5"/>
            </a:solidFill>
          </p:spPr>
          <p:txBody>
            <a:bodyPr wrap="square" lIns="288000" tIns="120000" rIns="288000" bIns="120000" rtlCol="0">
              <a:spAutoFit/>
            </a:bodyPr>
            <a:lstStyle/>
            <a:p>
              <a:pPr lvl="0" algn="ctr">
                <a:defRPr/>
              </a:pP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Залежність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інтенсивності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випромінювання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від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довжини</a:t>
              </a:r>
              <a:r>
                <a:rPr lang="ru-RU" sz="24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хвилі</a:t>
              </a:r>
              <a:endParaRPr lang="ru-RU" sz="24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47" name="Группа 17">
              <a:extLst>
                <a:ext uri="{FF2B5EF4-FFF2-40B4-BE49-F238E27FC236}">
                  <a16:creationId xmlns:a16="http://schemas.microsoft.com/office/drawing/2014/main" id="{6FC4D7ED-F2B2-4763-AD95-9F8F3674AC76}"/>
                </a:ext>
              </a:extLst>
            </p:cNvPr>
            <p:cNvGrpSpPr/>
            <p:nvPr/>
          </p:nvGrpSpPr>
          <p:grpSpPr>
            <a:xfrm>
              <a:off x="4711700" y="1426390"/>
              <a:ext cx="4073525" cy="2162988"/>
              <a:chOff x="4551110" y="1341119"/>
              <a:chExt cx="4234115" cy="2248259"/>
            </a:xfrm>
          </p:grpSpPr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BCC98440-F57E-49D6-ACCB-3EF36F0F1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388" y="1711225"/>
                <a:ext cx="4033837" cy="1721050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2C50C933-1CA0-4D88-A15C-D9ABA6C8E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387" y="3432275"/>
                <a:ext cx="4033837" cy="157103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FDC19625-88CF-4EC2-92FF-987D8BE72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576013" y="2316216"/>
                <a:ext cx="2150469" cy="2002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52761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6E00DA-1A58-4D03-A611-633C8FF84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Температура зірок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576E7C7-E445-4872-9450-4013FA899E2F}"/>
              </a:ext>
            </a:extLst>
          </p:cNvPr>
          <p:cNvSpPr txBox="1">
            <a:spLocks/>
          </p:cNvSpPr>
          <p:nvPr/>
        </p:nvSpPr>
        <p:spPr>
          <a:xfrm>
            <a:off x="166635" y="2616118"/>
            <a:ext cx="1733603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T=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3000 К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780DF636-D4EC-464C-B7E7-26F24F235AE6}"/>
              </a:ext>
            </a:extLst>
          </p:cNvPr>
          <p:cNvSpPr txBox="1">
            <a:spLocks/>
          </p:cNvSpPr>
          <p:nvPr/>
        </p:nvSpPr>
        <p:spPr>
          <a:xfrm>
            <a:off x="8862931" y="901617"/>
            <a:ext cx="212412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=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60000 К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DD39EC7A-0B5F-4039-AA77-ADD761C8791A}"/>
              </a:ext>
            </a:extLst>
          </p:cNvPr>
          <p:cNvSpPr txBox="1">
            <a:spLocks/>
          </p:cNvSpPr>
          <p:nvPr/>
        </p:nvSpPr>
        <p:spPr>
          <a:xfrm>
            <a:off x="2262135" y="2297026"/>
            <a:ext cx="1852666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T=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5800 К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8AB872CC-DFF2-446B-8EF7-69BCA75E902A}"/>
              </a:ext>
            </a:extLst>
          </p:cNvPr>
          <p:cNvSpPr txBox="1">
            <a:spLocks/>
          </p:cNvSpPr>
          <p:nvPr/>
        </p:nvSpPr>
        <p:spPr>
          <a:xfrm>
            <a:off x="166635" y="4697330"/>
            <a:ext cx="1733603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1000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нм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2E1C9F93-3EA1-4691-85EC-CE9755DF94D0}"/>
              </a:ext>
            </a:extLst>
          </p:cNvPr>
          <p:cNvSpPr txBox="1">
            <a:spLocks/>
          </p:cNvSpPr>
          <p:nvPr/>
        </p:nvSpPr>
        <p:spPr>
          <a:xfrm>
            <a:off x="2421678" y="4697330"/>
            <a:ext cx="1533579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</a:t>
            </a: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нм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FE0D132E-68C4-4D5D-A74E-BB64F1B04716}"/>
              </a:ext>
            </a:extLst>
          </p:cNvPr>
          <p:cNvSpPr txBox="1">
            <a:spLocks/>
          </p:cNvSpPr>
          <p:nvPr/>
        </p:nvSpPr>
        <p:spPr>
          <a:xfrm>
            <a:off x="8924871" y="4697330"/>
            <a:ext cx="2000249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нм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0DC44DEE-5E04-472E-8C5F-86E8106F10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6635" y="5815013"/>
                <a:ext cx="11803937" cy="92725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28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При </a:t>
                </a:r>
                <a:r>
                  <a:rPr lang="ru-RU" sz="28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зб</a:t>
                </a:r>
                <a:r>
                  <a:rPr lang="uk-UA" sz="28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ільшенні</a:t>
                </a:r>
                <a:r>
                  <a:rPr lang="uk-UA" sz="28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 температури на поверхні зорі, зменшується довжина хвилі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uk-UA" sz="28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, яка відповідає  максимуму енергії випромінювання </a:t>
                </a:r>
                <a:endParaRPr lang="uk-UA" sz="28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0DC44DEE-5E04-472E-8C5F-86E8106F1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35" y="5815013"/>
                <a:ext cx="11803937" cy="927251"/>
              </a:xfrm>
              <a:prstGeom prst="roundRect">
                <a:avLst/>
              </a:prstGeom>
              <a:blipFill>
                <a:blip r:embed="rId4"/>
                <a:stretch>
                  <a:fillRect l="-206" t="-6494" r="-1083" b="-1883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97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Спектральний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аналіз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0" name="Группа 2">
            <a:extLst>
              <a:ext uri="{FF2B5EF4-FFF2-40B4-BE49-F238E27FC236}">
                <a16:creationId xmlns:a16="http://schemas.microsoft.com/office/drawing/2014/main" id="{91D3B9D8-72C9-4F8B-826C-4FEDFD0E07DC}"/>
              </a:ext>
            </a:extLst>
          </p:cNvPr>
          <p:cNvGrpSpPr/>
          <p:nvPr/>
        </p:nvGrpSpPr>
        <p:grpSpPr>
          <a:xfrm>
            <a:off x="1009598" y="4677574"/>
            <a:ext cx="4919714" cy="1823238"/>
            <a:chOff x="4751387" y="1082814"/>
            <a:chExt cx="4033080" cy="1296144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ACBCF93E-E5B3-4589-A090-B0EB3EA6CC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87" t="6440" r="1258" b="8103"/>
            <a:stretch/>
          </p:blipFill>
          <p:spPr bwMode="auto">
            <a:xfrm>
              <a:off x="4751388" y="1808654"/>
              <a:ext cx="4033079" cy="570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05D61EE-477E-4ED0-B5C0-2344D55D5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8" t="6091" r="1899" b="9729"/>
            <a:stretch/>
          </p:blipFill>
          <p:spPr>
            <a:xfrm>
              <a:off x="4751387" y="1082814"/>
              <a:ext cx="4033079" cy="57030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B2743D-FA1E-4C01-8A05-6B62C2F1CE26}"/>
                </a:ext>
              </a:extLst>
            </p:cNvPr>
            <p:cNvSpPr txBox="1"/>
            <p:nvPr/>
          </p:nvSpPr>
          <p:spPr>
            <a:xfrm>
              <a:off x="8413730" y="1939714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Li</a:t>
              </a:r>
              <a:endParaRPr lang="ru-RU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87D4A1-A81C-4E6A-939B-F0B19E904C23}"/>
                </a:ext>
              </a:extLst>
            </p:cNvPr>
            <p:cNvSpPr txBox="1"/>
            <p:nvPr/>
          </p:nvSpPr>
          <p:spPr>
            <a:xfrm>
              <a:off x="8430716" y="1219634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Li</a:t>
              </a:r>
              <a:endParaRPr lang="ru-RU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B97E989-2B27-48A0-822F-B1FEA9E7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86" y="1109119"/>
            <a:ext cx="6106274" cy="3034256"/>
          </a:xfrm>
          <a:prstGeom prst="rect">
            <a:avLst/>
          </a:prstGeom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54D42F9-2A58-4B45-B09A-289EBA595C4E}"/>
              </a:ext>
            </a:extLst>
          </p:cNvPr>
          <p:cNvSpPr txBox="1">
            <a:spLocks/>
          </p:cNvSpPr>
          <p:nvPr/>
        </p:nvSpPr>
        <p:spPr>
          <a:xfrm>
            <a:off x="6407166" y="1048313"/>
            <a:ext cx="5618199" cy="31773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метод,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заснований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вивченні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властивостей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випромінювання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об’єкта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зокрема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світла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йде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нього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891F2C8A-EE37-4348-8D64-0E51A7D57630}"/>
              </a:ext>
            </a:extLst>
          </p:cNvPr>
          <p:cNvSpPr txBox="1">
            <a:spLocks/>
          </p:cNvSpPr>
          <p:nvPr/>
        </p:nvSpPr>
        <p:spPr>
          <a:xfrm>
            <a:off x="6407166" y="4755636"/>
            <a:ext cx="5618199" cy="16383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Спектральний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неперервний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спектр +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чорного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99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ABE0CB-664E-4A70-A303-C40273854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Застосування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спектрального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аналізу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1A457AA-5482-4616-B375-B7B6DED9F792}"/>
              </a:ext>
            </a:extLst>
          </p:cNvPr>
          <p:cNvSpPr txBox="1">
            <a:spLocks/>
          </p:cNvSpPr>
          <p:nvPr/>
        </p:nvSpPr>
        <p:spPr>
          <a:xfrm>
            <a:off x="166632" y="929957"/>
            <a:ext cx="11858729" cy="82309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665F69C-AF4B-4EAF-8951-67B8AEC05D83}"/>
              </a:ext>
            </a:extLst>
          </p:cNvPr>
          <p:cNvSpPr txBox="1">
            <a:spLocks/>
          </p:cNvSpPr>
          <p:nvPr/>
        </p:nvSpPr>
        <p:spPr>
          <a:xfrm>
            <a:off x="166632" y="2012353"/>
            <a:ext cx="4962581" cy="10099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Хімічний склад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4FF60C79-D9D1-4AC5-A7D8-8665CD714E88}"/>
              </a:ext>
            </a:extLst>
          </p:cNvPr>
          <p:cNvGrpSpPr/>
          <p:nvPr/>
        </p:nvGrpSpPr>
        <p:grpSpPr>
          <a:xfrm>
            <a:off x="736084" y="3213620"/>
            <a:ext cx="4033838" cy="3430062"/>
            <a:chOff x="964684" y="3196828"/>
            <a:chExt cx="4033838" cy="3430062"/>
          </a:xfrm>
        </p:grpSpPr>
        <p:grpSp>
          <p:nvGrpSpPr>
            <p:cNvPr id="16" name="Группа 7">
              <a:extLst>
                <a:ext uri="{FF2B5EF4-FFF2-40B4-BE49-F238E27FC236}">
                  <a16:creationId xmlns:a16="http://schemas.microsoft.com/office/drawing/2014/main" id="{DEE5651D-0AA9-4C97-B825-7411DA620BA4}"/>
                </a:ext>
              </a:extLst>
            </p:cNvPr>
            <p:cNvGrpSpPr/>
            <p:nvPr/>
          </p:nvGrpSpPr>
          <p:grpSpPr>
            <a:xfrm>
              <a:off x="964684" y="3196828"/>
              <a:ext cx="4033838" cy="3430062"/>
              <a:chOff x="4751388" y="1332411"/>
              <a:chExt cx="4033838" cy="3430062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C063D591-7073-4625-8195-547346E28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1388" y="1332411"/>
                <a:ext cx="4033838" cy="759760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F4C7B056-410C-4537-A86A-9ACB403B52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1388" y="2222512"/>
                <a:ext cx="4033838" cy="759760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E840F4AA-0980-4758-A85E-4FFEFF244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1388" y="3112613"/>
                <a:ext cx="4033838" cy="759760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F473BBCB-B0EE-488D-BE3B-BF94AB2D15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51388" y="4002713"/>
                <a:ext cx="4033838" cy="75976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BB6987-E84B-47DF-A8DB-A5C33BA89A53}"/>
                </a:ext>
              </a:extLst>
            </p:cNvPr>
            <p:cNvSpPr txBox="1"/>
            <p:nvPr/>
          </p:nvSpPr>
          <p:spPr>
            <a:xfrm>
              <a:off x="964684" y="3574380"/>
              <a:ext cx="823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>
                  <a:solidFill>
                    <a:schemeClr val="bg1"/>
                  </a:solidFill>
                </a:rPr>
                <a:t>Кремній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F803F4-C184-432E-946C-194EA6D4D8B7}"/>
                </a:ext>
              </a:extLst>
            </p:cNvPr>
            <p:cNvSpPr txBox="1"/>
            <p:nvPr/>
          </p:nvSpPr>
          <p:spPr>
            <a:xfrm>
              <a:off x="964684" y="4346234"/>
              <a:ext cx="5843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>
                  <a:solidFill>
                    <a:schemeClr val="bg1"/>
                  </a:solidFill>
                </a:rPr>
                <a:t>Сірка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04797C-4D0F-4A38-8682-8C3E0BC1D8D2}"/>
                </a:ext>
              </a:extLst>
            </p:cNvPr>
            <p:cNvSpPr txBox="1"/>
            <p:nvPr/>
          </p:nvSpPr>
          <p:spPr>
            <a:xfrm>
              <a:off x="964684" y="5203021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>
                  <a:solidFill>
                    <a:schemeClr val="bg1"/>
                  </a:solidFill>
                </a:rPr>
                <a:t>Залізо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6352A5-CD82-4CC7-9279-44311CE96B35}"/>
                </a:ext>
              </a:extLst>
            </p:cNvPr>
            <p:cNvSpPr txBox="1"/>
            <p:nvPr/>
          </p:nvSpPr>
          <p:spPr>
            <a:xfrm>
              <a:off x="977668" y="6093121"/>
              <a:ext cx="9092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err="1">
                  <a:solidFill>
                    <a:schemeClr val="bg1"/>
                  </a:solidFill>
                </a:rPr>
                <a:t>Алюміній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23EA533C-D854-4759-8C0E-C7F46581DB5E}"/>
              </a:ext>
            </a:extLst>
          </p:cNvPr>
          <p:cNvSpPr txBox="1">
            <a:spLocks/>
          </p:cNvSpPr>
          <p:nvPr/>
        </p:nvSpPr>
        <p:spPr>
          <a:xfrm>
            <a:off x="6491232" y="2012353"/>
            <a:ext cx="4962581" cy="10099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Наявність Магнітного поля</a:t>
            </a:r>
          </a:p>
        </p:txBody>
      </p:sp>
      <p:pic>
        <p:nvPicPr>
          <p:cNvPr id="4098" name="Picture 2" descr="Результат пошуку зображень за запитом &quot;як виявити наявність магнітного поля у зірок&quot;">
            <a:extLst>
              <a:ext uri="{FF2B5EF4-FFF2-40B4-BE49-F238E27FC236}">
                <a16:creationId xmlns:a16="http://schemas.microsoft.com/office/drawing/2014/main" id="{E5249E3C-17BB-4B4A-8DF6-82756EDF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24" y="3549156"/>
            <a:ext cx="5634195" cy="28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541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E301-17F8-4FE1-9765-DD5FEB18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Застосування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спектрального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аналізу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1A457AA-5482-4616-B375-B7B6DED9F792}"/>
              </a:ext>
            </a:extLst>
          </p:cNvPr>
          <p:cNvSpPr txBox="1">
            <a:spLocks/>
          </p:cNvSpPr>
          <p:nvPr/>
        </p:nvSpPr>
        <p:spPr>
          <a:xfrm>
            <a:off x="166636" y="1082898"/>
            <a:ext cx="11858729" cy="112953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Рух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Доплера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10" descr="C:\Users\Директор\Pictures\МОИ РИСУНКИ ПОФИЗИКЕ\СОЛНЦЕ\k127-1.jpg">
            <a:extLst>
              <a:ext uri="{FF2B5EF4-FFF2-40B4-BE49-F238E27FC236}">
                <a16:creationId xmlns:a16="http://schemas.microsoft.com/office/drawing/2014/main" id="{D6676709-63DE-4C57-ABB0-D5159731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72179" r="51974"/>
          <a:stretch>
            <a:fillRect/>
          </a:stretch>
        </p:blipFill>
        <p:spPr bwMode="auto">
          <a:xfrm>
            <a:off x="405871" y="5394311"/>
            <a:ext cx="5399616" cy="112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-конечная звезда 8">
            <a:extLst>
              <a:ext uri="{FF2B5EF4-FFF2-40B4-BE49-F238E27FC236}">
                <a16:creationId xmlns:a16="http://schemas.microsoft.com/office/drawing/2014/main" id="{84594D3D-A178-46F2-B4E6-E46FC6747C19}"/>
              </a:ext>
            </a:extLst>
          </p:cNvPr>
          <p:cNvSpPr/>
          <p:nvPr/>
        </p:nvSpPr>
        <p:spPr>
          <a:xfrm>
            <a:off x="2534920" y="4678093"/>
            <a:ext cx="495513" cy="495513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10" name="Picture 17" descr="C:\Users\Директор\Pictures\МОИ РИСУНКИ ПОФИЗИКЕ\СОЛНЦЕ\Рисунок25.png">
            <a:extLst>
              <a:ext uri="{FF2B5EF4-FFF2-40B4-BE49-F238E27FC236}">
                <a16:creationId xmlns:a16="http://schemas.microsoft.com/office/drawing/2014/main" id="{C2CD66C3-B3D4-4025-83D6-63D1AA95F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" b="37186"/>
          <a:stretch/>
        </p:blipFill>
        <p:spPr bwMode="auto">
          <a:xfrm>
            <a:off x="405871" y="3048301"/>
            <a:ext cx="5378449" cy="10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:\Users\Директор\Pictures\МОИ РИСУНКИ ПОФИЗИКЕ\СОЛНЦЕ\Рисунок25н.png">
            <a:extLst>
              <a:ext uri="{FF2B5EF4-FFF2-40B4-BE49-F238E27FC236}">
                <a16:creationId xmlns:a16="http://schemas.microsoft.com/office/drawing/2014/main" id="{FBF8864C-CFE4-4389-A23F-9049ABC5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43" y="3032215"/>
            <a:ext cx="18626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-конечная звезда 12">
            <a:extLst>
              <a:ext uri="{FF2B5EF4-FFF2-40B4-BE49-F238E27FC236}">
                <a16:creationId xmlns:a16="http://schemas.microsoft.com/office/drawing/2014/main" id="{7C25B3FD-5B49-4C23-A973-68D26001AB16}"/>
              </a:ext>
            </a:extLst>
          </p:cNvPr>
          <p:cNvSpPr/>
          <p:nvPr/>
        </p:nvSpPr>
        <p:spPr>
          <a:xfrm>
            <a:off x="2549812" y="2372080"/>
            <a:ext cx="494400" cy="494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pic>
        <p:nvPicPr>
          <p:cNvPr id="16" name="Picture 18" descr="C:\Users\Директор\Pictures\МОИ РИСУНКИ ПОФИЗИКЕ\СОЛНЦЕ\Рисунок25н.png">
            <a:extLst>
              <a:ext uri="{FF2B5EF4-FFF2-40B4-BE49-F238E27FC236}">
                <a16:creationId xmlns:a16="http://schemas.microsoft.com/office/drawing/2014/main" id="{EC049FFE-B715-425C-96DE-29CE5838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43" y="5373991"/>
            <a:ext cx="18626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407682" y="2897854"/>
            <a:ext cx="5618199" cy="356047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зміщення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спектральних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спектру –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наближається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25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3457E-6 L 0.12032 1.23457E-6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Інші джерела інформації про небесні тіла</a:t>
              </a:r>
            </a:p>
          </p:txBody>
        </p:sp>
      </p:grpSp>
      <p:pic>
        <p:nvPicPr>
          <p:cNvPr id="23" name="Picture 2" descr="Результат пошуку зображень за запитом &quot;космічні промені&quot;">
            <a:extLst>
              <a:ext uri="{FF2B5EF4-FFF2-40B4-BE49-F238E27FC236}">
                <a16:creationId xmlns:a16="http://schemas.microsoft.com/office/drawing/2014/main" id="{2F2DD90D-0F4E-475B-9A71-525175FC1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r="9091"/>
          <a:stretch/>
        </p:blipFill>
        <p:spPr bwMode="auto">
          <a:xfrm>
            <a:off x="166634" y="1095111"/>
            <a:ext cx="5603632" cy="46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Результат пошуку зображень за запитом &quot;нейтрино&quot;">
            <a:extLst>
              <a:ext uri="{FF2B5EF4-FFF2-40B4-BE49-F238E27FC236}">
                <a16:creationId xmlns:a16="http://schemas.microsoft.com/office/drawing/2014/main" id="{117D0873-AA36-4990-8D73-1463479E5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10658"/>
          <a:stretch/>
        </p:blipFill>
        <p:spPr bwMode="auto">
          <a:xfrm>
            <a:off x="6418799" y="1095111"/>
            <a:ext cx="5606564" cy="46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FD15D15B-E32B-4097-A614-52247F0CD45F}"/>
              </a:ext>
            </a:extLst>
          </p:cNvPr>
          <p:cNvSpPr txBox="1">
            <a:spLocks/>
          </p:cNvSpPr>
          <p:nvPr/>
        </p:nvSpPr>
        <p:spPr>
          <a:xfrm>
            <a:off x="1514220" y="5869817"/>
            <a:ext cx="3472117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промені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протони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34642F34-103C-4D77-8E8E-975201BE89DD}"/>
              </a:ext>
            </a:extLst>
          </p:cNvPr>
          <p:cNvSpPr txBox="1">
            <a:spLocks/>
          </p:cNvSpPr>
          <p:nvPr/>
        </p:nvSpPr>
        <p:spPr>
          <a:xfrm>
            <a:off x="6418799" y="5869817"/>
            <a:ext cx="5606564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Нейтрино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заряду)</a:t>
            </a:r>
          </a:p>
        </p:txBody>
      </p:sp>
    </p:spTree>
    <p:extLst>
      <p:ext uri="{BB962C8B-B14F-4D97-AF65-F5344CB8AC3E}">
        <p14:creationId xmlns:p14="http://schemas.microsoft.com/office/powerpoint/2010/main" val="1096681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На Місяці вперше проросла земна рослина">
            <a:hlinkClick r:id="" action="ppaction://media"/>
            <a:extLst>
              <a:ext uri="{FF2B5EF4-FFF2-40B4-BE49-F238E27FC236}">
                <a16:creationId xmlns:a16="http://schemas.microsoft.com/office/drawing/2014/main" id="{55CE4598-0536-4772-8F7D-26FDE1EBD2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0" end="2972.4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524653" y="5543549"/>
            <a:ext cx="11142689" cy="12888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міжпланетних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(АМС)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проводять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справжні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експерименти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так і 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міжпланетному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Експеримент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 М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ісяці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404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5" y="1052202"/>
            <a:ext cx="11858729" cy="118800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діапазони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шкали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електромагнітних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хвиль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86963B-79EC-491E-92DF-97D508F26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2975"/>
            <a:ext cx="12193100" cy="41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3" y="1547845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особливості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3" y="3381164"/>
            <a:ext cx="11858729" cy="11361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4" y="5162667"/>
            <a:ext cx="11858729" cy="11361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інформації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5" y="1302464"/>
            <a:ext cx="11858729" cy="118799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температуру далеких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5" y="2967925"/>
            <a:ext cx="11858729" cy="6348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пояснюються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різноманітні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кольори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6" y="4080232"/>
            <a:ext cx="11858729" cy="63484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Чим визначається чутливість ока.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3087776A-137F-4363-AF2C-D1C14E1B3E99}"/>
              </a:ext>
            </a:extLst>
          </p:cNvPr>
          <p:cNvSpPr txBox="1">
            <a:spLocks/>
          </p:cNvSpPr>
          <p:nvPr/>
        </p:nvSpPr>
        <p:spPr>
          <a:xfrm>
            <a:off x="166626" y="5192539"/>
            <a:ext cx="11858729" cy="11879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розрізнити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диск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89" y="931755"/>
            <a:ext cx="10672815" cy="13542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2, пункт 1 (С. 32-35),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і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35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341081" y="2571750"/>
            <a:ext cx="11509829" cy="410845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Повідомлення, буклети, бюлетені, презентації на одну із тем: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Методи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астрофізичних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досліджень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Розподіл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енергії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у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спектрі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випромінювання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Ефект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Доплера та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його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застосування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в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астрономії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Що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таке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чорне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тіло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і як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воно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випромінює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?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Закони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теплового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випромінювання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Утворення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спектрів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небесних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тіл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•	Спектр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електромагнітних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хвиль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—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від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гамма-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променів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до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радіохвиль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.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1001971"/>
            <a:ext cx="11858728" cy="118800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використовували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люди для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5D0271F6-122A-409B-8CF2-6B12B7900B72}"/>
              </a:ext>
            </a:extLst>
          </p:cNvPr>
          <p:cNvSpPr txBox="1">
            <a:spLocks/>
          </p:cNvSpPr>
          <p:nvPr/>
        </p:nvSpPr>
        <p:spPr>
          <a:xfrm>
            <a:off x="166631" y="4921916"/>
            <a:ext cx="11858728" cy="178860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визначити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наближається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до нас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небесне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тіло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віддаляється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наближається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досягне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воно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AC48C-F537-43A4-8473-87B6DF80D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" name="Picture 2" descr="Результат пошуку зображень за запитом &quot;око&quot;">
            <a:extLst>
              <a:ext uri="{FF2B5EF4-FFF2-40B4-BE49-F238E27FC236}">
                <a16:creationId xmlns:a16="http://schemas.microsoft.com/office/drawing/2014/main" id="{BD460E2A-2761-4D9A-B859-A0EC87F4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3" y="2418447"/>
            <a:ext cx="3067917" cy="23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5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µÐ·ÑÐ»ÑÑÐ°Ñ Ð¿Ð¾ÑÑÐºÑ Ð·Ð¾Ð±ÑÐ°Ð¶ÐµÐ½Ñ Ð·Ð° Ð·Ð°Ð¿Ð¸ÑÐ¾Ð¼ &quot;Ð·Ð²ÐµÐ·Ð´Ð½Ð¾Ðµ Ð½ÐµÐ±Ð¾ ÑÐµÐ»ÐµÑÐºÐ¾Ð¿&quot;">
            <a:extLst>
              <a:ext uri="{FF2B5EF4-FFF2-40B4-BE49-F238E27FC236}">
                <a16:creationId xmlns:a16="http://schemas.microsoft.com/office/drawing/2014/main" id="{95D18CAA-0070-4B5F-8A06-73895080B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r="4855"/>
          <a:stretch/>
        </p:blipFill>
        <p:spPr bwMode="auto">
          <a:xfrm>
            <a:off x="0" y="243576"/>
            <a:ext cx="12192000" cy="661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524655" y="5981700"/>
            <a:ext cx="11142689" cy="6327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лежать </a:t>
            </a:r>
            <a:r>
              <a:rPr lang="ru-RU" sz="40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endParaRPr lang="uk-UA" sz="40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Методи астрономії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Спостереження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" name="Picture 4" descr="Результат пошуку зображень за запитом &quot;астрономічні обсерваторії&quot;">
            <a:extLst>
              <a:ext uri="{FF2B5EF4-FFF2-40B4-BE49-F238E27FC236}">
                <a16:creationId xmlns:a16="http://schemas.microsoft.com/office/drawing/2014/main" id="{D93EA6EB-7024-4D3A-9282-E0423B155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11482"/>
          <a:stretch/>
        </p:blipFill>
        <p:spPr bwMode="auto">
          <a:xfrm>
            <a:off x="166635" y="1454013"/>
            <a:ext cx="5377907" cy="43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спостереження  за  небосхилом неозброєним оком&quot;">
            <a:extLst>
              <a:ext uri="{FF2B5EF4-FFF2-40B4-BE49-F238E27FC236}">
                <a16:creationId xmlns:a16="http://schemas.microsoft.com/office/drawing/2014/main" id="{3780D44E-EE63-4BFE-BB23-0CB022C9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58" y="1454014"/>
            <a:ext cx="5377907" cy="43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17CE3413-F902-403A-BFAE-2392DCF7BBE1}"/>
              </a:ext>
            </a:extLst>
          </p:cNvPr>
          <p:cNvSpPr txBox="1">
            <a:spLocks/>
          </p:cNvSpPr>
          <p:nvPr/>
        </p:nvSpPr>
        <p:spPr>
          <a:xfrm>
            <a:off x="166635" y="6046484"/>
            <a:ext cx="5377907" cy="45954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обсерваторіях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5C85D81-FE3C-4E14-9DD8-459BBD4A2E13}"/>
              </a:ext>
            </a:extLst>
          </p:cNvPr>
          <p:cNvSpPr txBox="1">
            <a:spLocks/>
          </p:cNvSpPr>
          <p:nvPr/>
        </p:nvSpPr>
        <p:spPr>
          <a:xfrm>
            <a:off x="7600352" y="6046484"/>
            <a:ext cx="3472117" cy="45954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Неозброєним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оком</a:t>
            </a:r>
          </a:p>
        </p:txBody>
      </p:sp>
    </p:spTree>
    <p:extLst>
      <p:ext uri="{BB962C8B-B14F-4D97-AF65-F5344CB8AC3E}">
        <p14:creationId xmlns:p14="http://schemas.microsoft.com/office/powerpoint/2010/main" val="92105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7041C3-9208-4C22-B28D-7DEC65502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Спостреження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неозброєним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оком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1" name="Picture 2" descr="Пов’язане зображення">
            <a:extLst>
              <a:ext uri="{FF2B5EF4-FFF2-40B4-BE49-F238E27FC236}">
                <a16:creationId xmlns:a16="http://schemas.microsoft.com/office/drawing/2014/main" id="{B07AA860-CEAB-4CC3-9446-E07D3B2A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6" y="983120"/>
            <a:ext cx="6165851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C71451A0-D462-425D-BD4C-2762A00B69AE}"/>
              </a:ext>
            </a:extLst>
          </p:cNvPr>
          <p:cNvSpPr txBox="1">
            <a:spLocks/>
          </p:cNvSpPr>
          <p:nvPr/>
        </p:nvSpPr>
        <p:spPr>
          <a:xfrm>
            <a:off x="560607" y="5777753"/>
            <a:ext cx="5377907" cy="88565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Оком людина отримує 90% інформації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B9223E6C-DDD4-40FB-888F-02BDAA1E37B7}"/>
              </a:ext>
            </a:extLst>
          </p:cNvPr>
          <p:cNvSpPr txBox="1">
            <a:spLocks/>
          </p:cNvSpPr>
          <p:nvPr/>
        </p:nvSpPr>
        <p:spPr>
          <a:xfrm>
            <a:off x="6407165" y="1503091"/>
            <a:ext cx="5618199" cy="98855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характеристики ока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DB568EB-F52F-43A7-B270-217CEB4AEE9A}"/>
              </a:ext>
            </a:extLst>
          </p:cNvPr>
          <p:cNvSpPr txBox="1">
            <a:spLocks/>
          </p:cNvSpPr>
          <p:nvPr/>
        </p:nvSpPr>
        <p:spPr>
          <a:xfrm>
            <a:off x="6407165" y="3181861"/>
            <a:ext cx="5618199" cy="9885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Чутливість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71302A5-F5A8-4FB2-AFAE-0E3274265C97}"/>
              </a:ext>
            </a:extLst>
          </p:cNvPr>
          <p:cNvSpPr txBox="1">
            <a:spLocks/>
          </p:cNvSpPr>
          <p:nvPr/>
        </p:nvSpPr>
        <p:spPr>
          <a:xfrm>
            <a:off x="6407165" y="4860631"/>
            <a:ext cx="5618199" cy="9885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здатність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Роздільна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здатність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ока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5710767" y="938211"/>
            <a:ext cx="6243244" cy="22264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Гострота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спроможність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розрізняти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Місце для вмісту 3">
            <a:extLst>
              <a:ext uri="{FF2B5EF4-FFF2-40B4-BE49-F238E27FC236}">
                <a16:creationId xmlns:a16="http://schemas.microsoft.com/office/drawing/2014/main" id="{841F4DFD-576E-4FB9-B435-A4A913FF37D4}"/>
              </a:ext>
            </a:extLst>
          </p:cNvPr>
          <p:cNvSpPr txBox="1">
            <a:spLocks/>
          </p:cNvSpPr>
          <p:nvPr/>
        </p:nvSpPr>
        <p:spPr>
          <a:xfrm>
            <a:off x="5700713" y="3290016"/>
            <a:ext cx="6243244" cy="13072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здатність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α≥1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87E348-73EC-43F5-8A40-2E6182ADC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0" t="1295" r="4508" b="2867"/>
          <a:stretch/>
        </p:blipFill>
        <p:spPr>
          <a:xfrm>
            <a:off x="1859883" y="1091381"/>
            <a:ext cx="2166427" cy="3830785"/>
          </a:xfrm>
          <a:prstGeom prst="rect">
            <a:avLst/>
          </a:prstGeom>
        </p:spPr>
      </p:pic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DBD13EA4-DB72-4638-B03C-13ADB1CA5482}"/>
              </a:ext>
            </a:extLst>
          </p:cNvPr>
          <p:cNvSpPr txBox="1">
            <a:spLocks/>
          </p:cNvSpPr>
          <p:nvPr/>
        </p:nvSpPr>
        <p:spPr>
          <a:xfrm>
            <a:off x="846741" y="5263483"/>
            <a:ext cx="4300170" cy="12532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Кутовий діаметр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Місяця – 30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Зірок і планет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&lt;1’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3BE6FCBF-783F-499A-B09B-5F7B2123881C}"/>
              </a:ext>
            </a:extLst>
          </p:cNvPr>
          <p:cNvSpPr txBox="1">
            <a:spLocks/>
          </p:cNvSpPr>
          <p:nvPr/>
        </p:nvSpPr>
        <p:spPr>
          <a:xfrm>
            <a:off x="5710767" y="4722584"/>
            <a:ext cx="6243243" cy="19425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&lt;1’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наше око сприймає як яскраві точки</a:t>
            </a: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8" grpId="0" animBg="1"/>
      <p:bldP spid="23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68BBA-0F5B-4A66-96ED-F2D262CB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Чутливість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ока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C71451A0-D462-425D-BD4C-2762A00B69AE}"/>
              </a:ext>
            </a:extLst>
          </p:cNvPr>
          <p:cNvSpPr txBox="1">
            <a:spLocks/>
          </p:cNvSpPr>
          <p:nvPr/>
        </p:nvSpPr>
        <p:spPr>
          <a:xfrm>
            <a:off x="560606" y="5263484"/>
            <a:ext cx="5377907" cy="126590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Спектральна чутливість ока: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 денна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 нічна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B9223E6C-DDD4-40FB-888F-02BDAA1E37B7}"/>
              </a:ext>
            </a:extLst>
          </p:cNvPr>
          <p:cNvSpPr txBox="1">
            <a:spLocks/>
          </p:cNvSpPr>
          <p:nvPr/>
        </p:nvSpPr>
        <p:spPr>
          <a:xfrm>
            <a:off x="6456510" y="1082645"/>
            <a:ext cx="5618199" cy="214668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Чутливість ока визначається порогом сприйняття окремих квантів світла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DB568EB-F52F-43A7-B270-217CEB4AEE9A}"/>
              </a:ext>
            </a:extLst>
          </p:cNvPr>
          <p:cNvSpPr txBox="1">
            <a:spLocks/>
          </p:cNvSpPr>
          <p:nvPr/>
        </p:nvSpPr>
        <p:spPr>
          <a:xfrm>
            <a:off x="6407166" y="3499096"/>
            <a:ext cx="5618199" cy="163302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71302A5-F5A8-4FB2-AFAE-0E3274265C97}"/>
              </a:ext>
            </a:extLst>
          </p:cNvPr>
          <p:cNvSpPr txBox="1">
            <a:spLocks/>
          </p:cNvSpPr>
          <p:nvPr/>
        </p:nvSpPr>
        <p:spPr>
          <a:xfrm>
            <a:off x="6456509" y="5401893"/>
            <a:ext cx="5618199" cy="12659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Чутливість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зіниці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D47670-5826-46ED-A756-E9E48CA9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1" y="1404261"/>
            <a:ext cx="6055550" cy="34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89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Астрономія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–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всехвильова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наука</a:t>
              </a:r>
            </a:p>
          </p:txBody>
        </p:sp>
      </p:grpSp>
      <p:pic>
        <p:nvPicPr>
          <p:cNvPr id="1026" name="Picture 2" descr="Результат пошуку зображень за запитом &quot;світло як електромагнітна хвиля&quot;">
            <a:extLst>
              <a:ext uri="{FF2B5EF4-FFF2-40B4-BE49-F238E27FC236}">
                <a16:creationId xmlns:a16="http://schemas.microsoft.com/office/drawing/2014/main" id="{2F769C34-F34E-4D4D-9353-96718D10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1240669"/>
            <a:ext cx="12192000" cy="5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0B094EBF-3C31-4308-A9E6-58187E3FB8F6}"/>
              </a:ext>
            </a:extLst>
          </p:cNvPr>
          <p:cNvSpPr txBox="1">
            <a:spLocks/>
          </p:cNvSpPr>
          <p:nvPr/>
        </p:nvSpPr>
        <p:spPr>
          <a:xfrm>
            <a:off x="8105650" y="3835437"/>
            <a:ext cx="3995792" cy="296053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залежно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стану,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поглинають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електромагнітні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довжини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8610</TotalTime>
  <Words>618</Words>
  <Application>Microsoft Office PowerPoint</Application>
  <PresentationFormat>Широкий екран</PresentationFormat>
  <Paragraphs>117</Paragraphs>
  <Slides>23</Slides>
  <Notes>10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475</cp:revision>
  <dcterms:created xsi:type="dcterms:W3CDTF">2016-12-28T18:54:39Z</dcterms:created>
  <dcterms:modified xsi:type="dcterms:W3CDTF">2019-09-28T17:53:44Z</dcterms:modified>
</cp:coreProperties>
</file>