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8" r:id="rId2"/>
    <p:sldId id="434" r:id="rId3"/>
    <p:sldId id="855" r:id="rId4"/>
    <p:sldId id="859" r:id="rId5"/>
    <p:sldId id="269" r:id="rId6"/>
    <p:sldId id="794" r:id="rId7"/>
    <p:sldId id="827" r:id="rId8"/>
    <p:sldId id="828" r:id="rId9"/>
    <p:sldId id="860" r:id="rId10"/>
    <p:sldId id="858" r:id="rId11"/>
    <p:sldId id="788" r:id="rId12"/>
    <p:sldId id="861" r:id="rId13"/>
    <p:sldId id="862" r:id="rId14"/>
    <p:sldId id="863" r:id="rId15"/>
    <p:sldId id="792" r:id="rId16"/>
    <p:sldId id="436" r:id="rId17"/>
    <p:sldId id="864" r:id="rId18"/>
    <p:sldId id="856" r:id="rId19"/>
    <p:sldId id="865" r:id="rId20"/>
    <p:sldId id="793" r:id="rId21"/>
    <p:sldId id="866" r:id="rId22"/>
    <p:sldId id="867" r:id="rId23"/>
    <p:sldId id="870" r:id="rId24"/>
    <p:sldId id="868" r:id="rId25"/>
    <p:sldId id="869" r:id="rId26"/>
    <p:sldId id="857" r:id="rId27"/>
    <p:sldId id="854" r:id="rId28"/>
    <p:sldId id="332" r:id="rId29"/>
    <p:sldId id="871" r:id="rId30"/>
    <p:sldId id="872" r:id="rId31"/>
    <p:sldId id="329" r:id="rId32"/>
    <p:sldId id="303" r:id="rId3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9F38"/>
    <a:srgbClr val="5568B5"/>
    <a:srgbClr val="00838F"/>
    <a:srgbClr val="FFFFFF"/>
    <a:srgbClr val="030A16"/>
    <a:srgbClr val="020915"/>
    <a:srgbClr val="FE7B1C"/>
    <a:srgbClr val="009589"/>
    <a:srgbClr val="55B55D"/>
    <a:srgbClr val="438F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80187E-3402-43D4-9104-BA796144FAB8}" v="70" dt="2019-08-20T21:59:46.2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8" autoAdjust="0"/>
    <p:restoredTop sz="93738" autoAdjust="0"/>
  </p:normalViewPr>
  <p:slideViewPr>
    <p:cSldViewPr snapToGrid="0">
      <p:cViewPr varScale="1">
        <p:scale>
          <a:sx n="65" d="100"/>
          <a:sy n="65" d="100"/>
        </p:scale>
        <p:origin x="72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E9ECB-EE97-4F16-8E97-AF251431DA57}" type="datetimeFigureOut">
              <a:rPr lang="uk-UA" smtClean="0"/>
              <a:t>14.10.2019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4D5F9-8C2C-48E3-A450-AE7F793E18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6900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194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512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3092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9884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8151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9364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5426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980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3383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1941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0434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2426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6947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14.10.2019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2674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14.10.2019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364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14.10.2019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9163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14.10.2019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682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14.10.2019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357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14.10.2019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855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14.10.2019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682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14.10.2019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425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14.10.2019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25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14.10.2019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62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14.10.2019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167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7203A-26C4-4C0F-B196-2D7E82AF7C8E}" type="datetimeFigureOut">
              <a:rPr lang="uk-UA" smtClean="0"/>
              <a:t>14.10.2019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068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943" y="2744162"/>
            <a:ext cx="5378451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rebuchet MS" panose="020B0603020202020204" pitchFamily="34" charset="0"/>
              </a:rPr>
              <a:t>ПРИНЦИПИ ДІЇ І БУДОВА ОПТИЧНОГО ТА РАДІОТЕЛЕСКОПА, ДЕТЕКТОРІВ НЕЙТРИНО ТА ГРАВІТАЦІЙНИХ ХВИЛЬ. ПРИЙМАЧІ ВИПРОМІНЮВАННЯ</a:t>
            </a:r>
          </a:p>
        </p:txBody>
      </p:sp>
    </p:spTree>
    <p:extLst>
      <p:ext uri="{BB962C8B-B14F-4D97-AF65-F5344CB8AC3E}">
        <p14:creationId xmlns:p14="http://schemas.microsoft.com/office/powerpoint/2010/main" val="23703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168BBA-0F5B-4A66-96ED-F2D262CBA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Типи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телескопів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2" name="Picture 4" descr="Картинки по запросу Телескоп">
            <a:extLst>
              <a:ext uri="{FF2B5EF4-FFF2-40B4-BE49-F238E27FC236}">
                <a16:creationId xmlns:a16="http://schemas.microsoft.com/office/drawing/2014/main" id="{CB75025C-C09D-43A7-B616-CF4CE5B20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365" y="1856833"/>
            <a:ext cx="3408000" cy="3408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Картинки по запросу рефлектор телескоп">
            <a:extLst>
              <a:ext uri="{FF2B5EF4-FFF2-40B4-BE49-F238E27FC236}">
                <a16:creationId xmlns:a16="http://schemas.microsoft.com/office/drawing/2014/main" id="{8B563C2C-CF84-41AB-9298-67F380C83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92000" y="1856833"/>
            <a:ext cx="3408000" cy="3408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2AED30-97AC-45AF-A96C-1FBA2006AB67}"/>
              </a:ext>
            </a:extLst>
          </p:cNvPr>
          <p:cNvSpPr txBox="1"/>
          <p:nvPr/>
        </p:nvSpPr>
        <p:spPr>
          <a:xfrm>
            <a:off x="501649" y="5689600"/>
            <a:ext cx="3409951" cy="612934"/>
          </a:xfrm>
          <a:prstGeom prst="roundRect">
            <a:avLst/>
          </a:prstGeom>
          <a:solidFill>
            <a:srgbClr val="5568B5"/>
          </a:solidFill>
        </p:spPr>
        <p:txBody>
          <a:bodyPr wrap="square" lIns="0" tIns="0" rIns="0" bIns="0" rtlCol="0">
            <a:spAutoFit/>
          </a:bodyPr>
          <a:lstStyle/>
          <a:p>
            <a:pPr algn="ctr" defTabSz="914377">
              <a:defRPr/>
            </a:pPr>
            <a:r>
              <a:rPr lang="ru-RU" sz="3600" dirty="0">
                <a:solidFill>
                  <a:schemeClr val="bg1"/>
                </a:solidFill>
                <a:latin typeface="Gerbera"/>
              </a:rPr>
              <a:t>Рефрактор</a:t>
            </a:r>
            <a:endParaRPr lang="ru-RU" sz="2400" dirty="0">
              <a:solidFill>
                <a:schemeClr val="bg1"/>
              </a:solidFill>
              <a:latin typeface="Gerber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C6D79-378C-42F9-8A74-4B0146CF2076}"/>
              </a:ext>
            </a:extLst>
          </p:cNvPr>
          <p:cNvSpPr txBox="1"/>
          <p:nvPr/>
        </p:nvSpPr>
        <p:spPr>
          <a:xfrm>
            <a:off x="4368800" y="5689600"/>
            <a:ext cx="3454400" cy="612934"/>
          </a:xfrm>
          <a:prstGeom prst="roundRect">
            <a:avLst/>
          </a:prstGeom>
          <a:solidFill>
            <a:srgbClr val="5568B5"/>
          </a:solidFill>
        </p:spPr>
        <p:txBody>
          <a:bodyPr wrap="square" lIns="0" tIns="0" rIns="0" bIns="0" rtlCol="0">
            <a:spAutoFit/>
          </a:bodyPr>
          <a:lstStyle/>
          <a:p>
            <a:pPr algn="ctr" defTabSz="914377">
              <a:defRPr/>
            </a:pPr>
            <a:r>
              <a:rPr lang="ru-RU" sz="3600" dirty="0">
                <a:solidFill>
                  <a:schemeClr val="bg1"/>
                </a:solidFill>
                <a:latin typeface="Gerbera"/>
              </a:rPr>
              <a:t>Рефлектор</a:t>
            </a:r>
            <a:endParaRPr lang="ru-RU" sz="2400" dirty="0">
              <a:solidFill>
                <a:schemeClr val="bg1"/>
              </a:solidFill>
              <a:latin typeface="Gerber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96FC45-298C-4407-9076-D5584AF35F3F}"/>
              </a:ext>
            </a:extLst>
          </p:cNvPr>
          <p:cNvSpPr txBox="1"/>
          <p:nvPr/>
        </p:nvSpPr>
        <p:spPr>
          <a:xfrm>
            <a:off x="8280400" y="5703673"/>
            <a:ext cx="3454400" cy="612934"/>
          </a:xfrm>
          <a:prstGeom prst="roundRect">
            <a:avLst/>
          </a:prstGeom>
          <a:solidFill>
            <a:srgbClr val="5568B5"/>
          </a:solidFill>
        </p:spPr>
        <p:txBody>
          <a:bodyPr wrap="square" lIns="0" tIns="0" rIns="0" bIns="0" rtlCol="0">
            <a:spAutoFit/>
          </a:bodyPr>
          <a:lstStyle/>
          <a:p>
            <a:pPr algn="ctr" defTabSz="914377">
              <a:defRPr/>
            </a:pPr>
            <a:r>
              <a:rPr lang="ru-RU" sz="3600" dirty="0" err="1">
                <a:solidFill>
                  <a:schemeClr val="bg1"/>
                </a:solidFill>
                <a:latin typeface="Gerbera"/>
              </a:rPr>
              <a:t>Менісковий</a:t>
            </a:r>
            <a:endParaRPr lang="ru-RU" sz="2400" dirty="0">
              <a:solidFill>
                <a:schemeClr val="bg1"/>
              </a:solidFill>
              <a:latin typeface="Gerbera"/>
            </a:endParaRPr>
          </a:p>
        </p:txBody>
      </p:sp>
      <p:pic>
        <p:nvPicPr>
          <p:cNvPr id="17" name="Picture 6" descr="https://veber.ru/upload/iblock/319/telescope_sky_watcher_bk_mak102azgt_synscan_goto_dop4.jpg">
            <a:extLst>
              <a:ext uri="{FF2B5EF4-FFF2-40B4-BE49-F238E27FC236}">
                <a16:creationId xmlns:a16="http://schemas.microsoft.com/office/drawing/2014/main" id="{3C855B45-DA10-4D44-BD1C-A1F735CE1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048" r="-4980" b="-11197"/>
          <a:stretch/>
        </p:blipFill>
        <p:spPr bwMode="auto">
          <a:xfrm>
            <a:off x="8282433" y="1897241"/>
            <a:ext cx="3408000" cy="3408000"/>
          </a:xfrm>
          <a:prstGeom prst="ellipse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580089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F1800B4-4D1F-4CE0-B1D0-AAAB9C73A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1477C978-E1FF-4367-8FC1-4ECF6B6F689B}"/>
              </a:ext>
            </a:extLst>
          </p:cNvPr>
          <p:cNvSpPr txBox="1">
            <a:spLocks/>
          </p:cNvSpPr>
          <p:nvPr/>
        </p:nvSpPr>
        <p:spPr>
          <a:xfrm>
            <a:off x="6096001" y="999524"/>
            <a:ext cx="5920340" cy="81288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Об’єктивом є лінза</a:t>
            </a: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D0213FD9-0F48-462C-9469-DE85725507F4}"/>
              </a:ext>
            </a:extLst>
          </p:cNvPr>
          <p:cNvSpPr txBox="1">
            <a:spLocks/>
          </p:cNvSpPr>
          <p:nvPr/>
        </p:nvSpPr>
        <p:spPr>
          <a:xfrm>
            <a:off x="6096000" y="2018568"/>
            <a:ext cx="5920339" cy="210262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Найбільший телескоп такого типу: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Єрська</a:t>
            </a:r>
            <a:r>
              <a:rPr lang="uk-UA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обсеваторія</a:t>
            </a:r>
            <a:r>
              <a:rPr lang="uk-UA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Чикаго, США (102 см)</a:t>
            </a:r>
          </a:p>
        </p:txBody>
      </p: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Лінзові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телескопи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(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рефрактори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2050" name="Picture 2" descr="Результат пошуку зображень за запитом &quot;найбільший лінзовий телескоп в світі&quot;">
            <a:extLst>
              <a:ext uri="{FF2B5EF4-FFF2-40B4-BE49-F238E27FC236}">
                <a16:creationId xmlns:a16="http://schemas.microsoft.com/office/drawing/2014/main" id="{8D8A51C5-A0BE-4457-9D1A-432E1F601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" t="6677" r="628" b="-686"/>
          <a:stretch/>
        </p:blipFill>
        <p:spPr bwMode="auto">
          <a:xfrm>
            <a:off x="1138991" y="850622"/>
            <a:ext cx="4106778" cy="600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0C0A26F5-822C-435A-876E-382B688CED2D}"/>
              </a:ext>
            </a:extLst>
          </p:cNvPr>
          <p:cNvSpPr txBox="1">
            <a:spLocks/>
          </p:cNvSpPr>
          <p:nvPr/>
        </p:nvSpPr>
        <p:spPr>
          <a:xfrm>
            <a:off x="1138991" y="5876084"/>
            <a:ext cx="4106778" cy="8128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Ніцца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Франція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50 см</a:t>
            </a:r>
            <a:endParaRPr lang="uk-UA" sz="28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9BF608F9-5B5A-4D45-BFE1-50D4B36E05B2}"/>
              </a:ext>
            </a:extLst>
          </p:cNvPr>
          <p:cNvSpPr txBox="1">
            <a:spLocks/>
          </p:cNvSpPr>
          <p:nvPr/>
        </p:nvSpPr>
        <p:spPr>
          <a:xfrm>
            <a:off x="6095999" y="4327354"/>
            <a:ext cx="5920339" cy="223386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Недоліки: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Спотворення зображень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Велика вага лінз та труднощі їх виробництва</a:t>
            </a:r>
          </a:p>
        </p:txBody>
      </p:sp>
    </p:spTree>
    <p:extLst>
      <p:ext uri="{BB962C8B-B14F-4D97-AF65-F5344CB8AC3E}">
        <p14:creationId xmlns:p14="http://schemas.microsoft.com/office/powerpoint/2010/main" val="5527616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CE9C76C-FEA3-44EB-9585-E8FF28276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1477C978-E1FF-4367-8FC1-4ECF6B6F689B}"/>
              </a:ext>
            </a:extLst>
          </p:cNvPr>
          <p:cNvSpPr txBox="1">
            <a:spLocks/>
          </p:cNvSpPr>
          <p:nvPr/>
        </p:nvSpPr>
        <p:spPr>
          <a:xfrm>
            <a:off x="6095998" y="838027"/>
            <a:ext cx="5920340" cy="124637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Об’єктивом є сферичне або параболічне дзеркало</a:t>
            </a: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D0213FD9-0F48-462C-9469-DE85725507F4}"/>
              </a:ext>
            </a:extLst>
          </p:cNvPr>
          <p:cNvSpPr txBox="1">
            <a:spLocks/>
          </p:cNvSpPr>
          <p:nvPr/>
        </p:nvSpPr>
        <p:spPr>
          <a:xfrm>
            <a:off x="6095997" y="2154815"/>
            <a:ext cx="5920339" cy="176300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Покривають шаром алюмінію для покращення відбивання </a:t>
            </a:r>
          </a:p>
        </p:txBody>
      </p: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Дзеркальні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телескопи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(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рефлектори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Місце для вмісту 3">
                <a:extLst>
                  <a:ext uri="{FF2B5EF4-FFF2-40B4-BE49-F238E27FC236}">
                    <a16:creationId xmlns:a16="http://schemas.microsoft.com/office/drawing/2014/main" id="{0C0A26F5-822C-435A-876E-382B688CED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38991" y="5876084"/>
                <a:ext cx="4106778" cy="812880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28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Телекоп Н.Е</a:t>
                </a:r>
                <a:r>
                  <a:rPr lang="en-US" sz="28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.S.S.</a:t>
                </a:r>
                <a:endParaRPr lang="ru-RU" sz="28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28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Нам</a:t>
                </a:r>
                <a:r>
                  <a:rPr lang="uk-UA" sz="28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ібія</a:t>
                </a:r>
                <a:r>
                  <a:rPr lang="uk-UA" sz="28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600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uk-UA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м</m:t>
                        </m:r>
                      </m:e>
                      <m:sup>
                        <m:r>
                          <a:rPr lang="uk-UA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uk-UA" sz="2800" dirty="0">
                  <a:solidFill>
                    <a:srgbClr val="FFFF00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Місце для вмісту 3">
                <a:extLst>
                  <a:ext uri="{FF2B5EF4-FFF2-40B4-BE49-F238E27FC236}">
                    <a16:creationId xmlns:a16="http://schemas.microsoft.com/office/drawing/2014/main" id="{0C0A26F5-822C-435A-876E-382B688CE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991" y="5876084"/>
                <a:ext cx="4106778" cy="812880"/>
              </a:xfrm>
              <a:prstGeom prst="roundRect">
                <a:avLst/>
              </a:prstGeom>
              <a:blipFill>
                <a:blip r:embed="rId3"/>
                <a:stretch>
                  <a:fillRect t="-14074" b="-28889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9BF608F9-5B5A-4D45-BFE1-50D4B36E05B2}"/>
              </a:ext>
            </a:extLst>
          </p:cNvPr>
          <p:cNvSpPr txBox="1">
            <a:spLocks/>
          </p:cNvSpPr>
          <p:nvPr/>
        </p:nvSpPr>
        <p:spPr>
          <a:xfrm>
            <a:off x="6095996" y="3988235"/>
            <a:ext cx="5920339" cy="275349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1668 р. – перший рефлектор (І. Ньютон)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Недолік: мають меншу світлосилу ніж рефрактори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DF0A313-6D64-400E-ABE7-C1AC6ED06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041"/>
            <a:ext cx="5945391" cy="445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8424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CE9C76C-FEA3-44EB-9585-E8FF28276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1477C978-E1FF-4367-8FC1-4ECF6B6F689B}"/>
              </a:ext>
            </a:extLst>
          </p:cNvPr>
          <p:cNvSpPr txBox="1">
            <a:spLocks/>
          </p:cNvSpPr>
          <p:nvPr/>
        </p:nvSpPr>
        <p:spPr>
          <a:xfrm>
            <a:off x="5784860" y="1770920"/>
            <a:ext cx="6271666" cy="223767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Радіохвилі без проблем проходять крізь земну атмосферу </a:t>
            </a:r>
            <a:endParaRPr lang="en-US" sz="3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(крім коротких радіохвиль)</a:t>
            </a:r>
            <a:endParaRPr lang="uk-UA" sz="4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Рад</a:t>
              </a:r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іотелескопи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9BF608F9-5B5A-4D45-BFE1-50D4B36E05B2}"/>
              </a:ext>
            </a:extLst>
          </p:cNvPr>
          <p:cNvSpPr txBox="1">
            <a:spLocks/>
          </p:cNvSpPr>
          <p:nvPr/>
        </p:nvSpPr>
        <p:spPr>
          <a:xfrm>
            <a:off x="5896405" y="4890373"/>
            <a:ext cx="6096008" cy="108585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Середовище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незначною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мірою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поглинає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радіохвилі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2" descr="Картинки по запросу радиотелескоп">
            <a:extLst>
              <a:ext uri="{FF2B5EF4-FFF2-40B4-BE49-F238E27FC236}">
                <a16:creationId xmlns:a16="http://schemas.microsoft.com/office/drawing/2014/main" id="{63C761BF-4794-4936-99D7-7CD678D58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0941" y="775476"/>
            <a:ext cx="5378449" cy="532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0C0A26F5-822C-435A-876E-382B688CED2D}"/>
              </a:ext>
            </a:extLst>
          </p:cNvPr>
          <p:cNvSpPr txBox="1">
            <a:spLocks/>
          </p:cNvSpPr>
          <p:nvPr/>
        </p:nvSpPr>
        <p:spPr>
          <a:xfrm>
            <a:off x="87832" y="5978583"/>
            <a:ext cx="5744666" cy="8128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Радіотелескоп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для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дослідження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радіовипромінювань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28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2280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CE9C76C-FEA3-44EB-9585-E8FF28276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1477C978-E1FF-4367-8FC1-4ECF6B6F689B}"/>
              </a:ext>
            </a:extLst>
          </p:cNvPr>
          <p:cNvSpPr txBox="1">
            <a:spLocks/>
          </p:cNvSpPr>
          <p:nvPr/>
        </p:nvSpPr>
        <p:spPr>
          <a:xfrm>
            <a:off x="5929355" y="913769"/>
            <a:ext cx="6096008" cy="158928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Дослідження космічних об’єктів дає більше інформації про них</a:t>
            </a:r>
            <a:endParaRPr lang="uk-UA" sz="4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Переваги радіотелескопів</a:t>
              </a:r>
            </a:p>
          </p:txBody>
        </p:sp>
      </p:grp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9BF608F9-5B5A-4D45-BFE1-50D4B36E05B2}"/>
              </a:ext>
            </a:extLst>
          </p:cNvPr>
          <p:cNvSpPr txBox="1">
            <a:spLocks/>
          </p:cNvSpPr>
          <p:nvPr/>
        </p:nvSpPr>
        <p:spPr>
          <a:xfrm>
            <a:off x="5901580" y="3846865"/>
            <a:ext cx="6008164" cy="109288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Орієнтування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радіоджералами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космосі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122" name="Picture 2" descr="Лавелівський телескоп">
            <a:extLst>
              <a:ext uri="{FF2B5EF4-FFF2-40B4-BE49-F238E27FC236}">
                <a16:creationId xmlns:a16="http://schemas.microsoft.com/office/drawing/2014/main" id="{C0A50E5E-712A-4F1D-BC2D-D0D218CA8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9" t="20534" r="900"/>
          <a:stretch/>
        </p:blipFill>
        <p:spPr bwMode="auto">
          <a:xfrm>
            <a:off x="209248" y="913769"/>
            <a:ext cx="5510860" cy="51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0C0A26F5-822C-435A-876E-382B688CED2D}"/>
              </a:ext>
            </a:extLst>
          </p:cNvPr>
          <p:cNvSpPr txBox="1">
            <a:spLocks/>
          </p:cNvSpPr>
          <p:nvPr/>
        </p:nvSpPr>
        <p:spPr>
          <a:xfrm>
            <a:off x="0" y="5928853"/>
            <a:ext cx="6008164" cy="8128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Лавелівський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телескоп, 76м, 1945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Нижній 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Вітінгтон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Велика Британія</a:t>
            </a: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E6215787-137E-40D5-BF90-B1EC55F9CCF9}"/>
              </a:ext>
            </a:extLst>
          </p:cNvPr>
          <p:cNvSpPr txBox="1">
            <a:spLocks/>
          </p:cNvSpPr>
          <p:nvPr/>
        </p:nvSpPr>
        <p:spPr>
          <a:xfrm>
            <a:off x="5901580" y="2623462"/>
            <a:ext cx="6096008" cy="109288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Проводити спостереження можна цілодобово</a:t>
            </a:r>
            <a:endParaRPr lang="uk-UA" sz="4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CA50BB4D-80FD-4C9F-A441-C99F732DE0B9}"/>
              </a:ext>
            </a:extLst>
          </p:cNvPr>
          <p:cNvSpPr txBox="1">
            <a:spLocks/>
          </p:cNvSpPr>
          <p:nvPr/>
        </p:nvSpPr>
        <p:spPr>
          <a:xfrm>
            <a:off x="5901580" y="5074242"/>
            <a:ext cx="6008164" cy="159537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Уточнити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відстані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об’єктів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метеорів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6118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Основні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складові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радіотелескопа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7" name="Місце для вмісту 3">
            <a:extLst>
              <a:ext uri="{FF2B5EF4-FFF2-40B4-BE49-F238E27FC236}">
                <a16:creationId xmlns:a16="http://schemas.microsoft.com/office/drawing/2014/main" id="{891F2C8A-EE37-4348-8D64-0E51A7D57630}"/>
              </a:ext>
            </a:extLst>
          </p:cNvPr>
          <p:cNvSpPr txBox="1">
            <a:spLocks/>
          </p:cNvSpPr>
          <p:nvPr/>
        </p:nvSpPr>
        <p:spPr>
          <a:xfrm>
            <a:off x="7353650" y="1010401"/>
            <a:ext cx="4838347" cy="269532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АНТЕНА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параболічне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металеве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дзеркало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приймає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радіохвилі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066D57-E8E4-481D-9429-2F7CE19C3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125"/>
            <a:ext cx="7196691" cy="3409723"/>
          </a:xfrm>
          <a:prstGeom prst="rect">
            <a:avLst/>
          </a:prstGeom>
        </p:spPr>
      </p:pic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1C310B05-48E1-417C-9273-6AAD5082E16C}"/>
              </a:ext>
            </a:extLst>
          </p:cNvPr>
          <p:cNvSpPr txBox="1">
            <a:spLocks/>
          </p:cNvSpPr>
          <p:nvPr/>
        </p:nvSpPr>
        <p:spPr>
          <a:xfrm>
            <a:off x="166636" y="4551097"/>
            <a:ext cx="7187014" cy="210362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ОПРОМІНЮВАЧ -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пристрій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збирає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радіовипромінювання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направлене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нього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дзеркалом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3DFF6E85-CD96-4887-9E32-7398E65F5F00}"/>
              </a:ext>
            </a:extLst>
          </p:cNvPr>
          <p:cNvSpPr txBox="1">
            <a:spLocks/>
          </p:cNvSpPr>
          <p:nvPr/>
        </p:nvSpPr>
        <p:spPr>
          <a:xfrm>
            <a:off x="8755931" y="5007145"/>
            <a:ext cx="2716932" cy="119153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ЧУТЛИВИЙ ПРИЙМАЧ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7998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FBE23CA-B75C-44BA-8BED-0FDBC58CA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101162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1477C978-E1FF-4367-8FC1-4ECF6B6F689B}"/>
              </a:ext>
            </a:extLst>
          </p:cNvPr>
          <p:cNvSpPr txBox="1">
            <a:spLocks/>
          </p:cNvSpPr>
          <p:nvPr/>
        </p:nvSpPr>
        <p:spPr>
          <a:xfrm>
            <a:off x="278642" y="2221919"/>
            <a:ext cx="5394180" cy="101187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сферичне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чи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параболічне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</a:rPr>
              <a:t> зеркало з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металу</a:t>
            </a:r>
            <a:endParaRPr lang="ru-RU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D0213FD9-0F48-462C-9469-DE85725507F4}"/>
              </a:ext>
            </a:extLst>
          </p:cNvPr>
          <p:cNvSpPr txBox="1">
            <a:spLocks/>
          </p:cNvSpPr>
          <p:nvPr/>
        </p:nvSpPr>
        <p:spPr>
          <a:xfrm>
            <a:off x="6322392" y="2166939"/>
            <a:ext cx="5661137" cy="1086406"/>
          </a:xfrm>
          <a:prstGeom prst="roundRect">
            <a:avLst>
              <a:gd name="adj" fmla="val 16667"/>
            </a:avLst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Велика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фазована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решітка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розташована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певному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порядку</a:t>
            </a:r>
          </a:p>
        </p:txBody>
      </p: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Типи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радіотелескопів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7" name="Місце для вмісту 3">
            <a:extLst>
              <a:ext uri="{FF2B5EF4-FFF2-40B4-BE49-F238E27FC236}">
                <a16:creationId xmlns:a16="http://schemas.microsoft.com/office/drawing/2014/main" id="{548960F4-1062-45CC-997B-780CE81F948E}"/>
              </a:ext>
            </a:extLst>
          </p:cNvPr>
          <p:cNvSpPr txBox="1">
            <a:spLocks/>
          </p:cNvSpPr>
          <p:nvPr/>
        </p:nvSpPr>
        <p:spPr>
          <a:xfrm>
            <a:off x="1171438" y="994055"/>
            <a:ext cx="2978149" cy="574521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Рефлекторні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Місце для вмісту 3">
            <a:extLst>
              <a:ext uri="{FF2B5EF4-FFF2-40B4-BE49-F238E27FC236}">
                <a16:creationId xmlns:a16="http://schemas.microsoft.com/office/drawing/2014/main" id="{9BD34060-FA24-4E95-BC3B-9CA22F398CBF}"/>
              </a:ext>
            </a:extLst>
          </p:cNvPr>
          <p:cNvSpPr txBox="1">
            <a:spLocks/>
          </p:cNvSpPr>
          <p:nvPr/>
        </p:nvSpPr>
        <p:spPr>
          <a:xfrm>
            <a:off x="8042415" y="986653"/>
            <a:ext cx="2827932" cy="574521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Радіогратки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224B15B4-21BF-42FC-AB56-1E20682F5B60}"/>
              </a:ext>
            </a:extLst>
          </p:cNvPr>
          <p:cNvSpPr txBox="1">
            <a:spLocks/>
          </p:cNvSpPr>
          <p:nvPr/>
        </p:nvSpPr>
        <p:spPr>
          <a:xfrm>
            <a:off x="5116370" y="1568576"/>
            <a:ext cx="1625988" cy="468791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Антена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" name="Picture 2" descr="Результат пошуку зображень за запитом &quot;радіотелескопи&quot;">
            <a:extLst>
              <a:ext uri="{FF2B5EF4-FFF2-40B4-BE49-F238E27FC236}">
                <a16:creationId xmlns:a16="http://schemas.microsoft.com/office/drawing/2014/main" id="{BBCD48A7-226A-4019-8109-8CB0A9260F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0" b="24242"/>
          <a:stretch/>
        </p:blipFill>
        <p:spPr bwMode="auto">
          <a:xfrm>
            <a:off x="1171438" y="3409481"/>
            <a:ext cx="3608587" cy="292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Результат пошуку зображень за запитом &quot;радіогратки&quot;">
            <a:extLst>
              <a:ext uri="{FF2B5EF4-FFF2-40B4-BE49-F238E27FC236}">
                <a16:creationId xmlns:a16="http://schemas.microsoft.com/office/drawing/2014/main" id="{A032F315-A251-40E7-9581-87914987A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977" y="3409481"/>
            <a:ext cx="3608587" cy="292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7AF74205-CE1D-4730-ACB9-FEE001770AD2}"/>
              </a:ext>
            </a:extLst>
          </p:cNvPr>
          <p:cNvSpPr txBox="1">
            <a:spLocks/>
          </p:cNvSpPr>
          <p:nvPr/>
        </p:nvSpPr>
        <p:spPr>
          <a:xfrm>
            <a:off x="1042918" y="5833257"/>
            <a:ext cx="3865625" cy="92358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Працює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як і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оптичний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телескоп-рефлектор</a:t>
            </a:r>
          </a:p>
        </p:txBody>
      </p: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133ACAEF-BA55-46B6-8315-FC8F00C4E926}"/>
              </a:ext>
            </a:extLst>
          </p:cNvPr>
          <p:cNvSpPr txBox="1">
            <a:spLocks/>
          </p:cNvSpPr>
          <p:nvPr/>
        </p:nvSpPr>
        <p:spPr>
          <a:xfrm>
            <a:off x="7227219" y="5833256"/>
            <a:ext cx="3978101" cy="92358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Їх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велика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кількість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згори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нагадує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букву Т</a:t>
            </a:r>
          </a:p>
        </p:txBody>
      </p:sp>
    </p:spTree>
    <p:extLst>
      <p:ext uri="{BB962C8B-B14F-4D97-AF65-F5344CB8AC3E}">
        <p14:creationId xmlns:p14="http://schemas.microsoft.com/office/powerpoint/2010/main" val="29207793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7" grpId="0" animBg="1"/>
      <p:bldP spid="28" grpId="0" animBg="1"/>
      <p:bldP spid="20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FBE23CA-B75C-44BA-8BED-0FDBC58CA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Найбільші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радіотелескопи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7" name="Місце для вмісту 3">
            <a:extLst>
              <a:ext uri="{FF2B5EF4-FFF2-40B4-BE49-F238E27FC236}">
                <a16:creationId xmlns:a16="http://schemas.microsoft.com/office/drawing/2014/main" id="{548960F4-1062-45CC-997B-780CE81F948E}"/>
              </a:ext>
            </a:extLst>
          </p:cNvPr>
          <p:cNvSpPr txBox="1">
            <a:spLocks/>
          </p:cNvSpPr>
          <p:nvPr/>
        </p:nvSpPr>
        <p:spPr>
          <a:xfrm>
            <a:off x="1615329" y="979134"/>
            <a:ext cx="2978149" cy="574521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Рефлекторні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Місце для вмісту 3">
            <a:extLst>
              <a:ext uri="{FF2B5EF4-FFF2-40B4-BE49-F238E27FC236}">
                <a16:creationId xmlns:a16="http://schemas.microsoft.com/office/drawing/2014/main" id="{9BD34060-FA24-4E95-BC3B-9CA22F398CBF}"/>
              </a:ext>
            </a:extLst>
          </p:cNvPr>
          <p:cNvSpPr txBox="1">
            <a:spLocks/>
          </p:cNvSpPr>
          <p:nvPr/>
        </p:nvSpPr>
        <p:spPr>
          <a:xfrm>
            <a:off x="7673629" y="986594"/>
            <a:ext cx="2827932" cy="574521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Радіогратки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6" descr="http://intermarium.com.ua/wp-content/uploads/2016/05/p_52776433.jpg">
            <a:extLst>
              <a:ext uri="{FF2B5EF4-FFF2-40B4-BE49-F238E27FC236}">
                <a16:creationId xmlns:a16="http://schemas.microsoft.com/office/drawing/2014/main" id="{08CA794F-BE98-4DDC-ABC0-037902E312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2"/>
          <a:stretch/>
        </p:blipFill>
        <p:spPr bwMode="auto">
          <a:xfrm>
            <a:off x="245035" y="1754349"/>
            <a:ext cx="5718739" cy="428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Пов’язане зображення">
            <a:extLst>
              <a:ext uri="{FF2B5EF4-FFF2-40B4-BE49-F238E27FC236}">
                <a16:creationId xmlns:a16="http://schemas.microsoft.com/office/drawing/2014/main" id="{57368283-4327-4A6F-A42E-43C3E7023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226" y="1754349"/>
            <a:ext cx="5718739" cy="428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824A547B-44F0-470D-B098-25267F4FFB65}"/>
              </a:ext>
            </a:extLst>
          </p:cNvPr>
          <p:cNvSpPr txBox="1">
            <a:spLocks/>
          </p:cNvSpPr>
          <p:nvPr/>
        </p:nvSpPr>
        <p:spPr>
          <a:xfrm>
            <a:off x="718095" y="5782306"/>
            <a:ext cx="4772616" cy="92358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</a:rPr>
              <a:t>FAST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-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пров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інція</a:t>
            </a: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Гуйчжоу, Китай, 500 м, 2016 </a:t>
            </a:r>
          </a:p>
        </p:txBody>
      </p:sp>
      <p:sp>
        <p:nvSpPr>
          <p:cNvPr id="29" name="Місце для вмісту 3">
            <a:extLst>
              <a:ext uri="{FF2B5EF4-FFF2-40B4-BE49-F238E27FC236}">
                <a16:creationId xmlns:a16="http://schemas.microsoft.com/office/drawing/2014/main" id="{07A611B7-26CE-45C8-B0D2-DDB168227F99}"/>
              </a:ext>
            </a:extLst>
          </p:cNvPr>
          <p:cNvSpPr txBox="1">
            <a:spLocks/>
          </p:cNvSpPr>
          <p:nvPr/>
        </p:nvSpPr>
        <p:spPr>
          <a:xfrm>
            <a:off x="6701291" y="5814386"/>
            <a:ext cx="4772617" cy="92358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УТР-2 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Харк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івська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область, Україна,  до 1800м, 1970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7180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6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CDEE301-17F8-4FE1-9765-DD5FEB181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Радіоінтерферометри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BACEBB1C-052C-493C-B17C-E41F909F8647}"/>
              </a:ext>
            </a:extLst>
          </p:cNvPr>
          <p:cNvSpPr txBox="1">
            <a:spLocks/>
          </p:cNvSpPr>
          <p:nvPr/>
        </p:nvSpPr>
        <p:spPr>
          <a:xfrm>
            <a:off x="6419078" y="1063598"/>
            <a:ext cx="5618199" cy="162357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Радіоінтерферометр - об’єднання кількох радіотелескопів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9F68B7C-8050-4DDE-A02D-946D6A769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63" y="838426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Місце для вмісту 3">
            <a:extLst>
              <a:ext uri="{FF2B5EF4-FFF2-40B4-BE49-F238E27FC236}">
                <a16:creationId xmlns:a16="http://schemas.microsoft.com/office/drawing/2014/main" id="{6E5FC6B0-7A5B-44AA-A697-8D483A55B244}"/>
              </a:ext>
            </a:extLst>
          </p:cNvPr>
          <p:cNvSpPr txBox="1">
            <a:spLocks/>
          </p:cNvSpPr>
          <p:nvPr/>
        </p:nvSpPr>
        <p:spPr>
          <a:xfrm>
            <a:off x="166119" y="5491462"/>
            <a:ext cx="6096000" cy="126189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Національна радіологічна астрономічна обсерваторія (</a:t>
            </a: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NRAO)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Нью-Мексико, США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Місце для вмісту 3">
            <a:extLst>
              <a:ext uri="{FF2B5EF4-FFF2-40B4-BE49-F238E27FC236}">
                <a16:creationId xmlns:a16="http://schemas.microsoft.com/office/drawing/2014/main" id="{B1BD3585-7A72-4FF9-BB21-B064687905C5}"/>
              </a:ext>
            </a:extLst>
          </p:cNvPr>
          <p:cNvSpPr txBox="1">
            <a:spLocks/>
          </p:cNvSpPr>
          <p:nvPr/>
        </p:nvSpPr>
        <p:spPr>
          <a:xfrm>
            <a:off x="6419078" y="3023318"/>
            <a:ext cx="5618199" cy="216029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Антени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розташовані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на великих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відстанях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(Земля-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штучний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супутник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)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7F29C26A-AC5E-496C-802F-2E8D3DDCA2BF}"/>
              </a:ext>
            </a:extLst>
          </p:cNvPr>
          <p:cNvSpPr txBox="1">
            <a:spLocks/>
          </p:cNvSpPr>
          <p:nvPr/>
        </p:nvSpPr>
        <p:spPr>
          <a:xfrm>
            <a:off x="6407165" y="5519762"/>
            <a:ext cx="5618199" cy="100209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Підвищить роздільну здатність в сотні разів</a:t>
            </a:r>
          </a:p>
        </p:txBody>
      </p:sp>
    </p:spTree>
    <p:extLst>
      <p:ext uri="{BB962C8B-B14F-4D97-AF65-F5344CB8AC3E}">
        <p14:creationId xmlns:p14="http://schemas.microsoft.com/office/powerpoint/2010/main" val="2834525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41F566-DADA-4B0C-9342-25F72E90E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Природа </a:t>
              </a:r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нейтрино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B49950-56B6-4A86-A1EC-3D302416E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1" y="895902"/>
            <a:ext cx="6016422" cy="451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Місце для вмісту 3">
            <a:extLst>
              <a:ext uri="{FF2B5EF4-FFF2-40B4-BE49-F238E27FC236}">
                <a16:creationId xmlns:a16="http://schemas.microsoft.com/office/drawing/2014/main" id="{34642F34-103C-4D77-8E8E-975201BE89DD}"/>
              </a:ext>
            </a:extLst>
          </p:cNvPr>
          <p:cNvSpPr txBox="1">
            <a:spLocks/>
          </p:cNvSpPr>
          <p:nvPr/>
        </p:nvSpPr>
        <p:spPr>
          <a:xfrm>
            <a:off x="303656" y="5445123"/>
            <a:ext cx="5606564" cy="130482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Нейтрино -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частинки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мають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заряду та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близька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нуля</a:t>
            </a: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C119B37A-CFDC-43BB-A323-620C1D978D38}"/>
              </a:ext>
            </a:extLst>
          </p:cNvPr>
          <p:cNvSpPr txBox="1">
            <a:spLocks/>
          </p:cNvSpPr>
          <p:nvPr/>
        </p:nvSpPr>
        <p:spPr>
          <a:xfrm>
            <a:off x="6213875" y="1533714"/>
            <a:ext cx="5849783" cy="55663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Радіоактивного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розпаду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8DAE7F41-75A9-4AAA-B851-C3E44BD642A6}"/>
              </a:ext>
            </a:extLst>
          </p:cNvPr>
          <p:cNvSpPr txBox="1">
            <a:spLocks/>
          </p:cNvSpPr>
          <p:nvPr/>
        </p:nvSpPr>
        <p:spPr>
          <a:xfrm>
            <a:off x="6154645" y="4342166"/>
            <a:ext cx="6016422" cy="222666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Нейтрино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впливають на середню густину речовини у світі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(прихована маса Всесвіту)</a:t>
            </a: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A321738D-488A-496E-AE5E-3537ADF3ABEA}"/>
              </a:ext>
            </a:extLst>
          </p:cNvPr>
          <p:cNvSpPr txBox="1">
            <a:spLocks/>
          </p:cNvSpPr>
          <p:nvPr/>
        </p:nvSpPr>
        <p:spPr>
          <a:xfrm>
            <a:off x="7095623" y="883502"/>
            <a:ext cx="4017175" cy="574521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Утворюються від: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C43CF869-C1BF-4768-A87F-8F3540B5AC69}"/>
              </a:ext>
            </a:extLst>
          </p:cNvPr>
          <p:cNvSpPr txBox="1">
            <a:spLocks/>
          </p:cNvSpPr>
          <p:nvPr/>
        </p:nvSpPr>
        <p:spPr>
          <a:xfrm>
            <a:off x="6213875" y="3502537"/>
            <a:ext cx="5849783" cy="55046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Ядерних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реакцій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Сонці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E90BEC80-F799-494C-A145-D851A40B8B07}"/>
              </a:ext>
            </a:extLst>
          </p:cNvPr>
          <p:cNvSpPr txBox="1">
            <a:spLocks/>
          </p:cNvSpPr>
          <p:nvPr/>
        </p:nvSpPr>
        <p:spPr>
          <a:xfrm>
            <a:off x="6213875" y="2202552"/>
            <a:ext cx="5849783" cy="118860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Зіткнення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із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космічними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променями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атомів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40798294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" y="-5061"/>
            <a:ext cx="12192000" cy="6858000"/>
          </a:xfrm>
          <a:prstGeom prst="rect">
            <a:avLst/>
          </a:prstGeom>
        </p:spPr>
      </p:pic>
      <p:sp>
        <p:nvSpPr>
          <p:cNvPr id="5" name="Місце для вмісту 3"/>
          <p:cNvSpPr txBox="1">
            <a:spLocks noGrp="1"/>
          </p:cNvSpPr>
          <p:nvPr>
            <p:ph idx="1"/>
          </p:nvPr>
        </p:nvSpPr>
        <p:spPr>
          <a:xfrm>
            <a:off x="166635" y="1052202"/>
            <a:ext cx="11858729" cy="1188001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діапазони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шкали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електромагнітних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хвиль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знаєте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?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9AC79668-3DA4-4D5E-AD51-BA614A01CED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5" name="Прямокутник: округлені верхні кути 14">
              <a:extLst>
                <a:ext uri="{FF2B5EF4-FFF2-40B4-BE49-F238E27FC236}">
                  <a16:creationId xmlns:a16="http://schemas.microsoft.com/office/drawing/2014/main" id="{46FBC7F6-B1B2-40B9-8E05-E49E72B732BC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2F801882-5720-46D0-926F-27F3CD87F1E6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Інтелектуальна розминка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86963B-79EC-491E-92DF-97D508F26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2975"/>
            <a:ext cx="12193100" cy="418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0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41F566-DADA-4B0C-9342-25F72E90E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Нейтринні детектори</a:t>
              </a:r>
            </a:p>
          </p:txBody>
        </p:sp>
      </p:grpSp>
      <p:sp>
        <p:nvSpPr>
          <p:cNvPr id="29" name="Місце для вмісту 3">
            <a:extLst>
              <a:ext uri="{FF2B5EF4-FFF2-40B4-BE49-F238E27FC236}">
                <a16:creationId xmlns:a16="http://schemas.microsoft.com/office/drawing/2014/main" id="{34642F34-103C-4D77-8E8E-975201BE89DD}"/>
              </a:ext>
            </a:extLst>
          </p:cNvPr>
          <p:cNvSpPr txBox="1">
            <a:spLocks/>
          </p:cNvSpPr>
          <p:nvPr/>
        </p:nvSpPr>
        <p:spPr>
          <a:xfrm>
            <a:off x="303656" y="5010671"/>
            <a:ext cx="5606564" cy="53933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Супер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Каміо-Канде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Японія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C119B37A-CFDC-43BB-A323-620C1D978D38}"/>
              </a:ext>
            </a:extLst>
          </p:cNvPr>
          <p:cNvSpPr txBox="1">
            <a:spLocks/>
          </p:cNvSpPr>
          <p:nvPr/>
        </p:nvSpPr>
        <p:spPr>
          <a:xfrm>
            <a:off x="6160171" y="1855327"/>
            <a:ext cx="5849783" cy="55663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Глибоко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землею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8DAE7F41-75A9-4AAA-B851-C3E44BD642A6}"/>
              </a:ext>
            </a:extLst>
          </p:cNvPr>
          <p:cNvSpPr txBox="1">
            <a:spLocks/>
          </p:cNvSpPr>
          <p:nvPr/>
        </p:nvSpPr>
        <p:spPr>
          <a:xfrm>
            <a:off x="6213875" y="4324320"/>
            <a:ext cx="5849783" cy="91782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Запобігти впливу космічного випромінювання та радіації</a:t>
            </a: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A321738D-488A-496E-AE5E-3537ADF3ABEA}"/>
              </a:ext>
            </a:extLst>
          </p:cNvPr>
          <p:cNvSpPr txBox="1">
            <a:spLocks/>
          </p:cNvSpPr>
          <p:nvPr/>
        </p:nvSpPr>
        <p:spPr>
          <a:xfrm>
            <a:off x="6758449" y="1170762"/>
            <a:ext cx="5029200" cy="574521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Вимоги до детекторів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C43CF869-C1BF-4768-A87F-8F3540B5AC69}"/>
              </a:ext>
            </a:extLst>
          </p:cNvPr>
          <p:cNvSpPr txBox="1">
            <a:spLocks/>
          </p:cNvSpPr>
          <p:nvPr/>
        </p:nvSpPr>
        <p:spPr>
          <a:xfrm>
            <a:off x="7426996" y="3503897"/>
            <a:ext cx="3662608" cy="550463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Причини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вимог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:</a:t>
            </a: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E90BEC80-F799-494C-A145-D851A40B8B07}"/>
              </a:ext>
            </a:extLst>
          </p:cNvPr>
          <p:cNvSpPr txBox="1">
            <a:spLocks/>
          </p:cNvSpPr>
          <p:nvPr/>
        </p:nvSpPr>
        <p:spPr>
          <a:xfrm>
            <a:off x="6213873" y="2590378"/>
            <a:ext cx="5849783" cy="69278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Величезний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розмірами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pic>
        <p:nvPicPr>
          <p:cNvPr id="1028" name="Picture 4" descr="Результат пошуку зображень за запитом &quot;супер-каміоканде&quot;">
            <a:extLst>
              <a:ext uri="{FF2B5EF4-FFF2-40B4-BE49-F238E27FC236}">
                <a16:creationId xmlns:a16="http://schemas.microsoft.com/office/drawing/2014/main" id="{2759FED0-F713-41E4-AF4C-33DF8FBE8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3" r="12058" b="24044"/>
          <a:stretch/>
        </p:blipFill>
        <p:spPr bwMode="auto">
          <a:xfrm>
            <a:off x="155194" y="921875"/>
            <a:ext cx="5849783" cy="402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726155CB-1BAF-422D-AB7F-8053BEB01D28}"/>
              </a:ext>
            </a:extLst>
          </p:cNvPr>
          <p:cNvSpPr txBox="1">
            <a:spLocks/>
          </p:cNvSpPr>
          <p:nvPr/>
        </p:nvSpPr>
        <p:spPr>
          <a:xfrm>
            <a:off x="6213873" y="5558019"/>
            <a:ext cx="5849783" cy="91782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Через слабку взаємодію – вловити багато </a:t>
            </a:r>
            <a:r>
              <a:rPr lang="uk-UA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нейтрино</a:t>
            </a:r>
            <a:endParaRPr lang="uk-UA" sz="32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0C5E04B0-3D8D-4BDE-9916-5BFD3D7857B1}"/>
              </a:ext>
            </a:extLst>
          </p:cNvPr>
          <p:cNvSpPr txBox="1">
            <a:spLocks/>
          </p:cNvSpPr>
          <p:nvPr/>
        </p:nvSpPr>
        <p:spPr>
          <a:xfrm>
            <a:off x="981462" y="5631644"/>
            <a:ext cx="4250952" cy="114471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Нейтринний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детектор – телескоп для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виявлення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нейтрино</a:t>
            </a:r>
          </a:p>
        </p:txBody>
      </p:sp>
    </p:spTree>
    <p:extLst>
      <p:ext uri="{BB962C8B-B14F-4D97-AF65-F5344CB8AC3E}">
        <p14:creationId xmlns:p14="http://schemas.microsoft.com/office/powerpoint/2010/main" val="10966815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41F566-DADA-4B0C-9342-25F72E90E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56329"/>
              <a:ext cx="11858729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Принцип роботи водяного детектора </a:t>
              </a:r>
              <a:r>
                <a:rPr lang="uk-UA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нейтрино</a:t>
              </a:r>
              <a:endPara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9" name="Місце для вмісту 3">
            <a:extLst>
              <a:ext uri="{FF2B5EF4-FFF2-40B4-BE49-F238E27FC236}">
                <a16:creationId xmlns:a16="http://schemas.microsoft.com/office/drawing/2014/main" id="{34642F34-103C-4D77-8E8E-975201BE89DD}"/>
              </a:ext>
            </a:extLst>
          </p:cNvPr>
          <p:cNvSpPr txBox="1">
            <a:spLocks/>
          </p:cNvSpPr>
          <p:nvPr/>
        </p:nvSpPr>
        <p:spPr>
          <a:xfrm>
            <a:off x="338821" y="6190371"/>
            <a:ext cx="5606564" cy="53933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Супер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Каміо-Канде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Японія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Місце для вмісту 3">
                <a:extLst>
                  <a:ext uri="{FF2B5EF4-FFF2-40B4-BE49-F238E27FC236}">
                    <a16:creationId xmlns:a16="http://schemas.microsoft.com/office/drawing/2014/main" id="{C119B37A-CFDC-43BB-A323-620C1D978D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0" y="923331"/>
                <a:ext cx="5967656" cy="2505669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152400" algn="l"/>
                    <a:tab pos="317500" algn="l"/>
                    <a:tab pos="406400" algn="l"/>
                    <a:tab pos="90170" algn="l"/>
                    <a:tab pos="152400" algn="l"/>
                    <a:tab pos="317500" algn="l"/>
                  </a:tabLst>
                </a:pPr>
                <a:r>
                  <a:rPr lang="ru-RU" sz="32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Нейтрино </a:t>
                </a:r>
                <a:r>
                  <a:rPr lang="ru-RU" sz="32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збуджує</a:t>
                </a:r>
                <a:r>
                  <a:rPr lang="ru-RU" sz="32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 </a:t>
                </a:r>
                <a:r>
                  <a:rPr lang="ru-RU" sz="32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електрони</a:t>
                </a:r>
                <a:r>
                  <a:rPr lang="ru-RU" sz="32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 в молекулах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2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Н</m:t>
                        </m:r>
                      </m:e>
                      <m:sub>
                        <m:r>
                          <a:rPr lang="uk-UA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uk-UA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О</m:t>
                    </m:r>
                  </m:oMath>
                </a14:m>
                <a:r>
                  <a:rPr lang="ru-RU" sz="32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 або реагує з нейтроном молекули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2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uk-UA" sz="32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uk-UA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О</m:t>
                    </m:r>
                  </m:oMath>
                </a14:m>
                <a:r>
                  <a:rPr lang="ru-RU" sz="32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  <a:cs typeface="Myriad Pro Light"/>
                  </a:rPr>
                  <a:t> з утворенням протона й електрона </a:t>
                </a:r>
                <a:endParaRPr lang="uk-UA" sz="3200" dirty="0">
                  <a:solidFill>
                    <a:schemeClr val="bg1"/>
                  </a:solidFill>
                  <a:latin typeface="Trebuchet MS" panose="020B0603020202020204" pitchFamily="34" charset="0"/>
                  <a:ea typeface="Times New Roman" panose="02020603050405020304" pitchFamily="18" charset="0"/>
                  <a:cs typeface="Myriad Pro Light"/>
                </a:endParaRPr>
              </a:p>
            </p:txBody>
          </p:sp>
        </mc:Choice>
        <mc:Fallback xmlns="">
          <p:sp>
            <p:nvSpPr>
              <p:cNvPr id="12" name="Місце для вмісту 3">
                <a:extLst>
                  <a:ext uri="{FF2B5EF4-FFF2-40B4-BE49-F238E27FC236}">
                    <a16:creationId xmlns:a16="http://schemas.microsoft.com/office/drawing/2014/main" id="{C119B37A-CFDC-43BB-A323-620C1D978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923331"/>
                <a:ext cx="5967656" cy="2505669"/>
              </a:xfrm>
              <a:prstGeom prst="roundRect">
                <a:avLst/>
              </a:prstGeom>
              <a:blipFill>
                <a:blip r:embed="rId5"/>
                <a:stretch>
                  <a:fillRect t="-3382" r="-408" b="-7971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8DAE7F41-75A9-4AAA-B851-C3E44BD642A6}"/>
              </a:ext>
            </a:extLst>
          </p:cNvPr>
          <p:cNvSpPr txBox="1">
            <a:spLocks/>
          </p:cNvSpPr>
          <p:nvPr/>
        </p:nvSpPr>
        <p:spPr>
          <a:xfrm>
            <a:off x="6089113" y="3585246"/>
            <a:ext cx="5967658" cy="146211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Надлишок енергії швидко висвічується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en-US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(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Черенк</a:t>
            </a:r>
            <a:r>
              <a:rPr lang="uk-UA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івське</a:t>
            </a: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свічення)</a:t>
            </a: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726155CB-1BAF-422D-AB7F-8053BEB01D28}"/>
              </a:ext>
            </a:extLst>
          </p:cNvPr>
          <p:cNvSpPr txBox="1">
            <a:spLocks/>
          </p:cNvSpPr>
          <p:nvPr/>
        </p:nvSpPr>
        <p:spPr>
          <a:xfrm>
            <a:off x="6125468" y="5203610"/>
            <a:ext cx="5908719" cy="146211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За цим випромінюванням рахують кількість та напрямок руху </a:t>
            </a:r>
            <a:r>
              <a:rPr lang="uk-UA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нейтрино</a:t>
            </a:r>
            <a:endParaRPr lang="uk-UA" sz="32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pic>
        <p:nvPicPr>
          <p:cNvPr id="3074" name="Picture 2" descr="Результат пошуку зображень за запитом &quot;супер-каміоканде&quot;">
            <a:extLst>
              <a:ext uri="{FF2B5EF4-FFF2-40B4-BE49-F238E27FC236}">
                <a16:creationId xmlns:a16="http://schemas.microsoft.com/office/drawing/2014/main" id="{0DFAD061-E6AD-4BC1-8C04-E49A4E3EB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83" y="1837688"/>
            <a:ext cx="5680019" cy="332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Результат пошуку зображень за запитом &quot;супер-каміоканде&quot;">
            <a:extLst>
              <a:ext uri="{FF2B5EF4-FFF2-40B4-BE49-F238E27FC236}">
                <a16:creationId xmlns:a16="http://schemas.microsoft.com/office/drawing/2014/main" id="{D4DEB3F6-BEF7-42A8-89ED-B2A4B62ADA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8"/>
          <a:stretch/>
        </p:blipFill>
        <p:spPr bwMode="auto">
          <a:xfrm>
            <a:off x="497370" y="923331"/>
            <a:ext cx="5168443" cy="515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645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41F566-DADA-4B0C-9342-25F72E90E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Гравітаційні хвилі</a:t>
              </a:r>
            </a:p>
          </p:txBody>
        </p:sp>
      </p:grpSp>
      <p:pic>
        <p:nvPicPr>
          <p:cNvPr id="4098" name="Picture 2" descr="Результат пошуку зображень за запитом &quot;LIGO&quot;">
            <a:extLst>
              <a:ext uri="{FF2B5EF4-FFF2-40B4-BE49-F238E27FC236}">
                <a16:creationId xmlns:a16="http://schemas.microsoft.com/office/drawing/2014/main" id="{F13ACCE0-59E0-4002-9AD0-E7044E8C9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5" t="-477" r="12233" b="477"/>
          <a:stretch/>
        </p:blipFill>
        <p:spPr bwMode="auto">
          <a:xfrm>
            <a:off x="128342" y="1125753"/>
            <a:ext cx="5849783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8B244542-9333-478E-8626-8D9BE98CD57B}"/>
              </a:ext>
            </a:extLst>
          </p:cNvPr>
          <p:cNvSpPr txBox="1">
            <a:spLocks/>
          </p:cNvSpPr>
          <p:nvPr/>
        </p:nvSpPr>
        <p:spPr>
          <a:xfrm>
            <a:off x="7152205" y="1627431"/>
            <a:ext cx="3973113" cy="55663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Нейтронні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зорі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86A5B29F-B8FE-486B-96C4-879C18B62940}"/>
              </a:ext>
            </a:extLst>
          </p:cNvPr>
          <p:cNvSpPr txBox="1">
            <a:spLocks/>
          </p:cNvSpPr>
          <p:nvPr/>
        </p:nvSpPr>
        <p:spPr>
          <a:xfrm>
            <a:off x="6233017" y="965588"/>
            <a:ext cx="5811488" cy="574521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Джерело інформації про: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EF2FD257-41BE-41B1-8F8C-CF218D6DF4D8}"/>
              </a:ext>
            </a:extLst>
          </p:cNvPr>
          <p:cNvSpPr txBox="1">
            <a:spLocks/>
          </p:cNvSpPr>
          <p:nvPr/>
        </p:nvSpPr>
        <p:spPr>
          <a:xfrm>
            <a:off x="6795020" y="2955887"/>
            <a:ext cx="4687488" cy="55046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Вибухи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наднових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зір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5F8175F4-8BA6-4ADE-A2DF-F4B0CD38A9E4}"/>
              </a:ext>
            </a:extLst>
          </p:cNvPr>
          <p:cNvSpPr txBox="1">
            <a:spLocks/>
          </p:cNvSpPr>
          <p:nvPr/>
        </p:nvSpPr>
        <p:spPr>
          <a:xfrm>
            <a:off x="7795144" y="2302302"/>
            <a:ext cx="2687237" cy="55046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Чорні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діри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5753F154-A275-4F9F-8AB2-CF7335576645}"/>
              </a:ext>
            </a:extLst>
          </p:cNvPr>
          <p:cNvSpPr txBox="1">
            <a:spLocks/>
          </p:cNvSpPr>
          <p:nvPr/>
        </p:nvSpPr>
        <p:spPr>
          <a:xfrm>
            <a:off x="166634" y="5496876"/>
            <a:ext cx="5606564" cy="130482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Гравітаційні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хвилі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найдрібніші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викривлення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простору-часу,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передбачені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ЗТВ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Айнштайна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CB27D669-6337-4ADC-B2AA-26AFD16AEC6C}"/>
              </a:ext>
            </a:extLst>
          </p:cNvPr>
          <p:cNvSpPr txBox="1">
            <a:spLocks/>
          </p:cNvSpPr>
          <p:nvPr/>
        </p:nvSpPr>
        <p:spPr>
          <a:xfrm>
            <a:off x="6795020" y="3875854"/>
            <a:ext cx="4687488" cy="574521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Вони спричиняють: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Місце для вмісту 3">
            <a:extLst>
              <a:ext uri="{FF2B5EF4-FFF2-40B4-BE49-F238E27FC236}">
                <a16:creationId xmlns:a16="http://schemas.microsoft.com/office/drawing/2014/main" id="{EF5F2490-4E38-463C-AD9A-2886585AADC8}"/>
              </a:ext>
            </a:extLst>
          </p:cNvPr>
          <p:cNvSpPr txBox="1">
            <a:spLocks/>
          </p:cNvSpPr>
          <p:nvPr/>
        </p:nvSpPr>
        <p:spPr>
          <a:xfrm>
            <a:off x="6233020" y="4656618"/>
            <a:ext cx="5811487" cy="199513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Надзвичайно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слабку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періодичну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зміну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відстаней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між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пробними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частинками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6570230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41F566-DADA-4B0C-9342-25F72E90E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Гравітаційні детектори</a:t>
              </a:r>
            </a:p>
          </p:txBody>
        </p:sp>
      </p:grp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5753F154-A275-4F9F-8AB2-CF7335576645}"/>
              </a:ext>
            </a:extLst>
          </p:cNvPr>
          <p:cNvSpPr txBox="1">
            <a:spLocks/>
          </p:cNvSpPr>
          <p:nvPr/>
        </p:nvSpPr>
        <p:spPr>
          <a:xfrm>
            <a:off x="728663" y="6076715"/>
            <a:ext cx="5086350" cy="485184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Обсерваторія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LIGO,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Луїзіана </a:t>
            </a:r>
          </a:p>
        </p:txBody>
      </p:sp>
      <p:pic>
        <p:nvPicPr>
          <p:cNvPr id="5122" name="Picture 2" descr="Результат пошуку зображень за запитом &quot;простой детектор гравитационных волн&quot;">
            <a:extLst>
              <a:ext uri="{FF2B5EF4-FFF2-40B4-BE49-F238E27FC236}">
                <a16:creationId xmlns:a16="http://schemas.microsoft.com/office/drawing/2014/main" id="{8EC8E4F5-795E-4609-8C06-9054A68C8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14" y="1870745"/>
            <a:ext cx="5864805" cy="390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F308C4AC-ED46-4A8F-80C7-1611568F370B}"/>
              </a:ext>
            </a:extLst>
          </p:cNvPr>
          <p:cNvSpPr txBox="1">
            <a:spLocks/>
          </p:cNvSpPr>
          <p:nvPr/>
        </p:nvSpPr>
        <p:spPr>
          <a:xfrm>
            <a:off x="6457856" y="2451033"/>
            <a:ext cx="5567507" cy="274929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 лютого 2016 року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оголошено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експериментальне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відкриття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гравітаційних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хвиль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1266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41F566-DADA-4B0C-9342-25F72E90E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Гравітаційні детектори</a:t>
              </a:r>
            </a:p>
          </p:txBody>
        </p:sp>
      </p:grp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8B244542-9333-478E-8626-8D9BE98CD57B}"/>
              </a:ext>
            </a:extLst>
          </p:cNvPr>
          <p:cNvSpPr txBox="1">
            <a:spLocks/>
          </p:cNvSpPr>
          <p:nvPr/>
        </p:nvSpPr>
        <p:spPr>
          <a:xfrm>
            <a:off x="6327189" y="987178"/>
            <a:ext cx="5633619" cy="164172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Найпростішим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детектор -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дві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кулі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з’єднані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пружиною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5753F154-A275-4F9F-8AB2-CF7335576645}"/>
              </a:ext>
            </a:extLst>
          </p:cNvPr>
          <p:cNvSpPr txBox="1">
            <a:spLocks/>
          </p:cNvSpPr>
          <p:nvPr/>
        </p:nvSpPr>
        <p:spPr>
          <a:xfrm>
            <a:off x="147493" y="5381609"/>
            <a:ext cx="6085524" cy="127014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Гравітаційний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телескоп (детектор) —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пристрій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призначений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для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реєстрації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гравітаційних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хвиль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Місце для вмісту 3">
            <a:extLst>
              <a:ext uri="{FF2B5EF4-FFF2-40B4-BE49-F238E27FC236}">
                <a16:creationId xmlns:a16="http://schemas.microsoft.com/office/drawing/2014/main" id="{EF5F2490-4E38-463C-AD9A-2886585AADC8}"/>
              </a:ext>
            </a:extLst>
          </p:cNvPr>
          <p:cNvSpPr txBox="1">
            <a:spLocks/>
          </p:cNvSpPr>
          <p:nvPr/>
        </p:nvSpPr>
        <p:spPr>
          <a:xfrm>
            <a:off x="6327189" y="2822717"/>
            <a:ext cx="5633619" cy="390987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Якщо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на них перпендикулярно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осі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з’єднує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центри куль,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падає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гравітаційна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хвиля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, то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відстань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між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кулями буде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змінюватись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pic>
        <p:nvPicPr>
          <p:cNvPr id="5122" name="Picture 2" descr="Результат пошуку зображень за запитом &quot;простой детектор гравитационных волн&quot;">
            <a:extLst>
              <a:ext uri="{FF2B5EF4-FFF2-40B4-BE49-F238E27FC236}">
                <a16:creationId xmlns:a16="http://schemas.microsoft.com/office/drawing/2014/main" id="{8EC8E4F5-795E-4609-8C06-9054A68C8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92" y="1265496"/>
            <a:ext cx="5864805" cy="390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5085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 animBg="1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41F566-DADA-4B0C-9342-25F72E90E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Гравітаційні детектори</a:t>
              </a:r>
            </a:p>
          </p:txBody>
        </p:sp>
      </p:grp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5753F154-A275-4F9F-8AB2-CF7335576645}"/>
              </a:ext>
            </a:extLst>
          </p:cNvPr>
          <p:cNvSpPr txBox="1">
            <a:spLocks/>
          </p:cNvSpPr>
          <p:nvPr/>
        </p:nvSpPr>
        <p:spPr>
          <a:xfrm>
            <a:off x="379840" y="5381609"/>
            <a:ext cx="5567507" cy="127014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Обсерваторія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LIGO,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км,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Вашингтон-Лу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їзіана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США, 1999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46" name="Picture 2" descr="Результат пошуку зображень за запитом &quot;lisa детектор&quot;">
            <a:extLst>
              <a:ext uri="{FF2B5EF4-FFF2-40B4-BE49-F238E27FC236}">
                <a16:creationId xmlns:a16="http://schemas.microsoft.com/office/drawing/2014/main" id="{F0AA8688-0172-4337-BC4A-0539ED430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801" y="1265496"/>
            <a:ext cx="5978394" cy="390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F308C4AC-ED46-4A8F-80C7-1611568F370B}"/>
              </a:ext>
            </a:extLst>
          </p:cNvPr>
          <p:cNvSpPr txBox="1">
            <a:spLocks/>
          </p:cNvSpPr>
          <p:nvPr/>
        </p:nvSpPr>
        <p:spPr>
          <a:xfrm>
            <a:off x="6327187" y="5371260"/>
            <a:ext cx="5567507" cy="127014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ічний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проєкт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eLISA</a:t>
            </a: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 європейських країн,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Запуск 2034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Интерферометр LIGO">
            <a:extLst>
              <a:ext uri="{FF2B5EF4-FFF2-40B4-BE49-F238E27FC236}">
                <a16:creationId xmlns:a16="http://schemas.microsoft.com/office/drawing/2014/main" id="{BC12AA2E-CF89-4FC3-ADC7-D08D8A948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6" y="1265496"/>
            <a:ext cx="5923634" cy="390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413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984D0484-4400-4885-8ADC-3216BB4CB9F7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5" name="Прямокутник: округлені верхні кути 4">
              <a:extLst>
                <a:ext uri="{FF2B5EF4-FFF2-40B4-BE49-F238E27FC236}">
                  <a16:creationId xmlns:a16="http://schemas.microsoft.com/office/drawing/2014/main" id="{70A808B1-3D30-41EC-89E3-5421E1C54BB0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" name="Прямокутник 5">
              <a:extLst>
                <a:ext uri="{FF2B5EF4-FFF2-40B4-BE49-F238E27FC236}">
                  <a16:creationId xmlns:a16="http://schemas.microsoft.com/office/drawing/2014/main" id="{36E70F9A-CB48-45FF-A82E-D25185223383}"/>
                </a:ext>
              </a:extLst>
            </p:cNvPr>
            <p:cNvSpPr/>
            <p:nvPr/>
          </p:nvSpPr>
          <p:spPr>
            <a:xfrm>
              <a:off x="166635" y="56329"/>
              <a:ext cx="11858729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Електронні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прилади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реєстрації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випромінювання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7" name="Picture 4" descr="Пов’язане зображення">
            <a:extLst>
              <a:ext uri="{FF2B5EF4-FFF2-40B4-BE49-F238E27FC236}">
                <a16:creationId xmlns:a16="http://schemas.microsoft.com/office/drawing/2014/main" id="{6C310624-F7FD-45A1-8FAB-04AE00797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57" y="1167901"/>
            <a:ext cx="3376776" cy="337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Результат пошуку зображень за запитом &quot;прилади зарядового зв’язку&quot;">
            <a:extLst>
              <a:ext uri="{FF2B5EF4-FFF2-40B4-BE49-F238E27FC236}">
                <a16:creationId xmlns:a16="http://schemas.microsoft.com/office/drawing/2014/main" id="{7B9CCAF6-E0AC-4C4A-AD2D-5F449EED1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/>
          <a:stretch/>
        </p:blipFill>
        <p:spPr bwMode="auto">
          <a:xfrm>
            <a:off x="8349167" y="1181564"/>
            <a:ext cx="3376776" cy="337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413170FA-B834-4CED-8763-DB9B4E78AD47}"/>
              </a:ext>
            </a:extLst>
          </p:cNvPr>
          <p:cNvSpPr txBox="1">
            <a:spLocks/>
          </p:cNvSpPr>
          <p:nvPr/>
        </p:nvSpPr>
        <p:spPr>
          <a:xfrm>
            <a:off x="408655" y="4686851"/>
            <a:ext cx="3491579" cy="86599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Фотоелектронні помножувачі (ФЕП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25CA31F7-E243-496C-9083-DA15EEBB2014}"/>
              </a:ext>
            </a:extLst>
          </p:cNvPr>
          <p:cNvSpPr txBox="1">
            <a:spLocks/>
          </p:cNvSpPr>
          <p:nvPr/>
        </p:nvSpPr>
        <p:spPr>
          <a:xfrm>
            <a:off x="4407612" y="4629264"/>
            <a:ext cx="3376776" cy="92358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</a:rPr>
              <a:t>Електронно-оптичні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</a:rPr>
              <a:t>перетворювачі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 (ЕОП) </a:t>
            </a: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921CE17B-22B9-4041-962B-0F6075D3E6A7}"/>
              </a:ext>
            </a:extLst>
          </p:cNvPr>
          <p:cNvSpPr txBox="1">
            <a:spLocks/>
          </p:cNvSpPr>
          <p:nvPr/>
        </p:nvSpPr>
        <p:spPr>
          <a:xfrm>
            <a:off x="408655" y="5752607"/>
            <a:ext cx="3491579" cy="92358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Потік фотонів у електричний струм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3818D74A-57E3-4386-AE98-38C69723E33A}"/>
              </a:ext>
            </a:extLst>
          </p:cNvPr>
          <p:cNvSpPr txBox="1">
            <a:spLocks/>
          </p:cNvSpPr>
          <p:nvPr/>
        </p:nvSpPr>
        <p:spPr>
          <a:xfrm>
            <a:off x="4407612" y="5752608"/>
            <a:ext cx="3376776" cy="92358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Інфрачервоне у видиме світло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1F6A3E0E-8267-4D5A-A8F8-C7519B047D92}"/>
              </a:ext>
            </a:extLst>
          </p:cNvPr>
          <p:cNvSpPr txBox="1">
            <a:spLocks/>
          </p:cNvSpPr>
          <p:nvPr/>
        </p:nvSpPr>
        <p:spPr>
          <a:xfrm>
            <a:off x="8345655" y="4629261"/>
            <a:ext cx="3376776" cy="92358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Прилади зарядового зв’язку (ПЗЗ) </a:t>
            </a: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995E4FC7-E49F-431C-B6DB-498FE222317F}"/>
              </a:ext>
            </a:extLst>
          </p:cNvPr>
          <p:cNvSpPr txBox="1">
            <a:spLocks/>
          </p:cNvSpPr>
          <p:nvPr/>
        </p:nvSpPr>
        <p:spPr>
          <a:xfrm>
            <a:off x="8345655" y="5752607"/>
            <a:ext cx="3376776" cy="92358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отримання зображень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8" descr="Результат пошуку зображень за запитом &quot;Електронно-оптичні перетворювачі&quot;">
            <a:extLst>
              <a:ext uri="{FF2B5EF4-FFF2-40B4-BE49-F238E27FC236}">
                <a16:creationId xmlns:a16="http://schemas.microsoft.com/office/drawing/2014/main" id="{578096A0-B631-4B9E-9AEB-B7A024EF4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613" y="1167901"/>
            <a:ext cx="3376776" cy="337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4047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23" y="1547845"/>
            <a:ext cx="11858729" cy="812880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Телескопічна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ера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розпочалась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у...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23" y="3381164"/>
            <a:ext cx="11858729" cy="113618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називається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телескоп,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об’єктивом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лінза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24" y="5162667"/>
            <a:ext cx="11858729" cy="113618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називається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оптичний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телескоп,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об’єктивом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дзеркало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88359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25" y="1302464"/>
            <a:ext cx="11858729" cy="1187999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Чим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відрізняються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телескопи-рефлектори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телескопів-рефракторів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25" y="2819066"/>
            <a:ext cx="11858729" cy="93256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Спостереженням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телескопах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можуть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заважати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мережі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стільникового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зв’язку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25" y="4154661"/>
            <a:ext cx="11858729" cy="634845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радіотелескопах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буває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окуляра?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3087776A-137F-4363-AF2C-D1C14E1B3E99}"/>
              </a:ext>
            </a:extLst>
          </p:cNvPr>
          <p:cNvSpPr txBox="1">
            <a:spLocks/>
          </p:cNvSpPr>
          <p:nvPr/>
        </p:nvSpPr>
        <p:spPr>
          <a:xfrm>
            <a:off x="166626" y="5192539"/>
            <a:ext cx="11858729" cy="118799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Навіщо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роблять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телескопи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дуже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великими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діаметрами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об’єктивів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183725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23" y="1250670"/>
            <a:ext cx="11858729" cy="1187999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Поясніть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оптичний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телескоп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бачити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 видно не-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озброєним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оком.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23" y="2876463"/>
            <a:ext cx="11858729" cy="17185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Поясніть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процеси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реєструвати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допомогою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нейтрин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-них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телескопів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гравітаційних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телескопів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23" y="5152015"/>
            <a:ext cx="11858729" cy="1149002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прилади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значно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збільшують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роздільну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здатність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чутливість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телескопа?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61464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166631" y="1001971"/>
            <a:ext cx="11858728" cy="1188001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	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використовують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сучасні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люди для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спостережень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небесної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сфери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9AC79668-3DA4-4D5E-AD51-BA614A01CED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5" name="Прямокутник: округлені верхні кути 14">
              <a:extLst>
                <a:ext uri="{FF2B5EF4-FFF2-40B4-BE49-F238E27FC236}">
                  <a16:creationId xmlns:a16="http://schemas.microsoft.com/office/drawing/2014/main" id="{46FBC7F6-B1B2-40B9-8E05-E49E72B732BC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2F801882-5720-46D0-926F-27F3CD87F1E6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Інтелектуальна розминка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Picture 2" descr="Результат пошуку зображень за запитом &quot;око&quot;">
            <a:extLst>
              <a:ext uri="{FF2B5EF4-FFF2-40B4-BE49-F238E27FC236}">
                <a16:creationId xmlns:a16="http://schemas.microsoft.com/office/drawing/2014/main" id="{BD460E2A-2761-4D9A-B859-A0EC87F40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042" y="3570383"/>
            <a:ext cx="3067917" cy="230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Результат пошуку зображень за запитом &quot;телескоп&quot;">
            <a:extLst>
              <a:ext uri="{FF2B5EF4-FFF2-40B4-BE49-F238E27FC236}">
                <a16:creationId xmlns:a16="http://schemas.microsoft.com/office/drawing/2014/main" id="{34C741D0-4691-4DA1-8AEA-49A449D6A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7" y="2577195"/>
            <a:ext cx="2864056" cy="190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Пов’язане зображення">
            <a:extLst>
              <a:ext uri="{FF2B5EF4-FFF2-40B4-BE49-F238E27FC236}">
                <a16:creationId xmlns:a16="http://schemas.microsoft.com/office/drawing/2014/main" id="{995323D1-15F7-44BC-8337-A8867957A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65" y="4720852"/>
            <a:ext cx="2850195" cy="190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Пов’язане зображення">
            <a:extLst>
              <a:ext uri="{FF2B5EF4-FFF2-40B4-BE49-F238E27FC236}">
                <a16:creationId xmlns:a16="http://schemas.microsoft.com/office/drawing/2014/main" id="{A8E71011-7E52-41F8-B4F1-05E0F674B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847" y="2577195"/>
            <a:ext cx="2733551" cy="203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Результат пошуку зображень за запитом &quot;телескоп&quot;">
            <a:extLst>
              <a:ext uri="{FF2B5EF4-FFF2-40B4-BE49-F238E27FC236}">
                <a16:creationId xmlns:a16="http://schemas.microsoft.com/office/drawing/2014/main" id="{52459F73-F033-4385-B48C-3AB1725F2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847" y="4954466"/>
            <a:ext cx="2709614" cy="180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25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23" y="1713003"/>
            <a:ext cx="11858729" cy="220902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спостережень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сучасних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оптичних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телескопах окуляра не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використовують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приймач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встановлюють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безпосередньо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фокальній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площині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Поясніть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23" y="4822149"/>
            <a:ext cx="11858729" cy="1114186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12.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Опишіть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ідеальне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для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виконання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оптичних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астрономічних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спостережень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94142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147B52-95AA-4C94-9962-86B213D63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32" y="1444448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 зрозумів …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2" y="2480285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найцікавішим було … 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31" y="3516122"/>
            <a:ext cx="11858729" cy="82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найважче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166630" y="4551959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У мене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виникло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запитання …</a:t>
            </a: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166630" y="5587796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наступний урок я хотів би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01C4F295-736A-4A7D-BEAD-785837D7C06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3" name="Прямокутник: округлені верхні кути 12">
              <a:extLst>
                <a:ext uri="{FF2B5EF4-FFF2-40B4-BE49-F238E27FC236}">
                  <a16:creationId xmlns:a16="http://schemas.microsoft.com/office/drawing/2014/main" id="{8703B81C-8466-438A-AC93-192EC41CB9E0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00E24C00-CEA8-4F60-81F6-25FC7FB23BA5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Рефлексія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2758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48EC69-7823-4FB4-9A09-632F25701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299981" y="1258769"/>
            <a:ext cx="11684275" cy="184308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Прочитати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тема 2, пункт 2 (С. 35-38),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Контрольні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запитання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С. 38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Завдання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для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дискусії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та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спостереження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(С.39) </a:t>
            </a:r>
          </a:p>
        </p:txBody>
      </p:sp>
      <p:sp>
        <p:nvSpPr>
          <p:cNvPr id="5" name="Місце для вмісту 3"/>
          <p:cNvSpPr txBox="1">
            <a:spLocks/>
          </p:cNvSpPr>
          <p:nvPr/>
        </p:nvSpPr>
        <p:spPr>
          <a:xfrm>
            <a:off x="166635" y="3660794"/>
            <a:ext cx="11684275" cy="2643187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</a:rPr>
              <a:t>Повідомлення, буклети, бюлетені, презентації на одну із тем:</a:t>
            </a:r>
          </a:p>
          <a:p>
            <a:pPr marL="514350" lvl="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•	Г. </a:t>
            </a: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Галілей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 — </a:t>
            </a: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засновник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телескопічної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астрономії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. </a:t>
            </a:r>
          </a:p>
          <a:p>
            <a:pPr marL="514350" lvl="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•	</a:t>
            </a: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Телескопи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минулого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, </a:t>
            </a: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сучасного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 та </a:t>
            </a: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майбутнього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. </a:t>
            </a:r>
          </a:p>
          <a:p>
            <a:pPr marL="514350" lvl="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•	</a:t>
            </a: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Сучасні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наземні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 та </a:t>
            </a: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космічні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телескопи</a:t>
            </a:r>
            <a:endParaRPr lang="ru-RU" sz="3200" dirty="0">
              <a:solidFill>
                <a:srgbClr val="FFFFFF"/>
              </a:solidFill>
              <a:latin typeface="Trebuchet MS" panose="020B060302020202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8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F83573E9-7D4A-4631-ACA3-D4EE25F367C6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8" name="Прямокутник: округлені верхні кути 7">
              <a:extLst>
                <a:ext uri="{FF2B5EF4-FFF2-40B4-BE49-F238E27FC236}">
                  <a16:creationId xmlns:a16="http://schemas.microsoft.com/office/drawing/2014/main" id="{EA0B70DC-3150-4676-9A23-F5D48DD8B04B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30E3901B-65A2-4AD6-ADA4-5149B1C4449A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Домашнє завдання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16349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166631" y="1180134"/>
            <a:ext cx="11858728" cy="812881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Як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людство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зберігає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інформацію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9AC79668-3DA4-4D5E-AD51-BA614A01CED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5" name="Прямокутник: округлені верхні кути 14">
              <a:extLst>
                <a:ext uri="{FF2B5EF4-FFF2-40B4-BE49-F238E27FC236}">
                  <a16:creationId xmlns:a16="http://schemas.microsoft.com/office/drawing/2014/main" id="{46FBC7F6-B1B2-40B9-8E05-E49E72B732BC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2F801882-5720-46D0-926F-27F3CD87F1E6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Інтелектуальна розминка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8" name="Picture 4" descr="Результат пошуку зображень за запитом &quot;смартфон ксіомі&quot;">
            <a:extLst>
              <a:ext uri="{FF2B5EF4-FFF2-40B4-BE49-F238E27FC236}">
                <a16:creationId xmlns:a16="http://schemas.microsoft.com/office/drawing/2014/main" id="{13701B26-2F10-4FB7-8756-CC5AA14DD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420" y="2388044"/>
            <a:ext cx="2277150" cy="428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Результат пошуку зображень за запитом &quot;флешка&quot;">
            <a:extLst>
              <a:ext uri="{FF2B5EF4-FFF2-40B4-BE49-F238E27FC236}">
                <a16:creationId xmlns:a16="http://schemas.microsoft.com/office/drawing/2014/main" id="{EFF06C28-511A-4436-8011-AF78FBCCE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87" y="2486022"/>
            <a:ext cx="24193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Результат пошуку зображень за запитом &quot;ssd&quot;">
            <a:extLst>
              <a:ext uri="{FF2B5EF4-FFF2-40B4-BE49-F238E27FC236}">
                <a16:creationId xmlns:a16="http://schemas.microsoft.com/office/drawing/2014/main" id="{2D2A5612-B4B2-4637-BFC1-3CA4F6CD9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25" y="4954466"/>
            <a:ext cx="2441618" cy="160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Результат пошуку зображень за запитом &quot;фотографії&quot;">
            <a:extLst>
              <a:ext uri="{FF2B5EF4-FFF2-40B4-BE49-F238E27FC236}">
                <a16:creationId xmlns:a16="http://schemas.microsoft.com/office/drawing/2014/main" id="{42963578-E4DD-466B-AC84-B62B9530B2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57"/>
          <a:stretch/>
        </p:blipFill>
        <p:spPr bwMode="auto">
          <a:xfrm>
            <a:off x="8783847" y="2360272"/>
            <a:ext cx="2709614" cy="201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Результат пошуку зображень за запитом &quot;Прилади зарядового звязку&quot;">
            <a:extLst>
              <a:ext uri="{FF2B5EF4-FFF2-40B4-BE49-F238E27FC236}">
                <a16:creationId xmlns:a16="http://schemas.microsoft.com/office/drawing/2014/main" id="{6C8C3720-D0AE-49F7-A343-8C54BCC51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0" b="6415"/>
          <a:stretch/>
        </p:blipFill>
        <p:spPr bwMode="auto">
          <a:xfrm>
            <a:off x="8807853" y="4657149"/>
            <a:ext cx="2685608" cy="201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29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Картинки по запросу galileo telescopio">
            <a:extLst>
              <a:ext uri="{FF2B5EF4-FFF2-40B4-BE49-F238E27FC236}">
                <a16:creationId xmlns:a16="http://schemas.microsoft.com/office/drawing/2014/main" id="{52D8E9B5-6DF0-48E1-812F-BFF30556C8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артинки по запросу галилей">
            <a:extLst>
              <a:ext uri="{FF2B5EF4-FFF2-40B4-BE49-F238E27FC236}">
                <a16:creationId xmlns:a16="http://schemas.microsoft.com/office/drawing/2014/main" id="{CE880856-15AC-49D2-B18D-513A02B48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" t="-6564" r="119" b="6564"/>
          <a:stretch/>
        </p:blipFill>
        <p:spPr bwMode="auto">
          <a:xfrm flipH="1">
            <a:off x="-2" y="0"/>
            <a:ext cx="58568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Картинки по запросу телескоп галилея">
            <a:extLst>
              <a:ext uri="{FF2B5EF4-FFF2-40B4-BE49-F238E27FC236}">
                <a16:creationId xmlns:a16="http://schemas.microsoft.com/office/drawing/2014/main" id="{FA6D1859-44D0-4E14-AA63-45D96FDBB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58217" y="450166"/>
            <a:ext cx="5933783" cy="640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7338649" y="5948178"/>
            <a:ext cx="3371523" cy="8128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1609 р. – початок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телескопічної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ери</a:t>
            </a:r>
            <a:endParaRPr lang="uk-UA" sz="28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984D0484-4400-4885-8ADC-3216BB4CB9F7}"/>
              </a:ext>
            </a:extLst>
          </p:cNvPr>
          <p:cNvGrpSpPr/>
          <p:nvPr/>
        </p:nvGrpSpPr>
        <p:grpSpPr>
          <a:xfrm>
            <a:off x="2" y="-2"/>
            <a:ext cx="12191998" cy="812880"/>
            <a:chOff x="3" y="-1871005"/>
            <a:chExt cx="12191998" cy="812880"/>
          </a:xfrm>
        </p:grpSpPr>
        <p:sp>
          <p:nvSpPr>
            <p:cNvPr id="5" name="Прямокутник: округлені верхні кути 4">
              <a:extLst>
                <a:ext uri="{FF2B5EF4-FFF2-40B4-BE49-F238E27FC236}">
                  <a16:creationId xmlns:a16="http://schemas.microsoft.com/office/drawing/2014/main" id="{70A808B1-3D30-41EC-89E3-5421E1C54BB0}"/>
                </a:ext>
              </a:extLst>
            </p:cNvPr>
            <p:cNvSpPr/>
            <p:nvPr/>
          </p:nvSpPr>
          <p:spPr>
            <a:xfrm rot="10800000">
              <a:off x="3" y="-1871003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" name="Прямокутник 5">
              <a:extLst>
                <a:ext uri="{FF2B5EF4-FFF2-40B4-BE49-F238E27FC236}">
                  <a16:creationId xmlns:a16="http://schemas.microsoft.com/office/drawing/2014/main" id="{36E70F9A-CB48-45FF-A82E-D25185223383}"/>
                </a:ext>
              </a:extLst>
            </p:cNvPr>
            <p:cNvSpPr/>
            <p:nvPr/>
          </p:nvSpPr>
          <p:spPr>
            <a:xfrm>
              <a:off x="4420" y="-1871005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Телескопи</a:t>
              </a:r>
            </a:p>
          </p:txBody>
        </p:sp>
      </p:grp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3918F5BA-15B1-4CE8-BE54-428B6CF830E5}"/>
              </a:ext>
            </a:extLst>
          </p:cNvPr>
          <p:cNvSpPr txBox="1">
            <a:spLocks/>
          </p:cNvSpPr>
          <p:nvPr/>
        </p:nvSpPr>
        <p:spPr>
          <a:xfrm>
            <a:off x="1633227" y="5816769"/>
            <a:ext cx="2949527" cy="8128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Галілео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Галілей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(1564 – 1642)</a:t>
            </a:r>
            <a:endParaRPr lang="uk-UA" sz="28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84CDEF73-0180-40E9-B689-B55D15F18E23}"/>
              </a:ext>
            </a:extLst>
          </p:cNvPr>
          <p:cNvSpPr txBox="1">
            <a:spLocks/>
          </p:cNvSpPr>
          <p:nvPr/>
        </p:nvSpPr>
        <p:spPr>
          <a:xfrm>
            <a:off x="351692" y="1129882"/>
            <a:ext cx="5022166" cy="67452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Гори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Місяці</a:t>
            </a:r>
            <a:endParaRPr lang="uk-UA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666D0653-430F-4764-9F8B-C1DF301E9FD5}"/>
              </a:ext>
            </a:extLst>
          </p:cNvPr>
          <p:cNvSpPr txBox="1">
            <a:spLocks/>
          </p:cNvSpPr>
          <p:nvPr/>
        </p:nvSpPr>
        <p:spPr>
          <a:xfrm>
            <a:off x="351692" y="2420371"/>
            <a:ext cx="5022166" cy="67452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супутники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Юпітера</a:t>
            </a:r>
            <a:endParaRPr lang="uk-UA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297A6020-93C4-4D89-9539-8848E9D1A99C}"/>
              </a:ext>
            </a:extLst>
          </p:cNvPr>
          <p:cNvSpPr txBox="1">
            <a:spLocks/>
          </p:cNvSpPr>
          <p:nvPr/>
        </p:nvSpPr>
        <p:spPr>
          <a:xfrm>
            <a:off x="417324" y="3763108"/>
            <a:ext cx="5022166" cy="67452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фаз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Венери</a:t>
            </a:r>
            <a:endParaRPr lang="uk-UA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4256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11" grpId="0" animBg="1"/>
      <p:bldP spid="11" grpId="1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Телескопи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9" name="Picture 2" descr="Результат пошуку зображень за запитом &quot;телескоп рисунок&quot;">
            <a:extLst>
              <a:ext uri="{FF2B5EF4-FFF2-40B4-BE49-F238E27FC236}">
                <a16:creationId xmlns:a16="http://schemas.microsoft.com/office/drawing/2014/main" id="{4B1CDEC7-ED21-49C0-AB2B-3F5942300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94" y="1219705"/>
            <a:ext cx="3623349" cy="529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F127DC9C-22E8-4C8A-89A3-C963CB7F84AF}"/>
              </a:ext>
            </a:extLst>
          </p:cNvPr>
          <p:cNvSpPr txBox="1">
            <a:spLocks/>
          </p:cNvSpPr>
          <p:nvPr/>
        </p:nvSpPr>
        <p:spPr>
          <a:xfrm>
            <a:off x="6095999" y="1669730"/>
            <a:ext cx="5613009" cy="439344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rgbClr val="FFFF00"/>
                </a:solidFill>
                <a:latin typeface="Trebuchet MS" panose="020B0603020202020204" pitchFamily="34" charset="0"/>
              </a:rPr>
              <a:t>ТЕЛЕСКОП –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основний прилад в астрономії, призначення якого - зібрати більше світла і збільшити кут зору, під яким спостерігається те чи інше світило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0510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8AAAEBB-EB08-4BD2-BECC-9EACB17392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6" t="731" r="723" b="6851"/>
          <a:stretch/>
        </p:blipFill>
        <p:spPr>
          <a:xfrm>
            <a:off x="-2" y="439481"/>
            <a:ext cx="12192000" cy="64185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C446F4-4AA6-41F7-99A9-4A61FAEAC7B2}"/>
              </a:ext>
            </a:extLst>
          </p:cNvPr>
          <p:cNvSpPr txBox="1"/>
          <p:nvPr/>
        </p:nvSpPr>
        <p:spPr>
          <a:xfrm>
            <a:off x="9753563" y="2031759"/>
            <a:ext cx="1606434" cy="676748"/>
          </a:xfrm>
          <a:prstGeom prst="roundRect">
            <a:avLst/>
          </a:prstGeom>
          <a:solidFill>
            <a:srgbClr val="5568B5"/>
          </a:solidFill>
        </p:spPr>
        <p:txBody>
          <a:bodyPr wrap="square" lIns="240000" tIns="120000" rIns="240000" bIns="120000" rtlCol="0">
            <a:spAutoFit/>
          </a:bodyPr>
          <a:lstStyle/>
          <a:p>
            <a:pPr algn="ctr" defTabSz="914377">
              <a:defRPr/>
            </a:pPr>
            <a:r>
              <a:rPr lang="ru-RU" sz="2400" dirty="0">
                <a:solidFill>
                  <a:schemeClr val="bg1"/>
                </a:solidFill>
                <a:latin typeface="Gerbera"/>
              </a:rPr>
              <a:t>Окуляр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79B56F-D2EA-4F95-B3C0-97BE7006ED0C}"/>
              </a:ext>
            </a:extLst>
          </p:cNvPr>
          <p:cNvSpPr txBox="1"/>
          <p:nvPr/>
        </p:nvSpPr>
        <p:spPr>
          <a:xfrm>
            <a:off x="6466609" y="1014612"/>
            <a:ext cx="1467570" cy="676748"/>
          </a:xfrm>
          <a:prstGeom prst="roundRect">
            <a:avLst/>
          </a:prstGeom>
          <a:solidFill>
            <a:srgbClr val="5568B5"/>
          </a:solidFill>
        </p:spPr>
        <p:txBody>
          <a:bodyPr wrap="square" lIns="240000" tIns="120000" rIns="240000" bIns="120000" rtlCol="0">
            <a:spAutoFit/>
          </a:bodyPr>
          <a:lstStyle/>
          <a:p>
            <a:pPr algn="ctr" defTabSz="914377">
              <a:defRPr/>
            </a:pPr>
            <a:r>
              <a:rPr lang="ru-RU" sz="2400" dirty="0" err="1">
                <a:solidFill>
                  <a:schemeClr val="bg1"/>
                </a:solidFill>
                <a:latin typeface="Gerbera"/>
              </a:rPr>
              <a:t>Шукач</a:t>
            </a:r>
            <a:endParaRPr lang="ru-RU" sz="2400" dirty="0">
              <a:solidFill>
                <a:schemeClr val="bg1"/>
              </a:solidFill>
              <a:latin typeface="Gerbera"/>
            </a:endParaRPr>
          </a:p>
        </p:txBody>
      </p:sp>
      <p:cxnSp>
        <p:nvCxnSpPr>
          <p:cNvPr id="15" name="Прямая соединительная линия 32">
            <a:extLst>
              <a:ext uri="{FF2B5EF4-FFF2-40B4-BE49-F238E27FC236}">
                <a16:creationId xmlns:a16="http://schemas.microsoft.com/office/drawing/2014/main" id="{B0349D03-E416-438E-BB04-C1D39FA301CB}"/>
              </a:ext>
            </a:extLst>
          </p:cNvPr>
          <p:cNvCxnSpPr/>
          <p:nvPr/>
        </p:nvCxnSpPr>
        <p:spPr>
          <a:xfrm flipH="1">
            <a:off x="8866557" y="2617773"/>
            <a:ext cx="1116164" cy="877685"/>
          </a:xfrm>
          <a:prstGeom prst="line">
            <a:avLst/>
          </a:prstGeom>
          <a:ln w="15875">
            <a:solidFill>
              <a:srgbClr val="FFFF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6">
            <a:extLst>
              <a:ext uri="{FF2B5EF4-FFF2-40B4-BE49-F238E27FC236}">
                <a16:creationId xmlns:a16="http://schemas.microsoft.com/office/drawing/2014/main" id="{3DC2DC09-7EC2-4335-8248-8320ABFA5AF4}"/>
              </a:ext>
            </a:extLst>
          </p:cNvPr>
          <p:cNvCxnSpPr>
            <a:cxnSpLocks/>
          </p:cNvCxnSpPr>
          <p:nvPr/>
        </p:nvCxnSpPr>
        <p:spPr>
          <a:xfrm flipH="1">
            <a:off x="5802923" y="1307619"/>
            <a:ext cx="873034" cy="591519"/>
          </a:xfrm>
          <a:prstGeom prst="line">
            <a:avLst/>
          </a:prstGeom>
          <a:ln w="15875">
            <a:solidFill>
              <a:srgbClr val="FFFF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CD9FCE4-CC0D-4885-BAB8-8BA72EBF40CE}"/>
              </a:ext>
            </a:extLst>
          </p:cNvPr>
          <p:cNvSpPr txBox="1"/>
          <p:nvPr/>
        </p:nvSpPr>
        <p:spPr>
          <a:xfrm>
            <a:off x="832003" y="2470602"/>
            <a:ext cx="1756682" cy="676748"/>
          </a:xfrm>
          <a:prstGeom prst="roundRect">
            <a:avLst/>
          </a:prstGeom>
          <a:solidFill>
            <a:srgbClr val="5568B5"/>
          </a:solidFill>
        </p:spPr>
        <p:txBody>
          <a:bodyPr wrap="square" lIns="240000" tIns="120000" rIns="240000" bIns="120000" rtlCol="0">
            <a:spAutoFit/>
          </a:bodyPr>
          <a:lstStyle/>
          <a:p>
            <a:pPr algn="ctr" defTabSz="914377">
              <a:defRPr/>
            </a:pPr>
            <a:r>
              <a:rPr lang="ru-RU" sz="2400" dirty="0">
                <a:solidFill>
                  <a:schemeClr val="bg1"/>
                </a:solidFill>
                <a:latin typeface="Gerbera"/>
              </a:rPr>
              <a:t>Об</a:t>
            </a:r>
            <a:r>
              <a:rPr lang="uk-UA" sz="2400" dirty="0">
                <a:solidFill>
                  <a:schemeClr val="bg1"/>
                </a:solidFill>
                <a:latin typeface="Gerbera"/>
              </a:rPr>
              <a:t>’</a:t>
            </a:r>
            <a:r>
              <a:rPr lang="ru-RU" sz="2400" dirty="0" err="1">
                <a:solidFill>
                  <a:schemeClr val="bg1"/>
                </a:solidFill>
                <a:latin typeface="Gerbera"/>
              </a:rPr>
              <a:t>єктив</a:t>
            </a:r>
            <a:endParaRPr lang="ru-RU" sz="2400" dirty="0">
              <a:solidFill>
                <a:schemeClr val="bg1"/>
              </a:solidFill>
              <a:latin typeface="Gerbera"/>
            </a:endParaRPr>
          </a:p>
        </p:txBody>
      </p:sp>
      <p:cxnSp>
        <p:nvCxnSpPr>
          <p:cNvPr id="18" name="Прямая соединительная линия 19">
            <a:extLst>
              <a:ext uri="{FF2B5EF4-FFF2-40B4-BE49-F238E27FC236}">
                <a16:creationId xmlns:a16="http://schemas.microsoft.com/office/drawing/2014/main" id="{DD5A3A2D-36BB-49AF-93C9-EB2D8E54CDFE}"/>
              </a:ext>
            </a:extLst>
          </p:cNvPr>
          <p:cNvCxnSpPr>
            <a:cxnSpLocks/>
          </p:cNvCxnSpPr>
          <p:nvPr/>
        </p:nvCxnSpPr>
        <p:spPr>
          <a:xfrm flipV="1">
            <a:off x="2588684" y="2031759"/>
            <a:ext cx="1278386" cy="678094"/>
          </a:xfrm>
          <a:prstGeom prst="line">
            <a:avLst/>
          </a:prstGeom>
          <a:ln w="15875">
            <a:solidFill>
              <a:srgbClr val="FFFF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Будова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найпростішого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оптичного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телескопа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E1CAB96-3ED3-4708-8916-CA11C47155A9}"/>
              </a:ext>
            </a:extLst>
          </p:cNvPr>
          <p:cNvSpPr txBox="1"/>
          <p:nvPr/>
        </p:nvSpPr>
        <p:spPr>
          <a:xfrm>
            <a:off x="2481760" y="3508378"/>
            <a:ext cx="1320833" cy="676748"/>
          </a:xfrm>
          <a:prstGeom prst="roundRect">
            <a:avLst/>
          </a:prstGeom>
          <a:solidFill>
            <a:srgbClr val="5568B5"/>
          </a:solidFill>
        </p:spPr>
        <p:txBody>
          <a:bodyPr wrap="square" lIns="240000" tIns="120000" rIns="240000" bIns="120000" rtlCol="0">
            <a:spAutoFit/>
          </a:bodyPr>
          <a:lstStyle/>
          <a:p>
            <a:pPr algn="ctr" defTabSz="914377">
              <a:defRPr/>
            </a:pPr>
            <a:r>
              <a:rPr lang="ru-RU" sz="2400" dirty="0">
                <a:solidFill>
                  <a:schemeClr val="bg1"/>
                </a:solidFill>
                <a:latin typeface="Gerbera"/>
              </a:rPr>
              <a:t>Тубус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53FD185D-564E-4B3E-A0D4-90EE1E400EF5}"/>
              </a:ext>
            </a:extLst>
          </p:cNvPr>
          <p:cNvCxnSpPr>
            <a:cxnSpLocks/>
          </p:cNvCxnSpPr>
          <p:nvPr/>
        </p:nvCxnSpPr>
        <p:spPr>
          <a:xfrm flipV="1">
            <a:off x="3802593" y="3429000"/>
            <a:ext cx="933530" cy="318629"/>
          </a:xfrm>
          <a:prstGeom prst="line">
            <a:avLst/>
          </a:prstGeom>
          <a:ln w="15875">
            <a:solidFill>
              <a:srgbClr val="FFFF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452488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95DF26-71D2-4E24-B6F1-137EE0AD8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Принцип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дії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оптичного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телескопа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7" name="Місце для вмісту 3">
            <a:extLst>
              <a:ext uri="{FF2B5EF4-FFF2-40B4-BE49-F238E27FC236}">
                <a16:creationId xmlns:a16="http://schemas.microsoft.com/office/drawing/2014/main" id="{3BE6FCBF-783F-499A-B09B-5F7B2123881C}"/>
              </a:ext>
            </a:extLst>
          </p:cNvPr>
          <p:cNvSpPr txBox="1">
            <a:spLocks/>
          </p:cNvSpPr>
          <p:nvPr/>
        </p:nvSpPr>
        <p:spPr>
          <a:xfrm>
            <a:off x="6371390" y="3903607"/>
            <a:ext cx="5634862" cy="235573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Окуляр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дозволяє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розглядати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зображення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об’єкта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більшим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кутом,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ніж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сам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об’єкт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C0AD41AF-575B-4714-A646-DC032D258BA5}"/>
              </a:ext>
            </a:extLst>
          </p:cNvPr>
          <p:cNvSpPr txBox="1">
            <a:spLocks/>
          </p:cNvSpPr>
          <p:nvPr/>
        </p:nvSpPr>
        <p:spPr>
          <a:xfrm>
            <a:off x="6448792" y="1521900"/>
            <a:ext cx="5537169" cy="167268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Об’єктив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будує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зображення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об’єкта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фокальній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площині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C3CA18EA-929E-450B-8BEA-E243E53F02A4}"/>
              </a:ext>
            </a:extLst>
          </p:cNvPr>
          <p:cNvGrpSpPr/>
          <p:nvPr/>
        </p:nvGrpSpPr>
        <p:grpSpPr>
          <a:xfrm>
            <a:off x="128637" y="1771924"/>
            <a:ext cx="6114116" cy="4127028"/>
            <a:chOff x="-59057" y="1602650"/>
            <a:chExt cx="6114116" cy="4127028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7B78C33-A826-430C-B1EB-4EFD6784D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057" y="1602650"/>
              <a:ext cx="6114116" cy="412702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028908-070C-468D-BD56-4FAE053EB7D9}"/>
                </a:ext>
              </a:extLst>
            </p:cNvPr>
            <p:cNvSpPr txBox="1"/>
            <p:nvPr/>
          </p:nvSpPr>
          <p:spPr>
            <a:xfrm>
              <a:off x="200488" y="2654458"/>
              <a:ext cx="1377276" cy="586014"/>
            </a:xfrm>
            <a:prstGeom prst="roundRect">
              <a:avLst/>
            </a:prstGeom>
            <a:solidFill>
              <a:srgbClr val="5568B5"/>
            </a:solidFill>
          </p:spPr>
          <p:txBody>
            <a:bodyPr wrap="square" lIns="240000" tIns="120000" rIns="240000" bIns="120000" rtlCol="0">
              <a:spAutoFit/>
            </a:bodyPr>
            <a:lstStyle/>
            <a:p>
              <a:pPr algn="ctr" defTabSz="914377">
                <a:defRPr/>
              </a:pPr>
              <a:r>
                <a:rPr lang="ru-RU" sz="1867" dirty="0">
                  <a:solidFill>
                    <a:schemeClr val="bg1"/>
                  </a:solidFill>
                  <a:latin typeface="Gerbera"/>
                </a:rPr>
                <a:t>Окуляр</a:t>
              </a:r>
            </a:p>
          </p:txBody>
        </p:sp>
        <p:cxnSp>
          <p:nvCxnSpPr>
            <p:cNvPr id="13" name="Прямая соединительная линия 32">
              <a:extLst>
                <a:ext uri="{FF2B5EF4-FFF2-40B4-BE49-F238E27FC236}">
                  <a16:creationId xmlns:a16="http://schemas.microsoft.com/office/drawing/2014/main" id="{538963CA-2139-4144-85EF-0B7C289218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2197" y="3240472"/>
              <a:ext cx="603613" cy="1292991"/>
            </a:xfrm>
            <a:prstGeom prst="line">
              <a:avLst/>
            </a:prstGeom>
            <a:ln w="15875">
              <a:solidFill>
                <a:srgbClr val="FFFF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F3A778-D022-4F9A-A415-791FFA749755}"/>
                </a:ext>
              </a:extLst>
            </p:cNvPr>
            <p:cNvSpPr txBox="1"/>
            <p:nvPr/>
          </p:nvSpPr>
          <p:spPr>
            <a:xfrm>
              <a:off x="1523280" y="1680847"/>
              <a:ext cx="1672166" cy="608644"/>
            </a:xfrm>
            <a:prstGeom prst="roundRect">
              <a:avLst/>
            </a:prstGeom>
            <a:solidFill>
              <a:srgbClr val="5568B5"/>
            </a:solidFill>
          </p:spPr>
          <p:txBody>
            <a:bodyPr wrap="square" lIns="240000" tIns="120000" rIns="240000" bIns="120000" rtlCol="0">
              <a:spAutoFit/>
            </a:bodyPr>
            <a:lstStyle/>
            <a:p>
              <a:pPr algn="ctr" defTabSz="914377">
                <a:defRPr/>
              </a:pPr>
              <a:r>
                <a:rPr lang="ru-RU" sz="2000" dirty="0">
                  <a:solidFill>
                    <a:schemeClr val="bg1"/>
                  </a:solidFill>
                  <a:latin typeface="Gerbera"/>
                </a:rPr>
                <a:t>Об</a:t>
              </a:r>
              <a:r>
                <a:rPr lang="uk-UA" sz="2000" dirty="0">
                  <a:solidFill>
                    <a:schemeClr val="bg1"/>
                  </a:solidFill>
                  <a:latin typeface="Gerbera"/>
                </a:rPr>
                <a:t>’</a:t>
              </a:r>
              <a:r>
                <a:rPr lang="ru-RU" sz="2000" dirty="0" err="1">
                  <a:solidFill>
                    <a:schemeClr val="bg1"/>
                  </a:solidFill>
                  <a:latin typeface="Gerbera"/>
                </a:rPr>
                <a:t>єктив</a:t>
              </a:r>
              <a:endParaRPr lang="ru-RU" sz="2000" dirty="0">
                <a:solidFill>
                  <a:schemeClr val="bg1"/>
                </a:solidFill>
                <a:latin typeface="Gerbera"/>
              </a:endParaRPr>
            </a:p>
          </p:txBody>
        </p:sp>
        <p:cxnSp>
          <p:nvCxnSpPr>
            <p:cNvPr id="16" name="Прямая соединительная линия 19">
              <a:extLst>
                <a:ext uri="{FF2B5EF4-FFF2-40B4-BE49-F238E27FC236}">
                  <a16:creationId xmlns:a16="http://schemas.microsoft.com/office/drawing/2014/main" id="{6F2C215F-92D6-42CC-B992-000A203D2E7E}"/>
                </a:ext>
              </a:extLst>
            </p:cNvPr>
            <p:cNvCxnSpPr>
              <a:cxnSpLocks/>
            </p:cNvCxnSpPr>
            <p:nvPr/>
          </p:nvCxnSpPr>
          <p:spPr>
            <a:xfrm>
              <a:off x="3195445" y="2044949"/>
              <a:ext cx="1672166" cy="597046"/>
            </a:xfrm>
            <a:prstGeom prst="line">
              <a:avLst/>
            </a:prstGeom>
            <a:ln w="15875">
              <a:solidFill>
                <a:srgbClr val="FFFF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5B8212-511C-4B5D-8B24-9616D25335F4}"/>
                </a:ext>
              </a:extLst>
            </p:cNvPr>
            <p:cNvSpPr txBox="1"/>
            <p:nvPr/>
          </p:nvSpPr>
          <p:spPr>
            <a:xfrm>
              <a:off x="4206515" y="4240456"/>
              <a:ext cx="1132416" cy="586014"/>
            </a:xfrm>
            <a:prstGeom prst="roundRect">
              <a:avLst/>
            </a:prstGeom>
            <a:solidFill>
              <a:srgbClr val="5568B5"/>
            </a:solidFill>
          </p:spPr>
          <p:txBody>
            <a:bodyPr wrap="square" lIns="240000" tIns="120000" rIns="240000" bIns="120000" rtlCol="0">
              <a:spAutoFit/>
            </a:bodyPr>
            <a:lstStyle/>
            <a:p>
              <a:pPr algn="ctr" defTabSz="914377">
                <a:defRPr/>
              </a:pPr>
              <a:r>
                <a:rPr lang="ru-RU" sz="1867" dirty="0">
                  <a:solidFill>
                    <a:schemeClr val="bg1"/>
                  </a:solidFill>
                  <a:latin typeface="Gerbera"/>
                </a:rPr>
                <a:t>Тубус</a:t>
              </a:r>
            </a:p>
          </p:txBody>
        </p:sp>
        <p:cxnSp>
          <p:nvCxnSpPr>
            <p:cNvPr id="18" name="Прямая соединительная линия 19">
              <a:extLst>
                <a:ext uri="{FF2B5EF4-FFF2-40B4-BE49-F238E27FC236}">
                  <a16:creationId xmlns:a16="http://schemas.microsoft.com/office/drawing/2014/main" id="{F9DF2434-B68F-415E-9021-B440A3C36A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95183" y="3666164"/>
              <a:ext cx="0" cy="554374"/>
            </a:xfrm>
            <a:prstGeom prst="line">
              <a:avLst/>
            </a:prstGeom>
            <a:ln w="15875">
              <a:solidFill>
                <a:srgbClr val="FFFF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1B25F93-6876-4288-B161-7105E2FC3BB9}"/>
                </a:ext>
              </a:extLst>
            </p:cNvPr>
            <p:cNvSpPr txBox="1"/>
            <p:nvPr/>
          </p:nvSpPr>
          <p:spPr>
            <a:xfrm rot="20332621">
              <a:off x="2283951" y="3225592"/>
              <a:ext cx="2297352" cy="540540"/>
            </a:xfrm>
            <a:prstGeom prst="roundRect">
              <a:avLst/>
            </a:prstGeom>
            <a:solidFill>
              <a:srgbClr val="5568B5"/>
            </a:solidFill>
          </p:spPr>
          <p:txBody>
            <a:bodyPr wrap="square" lIns="240000" tIns="120000" rIns="240000" bIns="120000" rtlCol="0">
              <a:spAutoFit/>
            </a:bodyPr>
            <a:lstStyle/>
            <a:p>
              <a:pPr algn="ctr" defTabSz="914377">
                <a:defRPr/>
              </a:pPr>
              <a:r>
                <a:rPr lang="ru-RU" sz="1600" dirty="0" err="1">
                  <a:solidFill>
                    <a:schemeClr val="bg1"/>
                  </a:solidFill>
                  <a:latin typeface="Gerbera"/>
                </a:rPr>
                <a:t>Фокальна</a:t>
              </a:r>
              <a:r>
                <a:rPr lang="ru-RU" sz="1600" dirty="0">
                  <a:solidFill>
                    <a:schemeClr val="bg1"/>
                  </a:solidFill>
                  <a:latin typeface="Gerbera"/>
                </a:rPr>
                <a:t> </a:t>
              </a:r>
              <a:r>
                <a:rPr lang="ru-RU" sz="1600" dirty="0" err="1">
                  <a:solidFill>
                    <a:schemeClr val="bg1"/>
                  </a:solidFill>
                  <a:latin typeface="Gerbera"/>
                </a:rPr>
                <a:t>площина</a:t>
              </a:r>
              <a:endParaRPr lang="ru-RU" sz="1600" dirty="0">
                <a:solidFill>
                  <a:schemeClr val="bg1"/>
                </a:solidFill>
                <a:latin typeface="Gerber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39414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95DF26-71D2-4E24-B6F1-137EE0AD8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Збільшення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оптичного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телескопа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7" name="Місце для вмісту 3">
            <a:extLst>
              <a:ext uri="{FF2B5EF4-FFF2-40B4-BE49-F238E27FC236}">
                <a16:creationId xmlns:a16="http://schemas.microsoft.com/office/drawing/2014/main" id="{3BE6FCBF-783F-499A-B09B-5F7B2123881C}"/>
              </a:ext>
            </a:extLst>
          </p:cNvPr>
          <p:cNvSpPr txBox="1">
            <a:spLocks/>
          </p:cNvSpPr>
          <p:nvPr/>
        </p:nvSpPr>
        <p:spPr>
          <a:xfrm>
            <a:off x="6448090" y="1831837"/>
            <a:ext cx="5634862" cy="400720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i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зб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льшення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телескопа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i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фокусна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ідстань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ід фокуса до  об’єктива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i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 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фокусна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ідстань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від фокуса до  окуляра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Місце для вмісту 3">
                <a:extLst>
                  <a:ext uri="{FF2B5EF4-FFF2-40B4-BE49-F238E27FC236}">
                    <a16:creationId xmlns:a16="http://schemas.microsoft.com/office/drawing/2014/main" id="{C0AD41AF-575B-4714-A646-DC032D258B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95291" y="5273720"/>
                <a:ext cx="1780808" cy="1430393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just">
                  <a:lnSpc>
                    <a:spcPct val="115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uk-UA" sz="4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uk-UA" sz="4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uk-UA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uk-UA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uk-UA" sz="3200" dirty="0">
                  <a:solidFill>
                    <a:schemeClr val="bg1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Місце для вмісту 3">
                <a:extLst>
                  <a:ext uri="{FF2B5EF4-FFF2-40B4-BE49-F238E27FC236}">
                    <a16:creationId xmlns:a16="http://schemas.microsoft.com/office/drawing/2014/main" id="{C0AD41AF-575B-4714-A646-DC032D258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5291" y="5273720"/>
                <a:ext cx="1780808" cy="143039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2C1080-C8A7-4C53-9C7E-DCCAA0D6F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36" y="978225"/>
            <a:ext cx="6114818" cy="440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68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9177</TotalTime>
  <Words>935</Words>
  <Application>Microsoft Office PowerPoint</Application>
  <PresentationFormat>Широкий екран</PresentationFormat>
  <Paragraphs>182</Paragraphs>
  <Slides>32</Slides>
  <Notes>13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Gerbera</vt:lpstr>
      <vt:lpstr>Trebuchet MS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Serhii</dc:creator>
  <cp:lastModifiedBy>Serhii Kuryshko</cp:lastModifiedBy>
  <cp:revision>516</cp:revision>
  <dcterms:created xsi:type="dcterms:W3CDTF">2016-12-28T18:54:39Z</dcterms:created>
  <dcterms:modified xsi:type="dcterms:W3CDTF">2019-10-14T14:39:11Z</dcterms:modified>
</cp:coreProperties>
</file>