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8" r:id="rId2"/>
    <p:sldId id="434" r:id="rId3"/>
    <p:sldId id="855" r:id="rId4"/>
    <p:sldId id="859" r:id="rId5"/>
    <p:sldId id="269" r:id="rId6"/>
    <p:sldId id="828" r:id="rId7"/>
    <p:sldId id="873" r:id="rId8"/>
    <p:sldId id="794" r:id="rId9"/>
    <p:sldId id="874" r:id="rId10"/>
    <p:sldId id="875" r:id="rId11"/>
    <p:sldId id="860" r:id="rId12"/>
    <p:sldId id="858" r:id="rId13"/>
    <p:sldId id="876" r:id="rId14"/>
    <p:sldId id="788" r:id="rId15"/>
    <p:sldId id="877" r:id="rId16"/>
    <p:sldId id="861" r:id="rId17"/>
    <p:sldId id="862" r:id="rId18"/>
    <p:sldId id="878" r:id="rId19"/>
    <p:sldId id="879" r:id="rId20"/>
    <p:sldId id="863" r:id="rId21"/>
    <p:sldId id="792" r:id="rId22"/>
    <p:sldId id="436" r:id="rId23"/>
    <p:sldId id="854" r:id="rId24"/>
    <p:sldId id="332" r:id="rId25"/>
    <p:sldId id="329" r:id="rId26"/>
    <p:sldId id="303" r:id="rId2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9F38"/>
    <a:srgbClr val="00838F"/>
    <a:srgbClr val="5568B5"/>
    <a:srgbClr val="FFFFFF"/>
    <a:srgbClr val="030A16"/>
    <a:srgbClr val="02091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738" autoAdjust="0"/>
  </p:normalViewPr>
  <p:slideViewPr>
    <p:cSldViewPr snapToGrid="0">
      <p:cViewPr varScale="1">
        <p:scale>
          <a:sx n="65" d="100"/>
          <a:sy n="65" d="100"/>
        </p:scale>
        <p:origin x="7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980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338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912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6481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1959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496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31.10.2019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368" y="2426017"/>
            <a:ext cx="5378451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СУЧАСНІ НАЗЕМНІ Й КОСМІЧНІ ТЕЛЕСКОПИ. АСТРОНОМІЧНІ ОБСЕРВАТОРІЇ. ЗАСТОСУВАННЯ В ТЕЛЕСКОПОБУДУВАННІ ДОСЯГНЕНЬ ТЕХНІКИ І ТЕХНОЛОГІЙ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Результат пошуку зображень за запитом &quot;Gran Telescopio&quot;">
            <a:extLst>
              <a:ext uri="{FF2B5EF4-FFF2-40B4-BE49-F238E27FC236}">
                <a16:creationId xmlns:a16="http://schemas.microsoft.com/office/drawing/2014/main" id="{72FD67AE-3D06-4352-ABF1-2A2DCF110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1"/>
          <a:stretch/>
        </p:blipFill>
        <p:spPr bwMode="auto">
          <a:xfrm>
            <a:off x="-2" y="-4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Наземн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A59812EC-455F-432D-A5AD-585FC829F7AE}"/>
              </a:ext>
            </a:extLst>
          </p:cNvPr>
          <p:cNvSpPr txBox="1">
            <a:spLocks/>
          </p:cNvSpPr>
          <p:nvPr/>
        </p:nvSpPr>
        <p:spPr>
          <a:xfrm>
            <a:off x="8086725" y="5898352"/>
            <a:ext cx="3852859" cy="5623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Діаметр – 10,4 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EA307-E9FD-49C9-8E59-EC0C49B4EB28}"/>
              </a:ext>
            </a:extLst>
          </p:cNvPr>
          <p:cNvSpPr txBox="1"/>
          <p:nvPr/>
        </p:nvSpPr>
        <p:spPr>
          <a:xfrm>
            <a:off x="252416" y="5702787"/>
            <a:ext cx="5973506" cy="953453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Gran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Telescopio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, вулкан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Пік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Канарські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острови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Іспанія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294C74C3-0FB5-41EA-B9F0-14F972FF3433}"/>
              </a:ext>
            </a:extLst>
          </p:cNvPr>
          <p:cNvSpPr txBox="1">
            <a:spLocks/>
          </p:cNvSpPr>
          <p:nvPr/>
        </p:nvSpPr>
        <p:spPr>
          <a:xfrm>
            <a:off x="3307568" y="930401"/>
            <a:ext cx="5464308" cy="5623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Сегментоване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дзеркало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247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Результат пошуку зображень за запитом &quot;автоматичні міжпланетні станції&quot;">
            <a:extLst>
              <a:ext uri="{FF2B5EF4-FFF2-40B4-BE49-F238E27FC236}">
                <a16:creationId xmlns:a16="http://schemas.microsoft.com/office/drawing/2014/main" id="{E6D10950-8227-45B8-9014-290C4D52B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Космічна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3BE6FCBF-783F-499A-B09B-5F7B2123881C}"/>
              </a:ext>
            </a:extLst>
          </p:cNvPr>
          <p:cNvSpPr txBox="1">
            <a:spLocks/>
          </p:cNvSpPr>
          <p:nvPr/>
        </p:nvSpPr>
        <p:spPr>
          <a:xfrm>
            <a:off x="2695523" y="6031121"/>
            <a:ext cx="7291440" cy="5572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Коли розпочалася космічна ера ?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1F4630C4-F790-4AC0-8D5E-57BE1CF79484}"/>
              </a:ext>
            </a:extLst>
          </p:cNvPr>
          <p:cNvSpPr txBox="1">
            <a:spLocks/>
          </p:cNvSpPr>
          <p:nvPr/>
        </p:nvSpPr>
        <p:spPr>
          <a:xfrm>
            <a:off x="2465770" y="5602502"/>
            <a:ext cx="8134402" cy="98583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 космічні спостереження мають перевагу перед земними?</a:t>
            </a:r>
          </a:p>
        </p:txBody>
      </p:sp>
    </p:spTree>
    <p:extLst>
      <p:ext uri="{BB962C8B-B14F-4D97-AF65-F5344CB8AC3E}">
        <p14:creationId xmlns:p14="http://schemas.microsoft.com/office/powerpoint/2010/main" val="3828468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upload.wikimedia.org/wikipedia/commons/3/32/Hubble_01.jpg">
            <a:extLst>
              <a:ext uri="{FF2B5EF4-FFF2-40B4-BE49-F238E27FC236}">
                <a16:creationId xmlns:a16="http://schemas.microsoft.com/office/drawing/2014/main" id="{8407B4C5-DF16-4C10-913B-07ECA60F7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Космічні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AD8391-76AD-4024-8C3E-80DE8D8D86E0}"/>
              </a:ext>
            </a:extLst>
          </p:cNvPr>
          <p:cNvSpPr txBox="1"/>
          <p:nvPr/>
        </p:nvSpPr>
        <p:spPr>
          <a:xfrm>
            <a:off x="109535" y="4526027"/>
            <a:ext cx="6238875" cy="1838801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ТЕЛЕСКОП «ГАББЛ»</a:t>
            </a:r>
          </a:p>
          <a:p>
            <a:pPr algn="ctr" defTabSz="914377">
              <a:defRPr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</a:rPr>
              <a:t>NASA 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і ЄКА (європейське космічне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агенство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), 1990 р.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2105E5AD-38EF-4BEA-AE44-FBC699D12829}"/>
              </a:ext>
            </a:extLst>
          </p:cNvPr>
          <p:cNvSpPr txBox="1">
            <a:spLocks/>
          </p:cNvSpPr>
          <p:nvPr/>
        </p:nvSpPr>
        <p:spPr>
          <a:xfrm>
            <a:off x="6515046" y="4414838"/>
            <a:ext cx="5510318" cy="22897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запущена у ХХ ст.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багатоцільова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орбітальна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089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«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Великі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обсерваторії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01AD8391-76AD-4024-8C3E-80DE8D8D86E0}"/>
              </a:ext>
            </a:extLst>
          </p:cNvPr>
          <p:cNvSpPr txBox="1"/>
          <p:nvPr/>
        </p:nvSpPr>
        <p:spPr>
          <a:xfrm>
            <a:off x="109536" y="5111814"/>
            <a:ext cx="4033839" cy="953453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Гамма телескоп «Комптон»</a:t>
            </a:r>
          </a:p>
        </p:txBody>
      </p:sp>
      <p:pic>
        <p:nvPicPr>
          <p:cNvPr id="6146" name="Picture 2" descr="Результат пошуку зображень за запитом &quot;комптон телескоп&quot;">
            <a:extLst>
              <a:ext uri="{FF2B5EF4-FFF2-40B4-BE49-F238E27FC236}">
                <a16:creationId xmlns:a16="http://schemas.microsoft.com/office/drawing/2014/main" id="{A477D104-C294-48EA-A235-55678098F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9509"/>
          <a:stretch/>
        </p:blipFill>
        <p:spPr bwMode="auto">
          <a:xfrm>
            <a:off x="166636" y="1653864"/>
            <a:ext cx="3976739" cy="334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езультат пошуку зображень за запитом &quot;комптон телескоп&quot;">
            <a:extLst>
              <a:ext uri="{FF2B5EF4-FFF2-40B4-BE49-F238E27FC236}">
                <a16:creationId xmlns:a16="http://schemas.microsoft.com/office/drawing/2014/main" id="{DF75D81A-B61C-4DFB-ACF8-14EA0E104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480" y="1653864"/>
            <a:ext cx="3748196" cy="33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Результат пошуку зображень за запитом &quot;комптон телескоп&quot;">
            <a:extLst>
              <a:ext uri="{FF2B5EF4-FFF2-40B4-BE49-F238E27FC236}">
                <a16:creationId xmlns:a16="http://schemas.microsoft.com/office/drawing/2014/main" id="{CD808B7F-F13A-44A8-BA70-F55C06D1B8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5"/>
          <a:stretch/>
        </p:blipFill>
        <p:spPr bwMode="auto">
          <a:xfrm>
            <a:off x="8277169" y="1631091"/>
            <a:ext cx="3748196" cy="337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03C6BB-D399-40A4-A45F-BF1652404F17}"/>
              </a:ext>
            </a:extLst>
          </p:cNvPr>
          <p:cNvSpPr txBox="1"/>
          <p:nvPr/>
        </p:nvSpPr>
        <p:spPr>
          <a:xfrm>
            <a:off x="4319480" y="5111814"/>
            <a:ext cx="3729149" cy="953453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Рентгенівський телескоп 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Чандра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3066DA-51EB-45DE-A80F-FF304E200EC1}"/>
              </a:ext>
            </a:extLst>
          </p:cNvPr>
          <p:cNvSpPr txBox="1"/>
          <p:nvPr/>
        </p:nvSpPr>
        <p:spPr>
          <a:xfrm>
            <a:off x="8296216" y="5111814"/>
            <a:ext cx="3729149" cy="953453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28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Інфрачервоний телескоп «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Спітцер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748246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1800B4-4D1F-4CE0-B1D0-AAAB9C73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827255" y="1707103"/>
            <a:ext cx="5189084" cy="41148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АСТРОНОМІЧНА ОБСЕРВАТОРІЯ –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науковий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центр, де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телескопів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спостерігають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небесні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об’єкти</a:t>
            </a:r>
            <a:endParaRPr lang="uk-UA" sz="3600" b="1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ономічні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обсерватор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ії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1" name="Picture 4" descr="Результат пошуку зображень за запитом &quot;астрономічні обсерваторії&quot;">
            <a:extLst>
              <a:ext uri="{FF2B5EF4-FFF2-40B4-BE49-F238E27FC236}">
                <a16:creationId xmlns:a16="http://schemas.microsoft.com/office/drawing/2014/main" id="{ABA9B8F3-5841-458A-B1BA-3C1B24A9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7" y="1650195"/>
            <a:ext cx="6493987" cy="435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76168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1800B4-4D1F-4CE0-B1D0-AAAB9C73A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Перш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обсерватор</a:t>
              </a:r>
              <a:r>
                <a:rPr lang="uk-UA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ії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26" name="Picture 2" descr="Результат пошуку зображень за запитом &quot;паризька обсерваторії&quot;">
            <a:extLst>
              <a:ext uri="{FF2B5EF4-FFF2-40B4-BE49-F238E27FC236}">
                <a16:creationId xmlns:a16="http://schemas.microsoft.com/office/drawing/2014/main" id="{58C68BCE-C3A8-4028-A336-A6CA07C0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47" y="1116315"/>
            <a:ext cx="5545713" cy="415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038705-4418-463B-8A11-30ADDE301D44}"/>
              </a:ext>
            </a:extLst>
          </p:cNvPr>
          <p:cNvSpPr txBox="1"/>
          <p:nvPr/>
        </p:nvSpPr>
        <p:spPr>
          <a:xfrm>
            <a:off x="1667564" y="5503321"/>
            <a:ext cx="2824677" cy="476726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Паризька, 1671</a:t>
            </a:r>
          </a:p>
        </p:txBody>
      </p:sp>
      <p:pic>
        <p:nvPicPr>
          <p:cNvPr id="1028" name="Picture 4" descr="Результат пошуку зображень за запитом &quot;Миколаївська обсерваторія&quot;">
            <a:extLst>
              <a:ext uri="{FF2B5EF4-FFF2-40B4-BE49-F238E27FC236}">
                <a16:creationId xmlns:a16="http://schemas.microsoft.com/office/drawing/2014/main" id="{3FB3CFB4-6B5B-43F9-A8CA-94F9A0D82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242" y="1116315"/>
            <a:ext cx="5539942" cy="415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2422A0-969D-485B-B7A6-495AD842388E}"/>
              </a:ext>
            </a:extLst>
          </p:cNvPr>
          <p:cNvSpPr txBox="1"/>
          <p:nvPr/>
        </p:nvSpPr>
        <p:spPr>
          <a:xfrm>
            <a:off x="7699761" y="5503321"/>
            <a:ext cx="3426371" cy="476726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Миколаївська, 1821</a:t>
            </a: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C2FF3F04-DEB3-4390-B657-099B5AC59A8C}"/>
              </a:ext>
            </a:extLst>
          </p:cNvPr>
          <p:cNvSpPr txBox="1">
            <a:spLocks/>
          </p:cNvSpPr>
          <p:nvPr/>
        </p:nvSpPr>
        <p:spPr>
          <a:xfrm>
            <a:off x="2234363" y="6100420"/>
            <a:ext cx="7723268" cy="63720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Зараз їх кількість перевищує 400</a:t>
            </a:r>
          </a:p>
        </p:txBody>
      </p:sp>
    </p:spTree>
    <p:extLst>
      <p:ext uri="{BB962C8B-B14F-4D97-AF65-F5344CB8AC3E}">
        <p14:creationId xmlns:p14="http://schemas.microsoft.com/office/powerpoint/2010/main" val="18189336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E9C76C-FEA3-44EB-9585-E8FF28276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Дзеркальні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(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рефлектори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2537625" y="1203640"/>
            <a:ext cx="1870510" cy="480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Наземні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31B27F5F-B3FD-4214-A89E-44B984EB9988}"/>
              </a:ext>
            </a:extLst>
          </p:cNvPr>
          <p:cNvSpPr txBox="1">
            <a:spLocks/>
          </p:cNvSpPr>
          <p:nvPr/>
        </p:nvSpPr>
        <p:spPr>
          <a:xfrm>
            <a:off x="8125305" y="1203640"/>
            <a:ext cx="2099112" cy="4808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Орбітальні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7FB3FCF0-4D67-4A36-85D8-8DEE8B36A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/>
          <a:stretch/>
        </p:blipFill>
        <p:spPr bwMode="auto">
          <a:xfrm>
            <a:off x="166635" y="2094731"/>
            <a:ext cx="5679282" cy="378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Пов’язане зображення">
            <a:extLst>
              <a:ext uri="{FF2B5EF4-FFF2-40B4-BE49-F238E27FC236}">
                <a16:creationId xmlns:a16="http://schemas.microsoft.com/office/drawing/2014/main" id="{1A44B3A7-63EB-4CFB-A50F-80A4F97E4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7"/>
          <a:stretch/>
        </p:blipFill>
        <p:spPr bwMode="auto">
          <a:xfrm>
            <a:off x="6324359" y="2021438"/>
            <a:ext cx="5701004" cy="385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8424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3044712-F1C9-470E-88A7-F8B68282E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5929355" y="1855428"/>
            <a:ext cx="6085122" cy="213567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Восьмиметровий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інфрачервоний телескоп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вершині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заснулого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вулкану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Мауна-Кеа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Гаваї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Найбільші обсерваторії</a:t>
              </a: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9BF608F9-5B5A-4D45-BFE1-50D4B36E05B2}"/>
              </a:ext>
            </a:extLst>
          </p:cNvPr>
          <p:cNvSpPr txBox="1">
            <a:spLocks/>
          </p:cNvSpPr>
          <p:nvPr/>
        </p:nvSpPr>
        <p:spPr>
          <a:xfrm>
            <a:off x="5918469" y="4995144"/>
            <a:ext cx="6096008" cy="1592747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Восьмиметровий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інфрачервоний телескоп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висоті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2740 м в Андах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1322272" y="5806634"/>
            <a:ext cx="3859328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Джеміні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(Близнюки),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США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Чилі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82" name="Picture 10" descr="Результат пошуку зображень за запитом &quot;Обсерваторія Джеміні (Близнюки)&quot;">
            <a:extLst>
              <a:ext uri="{FF2B5EF4-FFF2-40B4-BE49-F238E27FC236}">
                <a16:creationId xmlns:a16="http://schemas.microsoft.com/office/drawing/2014/main" id="{BE7100DF-8506-4760-B3D0-CB03797AA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4" y="995969"/>
            <a:ext cx="5657670" cy="460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06A3A3B5-30C7-4102-9700-A755DA64E631}"/>
              </a:ext>
            </a:extLst>
          </p:cNvPr>
          <p:cNvSpPr txBox="1">
            <a:spLocks/>
          </p:cNvSpPr>
          <p:nvPr/>
        </p:nvSpPr>
        <p:spPr>
          <a:xfrm>
            <a:off x="5929355" y="1081943"/>
            <a:ext cx="6085122" cy="54292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Північний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Близнюк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95874B8-C7FC-45D6-BF5E-47E9A6F2EAC6}"/>
              </a:ext>
            </a:extLst>
          </p:cNvPr>
          <p:cNvSpPr txBox="1">
            <a:spLocks/>
          </p:cNvSpPr>
          <p:nvPr/>
        </p:nvSpPr>
        <p:spPr>
          <a:xfrm>
            <a:off x="5929355" y="4221660"/>
            <a:ext cx="6096008" cy="54292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Південний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Близнюк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2280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22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74E040A-0FB2-4FAB-8F82-30A95B88D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6095999" y="862513"/>
            <a:ext cx="5929364" cy="22524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Найбільший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телескоп-рефрактор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діаметром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головної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лінзи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102 см (40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дюймів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)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Найбільші обсерваторії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970742" y="5806634"/>
            <a:ext cx="4100567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Єркська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Чикаго, США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8" name="Picture 2" descr="Результат пошуку зображень за запитом &quot;Єркська обсерваторія&quot;">
            <a:extLst>
              <a:ext uri="{FF2B5EF4-FFF2-40B4-BE49-F238E27FC236}">
                <a16:creationId xmlns:a16="http://schemas.microsoft.com/office/drawing/2014/main" id="{B875298C-D0B2-48A5-8657-D13475EB3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0" r="13667" b="24667"/>
          <a:stretch/>
        </p:blipFill>
        <p:spPr bwMode="auto">
          <a:xfrm>
            <a:off x="193608" y="1063196"/>
            <a:ext cx="5708784" cy="449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Результат пошуку зображень за запитом &quot;Елвіном Кларком&quot;">
            <a:extLst>
              <a:ext uri="{FF2B5EF4-FFF2-40B4-BE49-F238E27FC236}">
                <a16:creationId xmlns:a16="http://schemas.microsoft.com/office/drawing/2014/main" id="{3AB31191-17ED-4935-B6EC-6E5F903C6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184088"/>
            <a:ext cx="2581341" cy="343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85613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1DEF0B-0976-4EDE-B336-DE1546A769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6299061" y="1826738"/>
            <a:ext cx="5369837" cy="30022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Обсерваторія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горі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Вільсон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північний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захід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Лос-Анджелеса,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Каліфорнія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Найбільші обсерваторії</a:t>
              </a:r>
            </a:p>
          </p:txBody>
        </p:sp>
      </p:grp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C0A26F5-822C-435A-876E-382B688CED2D}"/>
              </a:ext>
            </a:extLst>
          </p:cNvPr>
          <p:cNvSpPr txBox="1">
            <a:spLocks/>
          </p:cNvSpPr>
          <p:nvPr/>
        </p:nvSpPr>
        <p:spPr>
          <a:xfrm>
            <a:off x="1619110" y="5876336"/>
            <a:ext cx="2704374" cy="81288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Маунт-Вілсон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США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Результат пошуку зображень за запитом &quot;Маунт Вілсон&quot;">
            <a:extLst>
              <a:ext uri="{FF2B5EF4-FFF2-40B4-BE49-F238E27FC236}">
                <a16:creationId xmlns:a16="http://schemas.microsoft.com/office/drawing/2014/main" id="{4F9B4F2D-30A9-4194-ADEF-52EF139CC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5635" r="7927"/>
          <a:stretch/>
        </p:blipFill>
        <p:spPr bwMode="auto">
          <a:xfrm>
            <a:off x="166634" y="948204"/>
            <a:ext cx="5609326" cy="47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202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5" y="997493"/>
            <a:ext cx="11858729" cy="118800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Навіщо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роблять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дуже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великими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діаметрами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об’єктивів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Результат пошуку зображень за запитом &quot;велетенські телескопи&quot;">
            <a:extLst>
              <a:ext uri="{FF2B5EF4-FFF2-40B4-BE49-F238E27FC236}">
                <a16:creationId xmlns:a16="http://schemas.microsoft.com/office/drawing/2014/main" id="{50CDCB59-D838-4B73-ABC8-A3A8EF53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23" y="2342756"/>
            <a:ext cx="8496343" cy="435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E9C76C-FEA3-44EB-9585-E8FF28276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2361695" y="1084965"/>
            <a:ext cx="7468603" cy="5499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працює 7 обсерваторій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Обсерваторії України</a:t>
              </a: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D86319A7-9DFD-47BE-B20C-80B501F13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5"/>
          <a:stretch/>
        </p:blipFill>
        <p:spPr bwMode="auto">
          <a:xfrm>
            <a:off x="538570" y="1940487"/>
            <a:ext cx="2916418" cy="33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Результат пошуку зображень за запитом &quot;харківський інститут радіоастрономії&quot;">
            <a:extLst>
              <a:ext uri="{FF2B5EF4-FFF2-40B4-BE49-F238E27FC236}">
                <a16:creationId xmlns:a16="http://schemas.microsoft.com/office/drawing/2014/main" id="{68E86061-A878-438F-ADD7-E9CA2AB49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173" y="1926548"/>
            <a:ext cx="2776858" cy="33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Результат пошуку зображень за запитом &quot;кримська обсерваторія&quot;">
            <a:extLst>
              <a:ext uri="{FF2B5EF4-FFF2-40B4-BE49-F238E27FC236}">
                <a16:creationId xmlns:a16="http://schemas.microsoft.com/office/drawing/2014/main" id="{3BFDE742-EA7B-49F4-A8BC-8769D9218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8" r="10035"/>
          <a:stretch/>
        </p:blipFill>
        <p:spPr bwMode="auto">
          <a:xfrm>
            <a:off x="7743161" y="1940487"/>
            <a:ext cx="4008120" cy="339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AF368938-2BEB-4FC6-8865-69A39F71A7C5}"/>
              </a:ext>
            </a:extLst>
          </p:cNvPr>
          <p:cNvSpPr txBox="1">
            <a:spLocks/>
          </p:cNvSpPr>
          <p:nvPr/>
        </p:nvSpPr>
        <p:spPr>
          <a:xfrm>
            <a:off x="833185" y="5338123"/>
            <a:ext cx="2327864" cy="137533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Головна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астрономічна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НАН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України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9970E25F-19D2-4BCD-AF52-FBD32B8502D1}"/>
              </a:ext>
            </a:extLst>
          </p:cNvPr>
          <p:cNvSpPr txBox="1">
            <a:spLocks/>
          </p:cNvSpPr>
          <p:nvPr/>
        </p:nvSpPr>
        <p:spPr>
          <a:xfrm>
            <a:off x="4288173" y="5497290"/>
            <a:ext cx="2776858" cy="10570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Харківський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інститут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радіоастрономії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1E23E988-6D09-43D1-9197-B247A70FD1DA}"/>
              </a:ext>
            </a:extLst>
          </p:cNvPr>
          <p:cNvSpPr txBox="1">
            <a:spLocks/>
          </p:cNvSpPr>
          <p:nvPr/>
        </p:nvSpPr>
        <p:spPr>
          <a:xfrm>
            <a:off x="8621856" y="5497290"/>
            <a:ext cx="2250730" cy="10570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Кримська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астрофізична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6118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Українські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астрономи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0DF0C6-3180-44E9-86DB-C5F804837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09" r="9509" b="2670"/>
          <a:stretch/>
        </p:blipFill>
        <p:spPr>
          <a:xfrm>
            <a:off x="4669485" y="1020936"/>
            <a:ext cx="2577326" cy="4130184"/>
          </a:xfrm>
          <a:prstGeom prst="rect">
            <a:avLst/>
          </a:prstGeom>
        </p:spPr>
      </p:pic>
      <p:pic>
        <p:nvPicPr>
          <p:cNvPr id="7172" name="Picture 4" descr="Результат пошуку зображень за запитом &quot;янгель&quot;">
            <a:extLst>
              <a:ext uri="{FF2B5EF4-FFF2-40B4-BE49-F238E27FC236}">
                <a16:creationId xmlns:a16="http://schemas.microsoft.com/office/drawing/2014/main" id="{07DB6F69-60E8-44AF-8745-3D2E3765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113" y="1020936"/>
            <a:ext cx="2911780" cy="41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Результат пошуку зображень за запитом &quot;барабашов&quot;">
            <a:extLst>
              <a:ext uri="{FF2B5EF4-FFF2-40B4-BE49-F238E27FC236}">
                <a16:creationId xmlns:a16="http://schemas.microsoft.com/office/drawing/2014/main" id="{5DD581B8-4C07-4D47-9169-67CF57E33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88" y="1020936"/>
            <a:ext cx="2976162" cy="41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5D209F88-F926-4716-95BA-555B6AE5B377}"/>
              </a:ext>
            </a:extLst>
          </p:cNvPr>
          <p:cNvSpPr txBox="1">
            <a:spLocks/>
          </p:cNvSpPr>
          <p:nvPr/>
        </p:nvSpPr>
        <p:spPr>
          <a:xfrm>
            <a:off x="552040" y="5235119"/>
            <a:ext cx="2776858" cy="7979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М. П.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Барабашов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(1894 – 1971) 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9A714C61-0158-4E02-876F-7D8071820CAE}"/>
              </a:ext>
            </a:extLst>
          </p:cNvPr>
          <p:cNvSpPr txBox="1">
            <a:spLocks/>
          </p:cNvSpPr>
          <p:nvPr/>
        </p:nvSpPr>
        <p:spPr>
          <a:xfrm>
            <a:off x="4621345" y="5235119"/>
            <a:ext cx="2776858" cy="7979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Ю. М. Кондратюк (1897-1942)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090B9D7D-AF21-4FCB-877B-2AC16EE3839C}"/>
              </a:ext>
            </a:extLst>
          </p:cNvPr>
          <p:cNvSpPr txBox="1">
            <a:spLocks/>
          </p:cNvSpPr>
          <p:nvPr/>
        </p:nvSpPr>
        <p:spPr>
          <a:xfrm>
            <a:off x="8568574" y="5235119"/>
            <a:ext cx="2776858" cy="79792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М. К. </a:t>
            </a:r>
            <a:r>
              <a:rPr lang="ru-RU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Янгель</a:t>
            </a:r>
            <a:r>
              <a:rPr lang="ru-RU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(1911-1971) </a:t>
            </a:r>
            <a:endParaRPr lang="uk-UA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EFDE4606-4F53-4AED-A189-E0215372A863}"/>
              </a:ext>
            </a:extLst>
          </p:cNvPr>
          <p:cNvSpPr txBox="1">
            <a:spLocks/>
          </p:cNvSpPr>
          <p:nvPr/>
        </p:nvSpPr>
        <p:spPr>
          <a:xfrm>
            <a:off x="471028" y="6194478"/>
            <a:ext cx="11114772" cy="5499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Створені перші космічні апарати за 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їхнью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участю</a:t>
            </a:r>
          </a:p>
        </p:txBody>
      </p:sp>
    </p:spTree>
    <p:extLst>
      <p:ext uri="{BB962C8B-B14F-4D97-AF65-F5344CB8AC3E}">
        <p14:creationId xmlns:p14="http://schemas.microsoft.com/office/powerpoint/2010/main" val="27707998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FBE23CA-B75C-44BA-8BED-0FDBC58CA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101162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27800"/>
            <a:chOff x="-1" y="-2"/>
            <a:chExt cx="12191998" cy="827800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" y="58357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Внесок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українських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вчених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" name="Місце для вмісту 3">
            <a:extLst>
              <a:ext uri="{FF2B5EF4-FFF2-40B4-BE49-F238E27FC236}">
                <a16:creationId xmlns:a16="http://schemas.microsoft.com/office/drawing/2014/main" id="{7AF74205-CE1D-4730-ACB9-FEE001770AD2}"/>
              </a:ext>
            </a:extLst>
          </p:cNvPr>
          <p:cNvSpPr txBox="1">
            <a:spLocks/>
          </p:cNvSpPr>
          <p:nvPr/>
        </p:nvSpPr>
        <p:spPr>
          <a:xfrm>
            <a:off x="1037427" y="6049718"/>
            <a:ext cx="2494216" cy="51427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АМС «Луна»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133ACAEF-BA55-46B6-8315-FC8F00C4E926}"/>
              </a:ext>
            </a:extLst>
          </p:cNvPr>
          <p:cNvSpPr txBox="1">
            <a:spLocks/>
          </p:cNvSpPr>
          <p:nvPr/>
        </p:nvSpPr>
        <p:spPr>
          <a:xfrm>
            <a:off x="10262389" y="2072069"/>
            <a:ext cx="1863662" cy="9125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АМС «Венера»</a:t>
            </a:r>
          </a:p>
        </p:txBody>
      </p:sp>
      <p:pic>
        <p:nvPicPr>
          <p:cNvPr id="2" name="Picture 2" descr="Результат пошуку зображень за запитом &quot;АМС луна&quot;">
            <a:extLst>
              <a:ext uri="{FF2B5EF4-FFF2-40B4-BE49-F238E27FC236}">
                <a16:creationId xmlns:a16="http://schemas.microsoft.com/office/drawing/2014/main" id="{E1616ADD-928C-4AC8-A27C-615171A4E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r="17000"/>
          <a:stretch/>
        </p:blipFill>
        <p:spPr bwMode="auto">
          <a:xfrm>
            <a:off x="219515" y="1143000"/>
            <a:ext cx="413004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Результат пошуку зображень за запитом &quot;АМС венера&quot;">
            <a:extLst>
              <a:ext uri="{FF2B5EF4-FFF2-40B4-BE49-F238E27FC236}">
                <a16:creationId xmlns:a16="http://schemas.microsoft.com/office/drawing/2014/main" id="{319C3C2E-AA1B-49F0-94C1-BB7C5CC6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44" y="928963"/>
            <a:ext cx="5715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Результат пошуку зображень за запитом &quot;АМС марс&quot;">
            <a:extLst>
              <a:ext uri="{FF2B5EF4-FFF2-40B4-BE49-F238E27FC236}">
                <a16:creationId xmlns:a16="http://schemas.microsoft.com/office/drawing/2014/main" id="{D00A9790-B7C8-4721-9DD6-9D05CCE2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640" y="4251762"/>
            <a:ext cx="4250607" cy="254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Місце для вмісту 3">
            <a:extLst>
              <a:ext uri="{FF2B5EF4-FFF2-40B4-BE49-F238E27FC236}">
                <a16:creationId xmlns:a16="http://schemas.microsoft.com/office/drawing/2014/main" id="{63FE57B0-32CF-4011-B687-E31F30C1AD49}"/>
              </a:ext>
            </a:extLst>
          </p:cNvPr>
          <p:cNvSpPr txBox="1">
            <a:spLocks/>
          </p:cNvSpPr>
          <p:nvPr/>
        </p:nvSpPr>
        <p:spPr>
          <a:xfrm>
            <a:off x="9872361" y="5160868"/>
            <a:ext cx="1863662" cy="91250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АМС «Марс»</a:t>
            </a:r>
          </a:p>
        </p:txBody>
      </p:sp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1" y="1391289"/>
            <a:ext cx="11858729" cy="163261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науки,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побудувати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0" y="3602320"/>
            <a:ext cx="11858729" cy="11361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них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входять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«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»?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0" y="5458382"/>
            <a:ext cx="11858729" cy="59210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вважається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найстарішою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світі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5" y="1593996"/>
            <a:ext cx="11858729" cy="118799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Джеміні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Єрська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Маунт-Вілсонівська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5" y="3429000"/>
            <a:ext cx="11858729" cy="10518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внесок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українських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вчених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дослідженні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Всесвіту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5" y="5178526"/>
            <a:ext cx="11858729" cy="105189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обсерваторії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правило,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розміщують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горах?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341089" y="1425765"/>
            <a:ext cx="11684275" cy="238414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2, пункт 3 (С. 39-42),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 42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Завдання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для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дискусії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спостереження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(С.39)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Інтерактивне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навчання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С.29 та 42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253860" y="4695470"/>
            <a:ext cx="11684275" cy="127696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Підготуватися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до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контрольної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роботи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(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повторити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</a:rPr>
              <a:t> тему 1 та 2)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1" y="1375759"/>
            <a:ext cx="11858728" cy="69824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труднощами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зіткнулися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астрономи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50" name="Picture 2" descr="Результат пошуку зображень за запитом &quot;дзеркало телескопа&quot;">
            <a:extLst>
              <a:ext uri="{FF2B5EF4-FFF2-40B4-BE49-F238E27FC236}">
                <a16:creationId xmlns:a16="http://schemas.microsoft.com/office/drawing/2014/main" id="{5DF459DE-C79A-4432-9202-754D167B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627" y="2636883"/>
            <a:ext cx="4663965" cy="350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5462FCB-C7DB-4904-91DA-659E4FD832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9" r="2626" b="8390"/>
          <a:stretch/>
        </p:blipFill>
        <p:spPr>
          <a:xfrm>
            <a:off x="166631" y="2603317"/>
            <a:ext cx="2471736" cy="35260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008FAD-98EF-42F6-B8E9-8F15B5ADF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56" r="10561"/>
          <a:stretch/>
        </p:blipFill>
        <p:spPr>
          <a:xfrm>
            <a:off x="8070644" y="2594021"/>
            <a:ext cx="3954715" cy="35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5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1" y="1394020"/>
            <a:ext cx="11858728" cy="8128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вдалося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вирішити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проблему?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4A5777F-75F1-483F-B73E-E6CC3707F20F}"/>
              </a:ext>
            </a:extLst>
          </p:cNvPr>
          <p:cNvSpPr txBox="1">
            <a:spLocks/>
          </p:cNvSpPr>
          <p:nvPr/>
        </p:nvSpPr>
        <p:spPr>
          <a:xfrm>
            <a:off x="166631" y="2788044"/>
            <a:ext cx="11858728" cy="1669656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досягнення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науки,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техніки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новітні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технології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побудувати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використовувати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сучасні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наземні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717F0589-85EE-4344-A7D6-D16BC371DA17}"/>
              </a:ext>
            </a:extLst>
          </p:cNvPr>
          <p:cNvSpPr txBox="1">
            <a:spLocks/>
          </p:cNvSpPr>
          <p:nvPr/>
        </p:nvSpPr>
        <p:spPr>
          <a:xfrm>
            <a:off x="166631" y="5119442"/>
            <a:ext cx="11858728" cy="1076812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Де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розміщуються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яке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місце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займає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Україна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29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534E8A-DB87-4A3E-A006-B0EE7D30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pic>
        <p:nvPicPr>
          <p:cNvPr id="1028" name="Picture 4" descr="Space Science Yes GIF by European Space Agency - ESA">
            <a:extLst>
              <a:ext uri="{FF2B5EF4-FFF2-40B4-BE49-F238E27FC236}">
                <a16:creationId xmlns:a16="http://schemas.microsoft.com/office/drawing/2014/main" id="{F09F1087-E41A-4DDD-AF83-EB2890678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39" y="3695742"/>
            <a:ext cx="5408121" cy="304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250324" y="3928420"/>
            <a:ext cx="3083946" cy="13829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Комп’ютерне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управ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</a:t>
            </a: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іння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формою</a:t>
            </a: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2" y="-2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Сучасні технології в телескопобудуванні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918F5BA-15B1-4CE8-BE54-428B6CF830E5}"/>
              </a:ext>
            </a:extLst>
          </p:cNvPr>
          <p:cNvSpPr txBox="1">
            <a:spLocks/>
          </p:cNvSpPr>
          <p:nvPr/>
        </p:nvSpPr>
        <p:spPr>
          <a:xfrm>
            <a:off x="8992149" y="4023040"/>
            <a:ext cx="2949527" cy="128835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Тонкі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легкі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сегментовані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дзеркала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297A6020-93C4-4D89-9539-8848E9D1A99C}"/>
              </a:ext>
            </a:extLst>
          </p:cNvPr>
          <p:cNvSpPr txBox="1">
            <a:spLocks/>
          </p:cNvSpPr>
          <p:nvPr/>
        </p:nvSpPr>
        <p:spPr>
          <a:xfrm>
            <a:off x="3397740" y="6248944"/>
            <a:ext cx="5373858" cy="45700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Адаптивне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антена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4" name="Picture 10" descr="Nasa Goddard Mirrors GIF by NASA">
            <a:extLst>
              <a:ext uri="{FF2B5EF4-FFF2-40B4-BE49-F238E27FC236}">
                <a16:creationId xmlns:a16="http://schemas.microsoft.com/office/drawing/2014/main" id="{927FCF20-29D1-4534-954B-7C1023A33C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54" y="910439"/>
            <a:ext cx="5191859" cy="29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upload.wikimedia.org/wikipedia/commons/9/99/James_Webb_Space_Telescope_Mirror37.jpg">
            <a:extLst>
              <a:ext uri="{FF2B5EF4-FFF2-40B4-BE49-F238E27FC236}">
                <a16:creationId xmlns:a16="http://schemas.microsoft.com/office/drawing/2014/main" id="{4CD09474-3A30-42F8-B849-F92FEC655B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91" t="10579" r="18906" b="30277"/>
          <a:stretch/>
        </p:blipFill>
        <p:spPr bwMode="auto">
          <a:xfrm>
            <a:off x="6950362" y="910438"/>
            <a:ext cx="5048983" cy="292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425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ов’язане зображення">
            <a:extLst>
              <a:ext uri="{FF2B5EF4-FFF2-40B4-BE49-F238E27FC236}">
                <a16:creationId xmlns:a16="http://schemas.microsoft.com/office/drawing/2014/main" id="{3A0CB4FD-D0B5-425C-B1F6-44EF41BB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5551"/>
            <a:ext cx="12192000" cy="683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Сучасні технології в телескопобудуванні</a:t>
              </a:r>
            </a:p>
          </p:txBody>
        </p:sp>
      </p:grpSp>
      <p:sp>
        <p:nvSpPr>
          <p:cNvPr id="37" name="Місце для вмісту 3">
            <a:extLst>
              <a:ext uri="{FF2B5EF4-FFF2-40B4-BE49-F238E27FC236}">
                <a16:creationId xmlns:a16="http://schemas.microsoft.com/office/drawing/2014/main" id="{3BE6FCBF-783F-499A-B09B-5F7B2123881C}"/>
              </a:ext>
            </a:extLst>
          </p:cNvPr>
          <p:cNvSpPr txBox="1">
            <a:spLocks/>
          </p:cNvSpPr>
          <p:nvPr/>
        </p:nvSpPr>
        <p:spPr>
          <a:xfrm>
            <a:off x="7434325" y="2428437"/>
            <a:ext cx="4591040" cy="276377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Повністю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автоматизовані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здійснюють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постійного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нагляду</a:t>
            </a:r>
            <a:endParaRPr lang="ru-RU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166636" y="1039365"/>
            <a:ext cx="11839616" cy="119783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великі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керуються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комп’ютерами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контрольної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кімнати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1000 км)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763DD0-791E-404B-BAC8-CEF87314B730}"/>
              </a:ext>
            </a:extLst>
          </p:cNvPr>
          <p:cNvSpPr txBox="1"/>
          <p:nvPr/>
        </p:nvSpPr>
        <p:spPr>
          <a:xfrm>
            <a:off x="982662" y="6175856"/>
            <a:ext cx="3889375" cy="476726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ru-RU" sz="2800" dirty="0">
                <a:solidFill>
                  <a:schemeClr val="bg1"/>
                </a:solidFill>
                <a:latin typeface="Gerbera"/>
              </a:rPr>
              <a:t>Центр </a:t>
            </a:r>
            <a:r>
              <a:rPr lang="ru-RU" sz="2800" dirty="0" err="1">
                <a:solidFill>
                  <a:schemeClr val="bg1"/>
                </a:solidFill>
                <a:latin typeface="Gerbera"/>
              </a:rPr>
              <a:t>керування</a:t>
            </a:r>
            <a:r>
              <a:rPr lang="ru-RU" sz="2800" dirty="0">
                <a:solidFill>
                  <a:schemeClr val="bg1"/>
                </a:solidFill>
                <a:latin typeface="Gerbera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Gerbera"/>
              </a:rPr>
              <a:t> LIGO </a:t>
            </a:r>
            <a:endParaRPr lang="ru-RU" dirty="0">
              <a:solidFill>
                <a:schemeClr val="bg1"/>
              </a:solidFill>
              <a:latin typeface="Gerbera"/>
            </a:endParaRP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34770CF8-70B9-4A65-8692-87A450BF023B}"/>
              </a:ext>
            </a:extLst>
          </p:cNvPr>
          <p:cNvSpPr txBox="1">
            <a:spLocks/>
          </p:cNvSpPr>
          <p:nvPr/>
        </p:nvSpPr>
        <p:spPr>
          <a:xfrm>
            <a:off x="7434325" y="5383449"/>
            <a:ext cx="4591040" cy="108292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Штучний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інтелект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пошук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екзопланет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5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E26FCE-0984-41A4-BECF-1D8E6B826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327443" y="5912324"/>
            <a:ext cx="6487819" cy="85763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Проєкт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: Європейський надзвичайно великий телескоп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E-ELT)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  <a:cs typeface="Times New Roman" panose="02020603050405020304" pitchFamily="18" charset="0"/>
              </a:rPr>
              <a:t>, 2024 рік</a:t>
            </a:r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984D0484-4400-4885-8ADC-3216BB4CB9F7}"/>
              </a:ext>
            </a:extLst>
          </p:cNvPr>
          <p:cNvGrpSpPr/>
          <p:nvPr/>
        </p:nvGrpSpPr>
        <p:grpSpPr>
          <a:xfrm>
            <a:off x="2" y="-2"/>
            <a:ext cx="12191998" cy="812880"/>
            <a:chOff x="3" y="-1871005"/>
            <a:chExt cx="12191998" cy="812880"/>
          </a:xfrm>
        </p:grpSpPr>
        <p:sp>
          <p:nvSpPr>
            <p:cNvPr id="5" name="Прямокутник: округлені верхні кути 4">
              <a:extLst>
                <a:ext uri="{FF2B5EF4-FFF2-40B4-BE49-F238E27FC236}">
                  <a16:creationId xmlns:a16="http://schemas.microsoft.com/office/drawing/2014/main" id="{70A808B1-3D30-41EC-89E3-5421E1C54BB0}"/>
                </a:ext>
              </a:extLst>
            </p:cNvPr>
            <p:cNvSpPr/>
            <p:nvPr/>
          </p:nvSpPr>
          <p:spPr>
            <a:xfrm rot="10800000">
              <a:off x="3" y="-1871003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36E70F9A-CB48-45FF-A82E-D25185223383}"/>
                </a:ext>
              </a:extLst>
            </p:cNvPr>
            <p:cNvSpPr/>
            <p:nvPr/>
          </p:nvSpPr>
          <p:spPr>
            <a:xfrm>
              <a:off x="4420" y="-1871005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Сучасні технології в телескопобудуванні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3918F5BA-15B1-4CE8-BE54-428B6CF830E5}"/>
              </a:ext>
            </a:extLst>
          </p:cNvPr>
          <p:cNvSpPr txBox="1">
            <a:spLocks/>
          </p:cNvSpPr>
          <p:nvPr/>
        </p:nvSpPr>
        <p:spPr>
          <a:xfrm>
            <a:off x="8642002" y="1615719"/>
            <a:ext cx="3373422" cy="362655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Високошвидкісні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комп’ютери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дозволили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будувати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нові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гігантські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телескопи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унікальним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дизайном</a:t>
            </a:r>
            <a:endParaRPr lang="uk-UA" sz="28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2" descr="https://upload.wikimedia.org/wikipedia/commons/thumb/e/e2/The_E-ELT.jpg/1280px-The_E-ELT.jpg">
            <a:extLst>
              <a:ext uri="{FF2B5EF4-FFF2-40B4-BE49-F238E27FC236}">
                <a16:creationId xmlns:a16="http://schemas.microsoft.com/office/drawing/2014/main" id="{C4302C18-3B2C-4629-9BC0-AE15D4C44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2594"/>
            <a:ext cx="8465431" cy="485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3732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id="{89984704-F2A9-4481-B151-B85FDE60E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" y="-4"/>
            <a:ext cx="12192007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Наземн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8" name="Місце для вмісту 3">
            <a:extLst>
              <a:ext uri="{FF2B5EF4-FFF2-40B4-BE49-F238E27FC236}">
                <a16:creationId xmlns:a16="http://schemas.microsoft.com/office/drawing/2014/main" id="{60888D0F-E4E1-4980-B703-4B72DCAC39A9}"/>
              </a:ext>
            </a:extLst>
          </p:cNvPr>
          <p:cNvSpPr txBox="1">
            <a:spLocks/>
          </p:cNvSpPr>
          <p:nvPr/>
        </p:nvSpPr>
        <p:spPr>
          <a:xfrm>
            <a:off x="7615237" y="1062671"/>
            <a:ext cx="4410125" cy="21539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4 телескопи і вежі із ПК, що контролюють рух дзеркал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030D9175-315E-44B5-B64F-4F22C73CB7BD}"/>
              </a:ext>
            </a:extLst>
          </p:cNvPr>
          <p:cNvSpPr txBox="1">
            <a:spLocks/>
          </p:cNvSpPr>
          <p:nvPr/>
        </p:nvSpPr>
        <p:spPr>
          <a:xfrm>
            <a:off x="6892656" y="4994944"/>
            <a:ext cx="5132707" cy="159537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Кожен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може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працювати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самостійно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або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один телескоп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A59812EC-455F-432D-A5AD-585FC829F7AE}"/>
              </a:ext>
            </a:extLst>
          </p:cNvPr>
          <p:cNvSpPr txBox="1">
            <a:spLocks/>
          </p:cNvSpPr>
          <p:nvPr/>
        </p:nvSpPr>
        <p:spPr>
          <a:xfrm>
            <a:off x="7615238" y="3509812"/>
            <a:ext cx="4410125" cy="11919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Діаметр – 8,2 м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Товщина – 17,5 см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EA307-E9FD-49C9-8E59-EC0C49B4EB28}"/>
              </a:ext>
            </a:extLst>
          </p:cNvPr>
          <p:cNvSpPr txBox="1"/>
          <p:nvPr/>
        </p:nvSpPr>
        <p:spPr>
          <a:xfrm>
            <a:off x="166637" y="5077541"/>
            <a:ext cx="5676952" cy="1430179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VERY LARGE TELESCOPE 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 defTabSz="914377">
              <a:defRPr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Північ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Чилі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(Анди),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Європейська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Південна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обсерваторія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051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Результат пошуку зображень за запитом &quot;Large Binocular Telescope&quot;">
            <a:extLst>
              <a:ext uri="{FF2B5EF4-FFF2-40B4-BE49-F238E27FC236}">
                <a16:creationId xmlns:a16="http://schemas.microsoft.com/office/drawing/2014/main" id="{98E4159B-4884-4950-A5A5-62FB7528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Наземн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телескопи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A59812EC-455F-432D-A5AD-585FC829F7AE}"/>
              </a:ext>
            </a:extLst>
          </p:cNvPr>
          <p:cNvSpPr txBox="1">
            <a:spLocks/>
          </p:cNvSpPr>
          <p:nvPr/>
        </p:nvSpPr>
        <p:spPr>
          <a:xfrm>
            <a:off x="8234361" y="5898352"/>
            <a:ext cx="3705223" cy="5623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</a:rPr>
              <a:t>Діаметр – 8,4 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3EA307-E9FD-49C9-8E59-EC0C49B4EB28}"/>
              </a:ext>
            </a:extLst>
          </p:cNvPr>
          <p:cNvSpPr txBox="1"/>
          <p:nvPr/>
        </p:nvSpPr>
        <p:spPr>
          <a:xfrm>
            <a:off x="252416" y="5702787"/>
            <a:ext cx="6219822" cy="953453"/>
          </a:xfrm>
          <a:prstGeom prst="roundRect">
            <a:avLst/>
          </a:prstGeom>
          <a:solidFill>
            <a:srgbClr val="5568B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77">
              <a:defRPr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</a:rPr>
              <a:t>LARGE BINOCULAR TELESCOPE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 defTabSz="914377">
              <a:defRPr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штат Аризона (США),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Італія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 та США </a:t>
            </a:r>
          </a:p>
        </p:txBody>
      </p: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294C74C3-0FB5-41EA-B9F0-14F972FF3433}"/>
              </a:ext>
            </a:extLst>
          </p:cNvPr>
          <p:cNvSpPr txBox="1">
            <a:spLocks/>
          </p:cNvSpPr>
          <p:nvPr/>
        </p:nvSpPr>
        <p:spPr>
          <a:xfrm>
            <a:off x="2312852" y="952155"/>
            <a:ext cx="7566294" cy="5623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Дзеркала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одному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кріпленні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2848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9623</TotalTime>
  <Words>641</Words>
  <Application>Microsoft Office PowerPoint</Application>
  <PresentationFormat>Широкий екран</PresentationFormat>
  <Paragraphs>115</Paragraphs>
  <Slides>26</Slides>
  <Notes>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557</cp:revision>
  <dcterms:created xsi:type="dcterms:W3CDTF">2016-12-28T18:54:39Z</dcterms:created>
  <dcterms:modified xsi:type="dcterms:W3CDTF">2019-10-31T18:54:24Z</dcterms:modified>
</cp:coreProperties>
</file>