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8" r:id="rId2"/>
    <p:sldId id="434" r:id="rId3"/>
    <p:sldId id="381" r:id="rId4"/>
    <p:sldId id="269" r:id="rId5"/>
    <p:sldId id="794" r:id="rId6"/>
    <p:sldId id="827" r:id="rId7"/>
    <p:sldId id="828" r:id="rId8"/>
    <p:sldId id="860" r:id="rId9"/>
    <p:sldId id="858" r:id="rId10"/>
    <p:sldId id="861" r:id="rId11"/>
    <p:sldId id="862" r:id="rId12"/>
    <p:sldId id="863" r:id="rId13"/>
    <p:sldId id="873" r:id="rId14"/>
    <p:sldId id="792" r:id="rId15"/>
    <p:sldId id="874" r:id="rId16"/>
    <p:sldId id="436" r:id="rId17"/>
    <p:sldId id="864" r:id="rId18"/>
    <p:sldId id="867" r:id="rId19"/>
    <p:sldId id="875" r:id="rId20"/>
    <p:sldId id="856" r:id="rId21"/>
    <p:sldId id="865" r:id="rId22"/>
    <p:sldId id="793" r:id="rId23"/>
    <p:sldId id="866" r:id="rId24"/>
    <p:sldId id="870" r:id="rId25"/>
    <p:sldId id="868" r:id="rId26"/>
    <p:sldId id="869" r:id="rId27"/>
    <p:sldId id="876" r:id="rId28"/>
    <p:sldId id="877" r:id="rId29"/>
    <p:sldId id="878" r:id="rId30"/>
    <p:sldId id="879" r:id="rId31"/>
    <p:sldId id="880" r:id="rId32"/>
    <p:sldId id="881" r:id="rId33"/>
    <p:sldId id="882" r:id="rId34"/>
    <p:sldId id="883" r:id="rId35"/>
    <p:sldId id="884" r:id="rId36"/>
    <p:sldId id="885" r:id="rId37"/>
    <p:sldId id="854" r:id="rId38"/>
    <p:sldId id="332" r:id="rId39"/>
    <p:sldId id="871" r:id="rId40"/>
    <p:sldId id="329" r:id="rId41"/>
    <p:sldId id="303" r:id="rId4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00838F"/>
    <a:srgbClr val="FFFFFF"/>
    <a:srgbClr val="689F38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2" autoAdjust="0"/>
    <p:restoredTop sz="93738" autoAdjust="0"/>
  </p:normalViewPr>
  <p:slideViewPr>
    <p:cSldViewPr snapToGrid="0">
      <p:cViewPr>
        <p:scale>
          <a:sx n="51" d="100"/>
          <a:sy n="51" d="100"/>
        </p:scale>
        <p:origin x="660" y="4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941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0434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426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694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092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9884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151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380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7389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911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08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9575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6009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0124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547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9803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182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75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8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38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10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1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36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13.11.2019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5" Type="http://schemas.openxmlformats.org/officeDocument/2006/relationships/image" Target="../media/image29.png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4CF20D-65D8-450D-9396-74EDCE2D6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7692" y="4530099"/>
            <a:ext cx="537845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  <a:latin typeface="Trebuchet MS" panose="020B0603020202020204" pitchFamily="34" charset="0"/>
              </a:rPr>
              <a:t>ЗЕМЛЯ І МІСЯЦЬ</a:t>
            </a:r>
            <a:endParaRPr lang="ru-RU" sz="5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DCA2DD-C030-474E-AB49-D174FFC03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2" y="-30732"/>
            <a:ext cx="12191998" cy="812879"/>
            <a:chOff x="-1" y="-380889"/>
            <a:chExt cx="12191998" cy="812879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380888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57603" y="-380889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Планетні тіла</a:t>
              </a:r>
            </a:p>
          </p:txBody>
        </p:sp>
      </p:grpSp>
      <p:sp>
        <p:nvSpPr>
          <p:cNvPr id="76" name="Місце для вмісту 3">
            <a:extLst>
              <a:ext uri="{FF2B5EF4-FFF2-40B4-BE49-F238E27FC236}">
                <a16:creationId xmlns:a16="http://schemas.microsoft.com/office/drawing/2014/main" id="{8B6C66E3-4E23-4F7D-ABFF-24F755BECC11}"/>
              </a:ext>
            </a:extLst>
          </p:cNvPr>
          <p:cNvSpPr txBox="1">
            <a:spLocks/>
          </p:cNvSpPr>
          <p:nvPr/>
        </p:nvSpPr>
        <p:spPr>
          <a:xfrm>
            <a:off x="3629026" y="967309"/>
            <a:ext cx="4086225" cy="5757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великих планет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Місце для вмісту 3">
                <a:extLst>
                  <a:ext uri="{FF2B5EF4-FFF2-40B4-BE49-F238E27FC236}">
                    <a16:creationId xmlns:a16="http://schemas.microsoft.com/office/drawing/2014/main" id="{FB374BB5-DE2D-4E3D-B0D9-1018E4F22F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1425" y="6180935"/>
                <a:ext cx="4086225" cy="57574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13</m:t>
                        </m:r>
                      </m:sup>
                    </m:sSup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−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комет</a:t>
                </a:r>
                <a:endParaRPr lang="uk-UA" sz="3600" dirty="0">
                  <a:solidFill>
                    <a:srgbClr val="FFFF00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8" name="Місце для вмісту 3">
                <a:extLst>
                  <a:ext uri="{FF2B5EF4-FFF2-40B4-BE49-F238E27FC236}">
                    <a16:creationId xmlns:a16="http://schemas.microsoft.com/office/drawing/2014/main" id="{FB374BB5-DE2D-4E3D-B0D9-1018E4F22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425" y="6180935"/>
                <a:ext cx="4086225" cy="575741"/>
              </a:xfrm>
              <a:prstGeom prst="roundRect">
                <a:avLst/>
              </a:prstGeom>
              <a:blipFill>
                <a:blip r:embed="rId3"/>
                <a:stretch>
                  <a:fillRect t="-19792" r="-2229" b="-4583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Місце для вмісту 3">
            <a:extLst>
              <a:ext uri="{FF2B5EF4-FFF2-40B4-BE49-F238E27FC236}">
                <a16:creationId xmlns:a16="http://schemas.microsoft.com/office/drawing/2014/main" id="{63C58961-43C2-4F4A-9242-F1762FA9EB18}"/>
              </a:ext>
            </a:extLst>
          </p:cNvPr>
          <p:cNvSpPr txBox="1">
            <a:spLocks/>
          </p:cNvSpPr>
          <p:nvPr/>
        </p:nvSpPr>
        <p:spPr>
          <a:xfrm>
            <a:off x="3324226" y="4803507"/>
            <a:ext cx="5000624" cy="5757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183 супутників планет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Місце для вмісту 3">
                <a:extLst>
                  <a:ext uri="{FF2B5EF4-FFF2-40B4-BE49-F238E27FC236}">
                    <a16:creationId xmlns:a16="http://schemas.microsoft.com/office/drawing/2014/main" id="{5F148087-4F95-4CA8-81FA-2AE45F712C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24075" y="5503871"/>
                <a:ext cx="7943849" cy="57574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5</m:t>
                        </m:r>
                      </m:sup>
                    </m:sSup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−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малих планет-астероїдів</a:t>
                </a:r>
                <a:endParaRPr lang="uk-UA" sz="3600" dirty="0">
                  <a:solidFill>
                    <a:srgbClr val="FFFF00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Місце для вмісту 3">
                <a:extLst>
                  <a:ext uri="{FF2B5EF4-FFF2-40B4-BE49-F238E27FC236}">
                    <a16:creationId xmlns:a16="http://schemas.microsoft.com/office/drawing/2014/main" id="{5F148087-4F95-4CA8-81FA-2AE45F712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5" y="5503871"/>
                <a:ext cx="7943849" cy="575741"/>
              </a:xfrm>
              <a:prstGeom prst="roundRect">
                <a:avLst/>
              </a:prstGeom>
              <a:blipFill>
                <a:blip r:embed="rId4"/>
                <a:stretch>
                  <a:fillRect t="-18750" b="-4583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842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 animBg="1"/>
      <p:bldP spid="79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Результат пошуку зображень за запитом &quot;heliosphere&quot;">
            <a:extLst>
              <a:ext uri="{FF2B5EF4-FFF2-40B4-BE49-F238E27FC236}">
                <a16:creationId xmlns:a16="http://schemas.microsoft.com/office/drawing/2014/main" id="{FD6368F5-6DE9-4B39-97F8-1C88ADFC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1477C978-E1FF-4367-8FC1-4ECF6B6F68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186" y="4057651"/>
                <a:ext cx="4809740" cy="2632724"/>
              </a:xfrm>
              <a:prstGeom prst="roundRect">
                <a:avLst>
                  <a:gd name="adj" fmla="val 16667"/>
                </a:avLst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Гел</a:t>
                </a:r>
                <a:r>
                  <a:rPr lang="uk-UA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іосфера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- простір Сонячної системи розмірами понад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uk-UA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м від Сонця до </a:t>
                </a:r>
                <a:r>
                  <a:rPr lang="uk-UA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геліопаузи</a:t>
                </a:r>
                <a:endParaRPr lang="uk-UA" sz="4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1477C978-E1FF-4367-8FC1-4ECF6B6F6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86" y="4057651"/>
                <a:ext cx="4809740" cy="2632724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l="-253" t="-6912" r="-1264" b="-1244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Сонячної системи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BF608F9-5B5A-4D45-BFE1-50D4B36E05B2}"/>
              </a:ext>
            </a:extLst>
          </p:cNvPr>
          <p:cNvSpPr txBox="1">
            <a:spLocks/>
          </p:cNvSpPr>
          <p:nvPr/>
        </p:nvSpPr>
        <p:spPr>
          <a:xfrm>
            <a:off x="6885319" y="1023357"/>
            <a:ext cx="4891525" cy="11144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4,5 – 5 млрд.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Місце для вмісту 3">
            <a:extLst>
              <a:ext uri="{FF2B5EF4-FFF2-40B4-BE49-F238E27FC236}">
                <a16:creationId xmlns:a16="http://schemas.microsoft.com/office/drawing/2014/main" id="{3E5F8078-9A7B-47C1-99B1-9C5E5136DF53}"/>
              </a:ext>
            </a:extLst>
          </p:cNvPr>
          <p:cNvSpPr txBox="1">
            <a:spLocks/>
          </p:cNvSpPr>
          <p:nvPr/>
        </p:nvSpPr>
        <p:spPr>
          <a:xfrm>
            <a:off x="5715000" y="4614863"/>
            <a:ext cx="6061844" cy="20755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Геліопауза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точки, у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якій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тиск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вітру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врівноважується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тиском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міжзоряного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середовища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280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wallpaperrs.com/uploads/dreamy-fantasy/solar-system-wide-wallpaper-23395.jpg">
            <a:extLst>
              <a:ext uri="{FF2B5EF4-FFF2-40B4-BE49-F238E27FC236}">
                <a16:creationId xmlns:a16="http://schemas.microsoft.com/office/drawing/2014/main" id="{95AAFFB0-BAC8-46BD-957F-61A55F5E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096BFB-DF90-4392-B3ED-E0AA7DF437A5}"/>
              </a:ext>
            </a:extLst>
          </p:cNvPr>
          <p:cNvSpPr txBox="1"/>
          <p:nvPr/>
        </p:nvSpPr>
        <p:spPr>
          <a:xfrm>
            <a:off x="6913728" y="3094875"/>
            <a:ext cx="1047627" cy="408623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algn="ctr" defTabSz="914377"/>
            <a:r>
              <a:rPr lang="ru-RU" dirty="0" err="1">
                <a:solidFill>
                  <a:prstClr val="white"/>
                </a:solidFill>
                <a:latin typeface="Trebuchet MS" panose="020B0603020202020204" pitchFamily="34" charset="0"/>
              </a:rPr>
              <a:t>Юпітер</a:t>
            </a:r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97AB8C-5CD3-4E9C-AC65-A21A6FE7812C}"/>
              </a:ext>
            </a:extLst>
          </p:cNvPr>
          <p:cNvSpPr txBox="1"/>
          <p:nvPr/>
        </p:nvSpPr>
        <p:spPr>
          <a:xfrm>
            <a:off x="4813381" y="3300615"/>
            <a:ext cx="1007668" cy="408623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Сатурн</a:t>
            </a:r>
            <a:r>
              <a:rPr lang="ru-RU" dirty="0">
                <a:solidFill>
                  <a:prstClr val="white"/>
                </a:solidFill>
                <a:latin typeface="Gerbera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F310C7-CE83-473C-85C4-32BE35B93675}"/>
              </a:ext>
            </a:extLst>
          </p:cNvPr>
          <p:cNvSpPr txBox="1"/>
          <p:nvPr/>
        </p:nvSpPr>
        <p:spPr>
          <a:xfrm>
            <a:off x="2212733" y="4542675"/>
            <a:ext cx="783458" cy="408623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Уран</a:t>
            </a:r>
            <a:r>
              <a:rPr lang="ru-RU" dirty="0">
                <a:solidFill>
                  <a:prstClr val="white"/>
                </a:solidFill>
                <a:latin typeface="Gerbera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E070C8-EFE8-46A7-BA50-6F4EEC74C90A}"/>
              </a:ext>
            </a:extLst>
          </p:cNvPr>
          <p:cNvSpPr txBox="1"/>
          <p:nvPr/>
        </p:nvSpPr>
        <p:spPr>
          <a:xfrm>
            <a:off x="505461" y="4649355"/>
            <a:ext cx="1094740" cy="408623"/>
          </a:xfrm>
          <a:prstGeom prst="roundRect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Нептун</a:t>
            </a:r>
            <a:r>
              <a:rPr lang="ru-RU" dirty="0">
                <a:solidFill>
                  <a:prstClr val="white"/>
                </a:solidFill>
                <a:latin typeface="Gerbera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6F5922-B656-4A72-B76C-889126E57C3A}"/>
              </a:ext>
            </a:extLst>
          </p:cNvPr>
          <p:cNvSpPr txBox="1"/>
          <p:nvPr/>
        </p:nvSpPr>
        <p:spPr>
          <a:xfrm>
            <a:off x="10343144" y="3573241"/>
            <a:ext cx="1275402" cy="408623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algn="ctr" defTabSz="914377"/>
            <a:r>
              <a:rPr lang="ru-RU" dirty="0" err="1">
                <a:solidFill>
                  <a:prstClr val="white"/>
                </a:solidFill>
                <a:latin typeface="Trebuchet MS" panose="020B0603020202020204" pitchFamily="34" charset="0"/>
              </a:rPr>
              <a:t>Меркурій</a:t>
            </a:r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BDE7CA-93BE-49FE-86F9-CE6397A22D35}"/>
              </a:ext>
            </a:extLst>
          </p:cNvPr>
          <p:cNvSpPr txBox="1"/>
          <p:nvPr/>
        </p:nvSpPr>
        <p:spPr>
          <a:xfrm>
            <a:off x="10237905" y="4187678"/>
            <a:ext cx="1258148" cy="408623"/>
          </a:xfrm>
          <a:prstGeom prst="roundRect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Венера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DC8F5A-B41F-4CA9-99A3-25E9CF8CB2C2}"/>
              </a:ext>
            </a:extLst>
          </p:cNvPr>
          <p:cNvSpPr txBox="1"/>
          <p:nvPr/>
        </p:nvSpPr>
        <p:spPr>
          <a:xfrm>
            <a:off x="10237904" y="4802114"/>
            <a:ext cx="1065096" cy="40862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Земля </a:t>
            </a:r>
          </a:p>
        </p:txBody>
      </p:sp>
      <p:cxnSp>
        <p:nvCxnSpPr>
          <p:cNvPr id="31" name="Прямая соединительная линия 6">
            <a:extLst>
              <a:ext uri="{FF2B5EF4-FFF2-40B4-BE49-F238E27FC236}">
                <a16:creationId xmlns:a16="http://schemas.microsoft.com/office/drawing/2014/main" id="{C377060C-40DB-4AC4-99D2-8A853B241DE9}"/>
              </a:ext>
            </a:extLst>
          </p:cNvPr>
          <p:cNvCxnSpPr/>
          <p:nvPr/>
        </p:nvCxnSpPr>
        <p:spPr>
          <a:xfrm>
            <a:off x="1052831" y="5057978"/>
            <a:ext cx="547370" cy="46485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20">
            <a:extLst>
              <a:ext uri="{FF2B5EF4-FFF2-40B4-BE49-F238E27FC236}">
                <a16:creationId xmlns:a16="http://schemas.microsoft.com/office/drawing/2014/main" id="{CFDA26BB-2A5C-46C8-8A69-A0373869FDBC}"/>
              </a:ext>
            </a:extLst>
          </p:cNvPr>
          <p:cNvCxnSpPr/>
          <p:nvPr/>
        </p:nvCxnSpPr>
        <p:spPr>
          <a:xfrm>
            <a:off x="2604461" y="4942784"/>
            <a:ext cx="392739" cy="51821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22">
            <a:extLst>
              <a:ext uri="{FF2B5EF4-FFF2-40B4-BE49-F238E27FC236}">
                <a16:creationId xmlns:a16="http://schemas.microsoft.com/office/drawing/2014/main" id="{45A09851-8359-41AE-B0F1-4F70D5027798}"/>
              </a:ext>
            </a:extLst>
          </p:cNvPr>
          <p:cNvCxnSpPr/>
          <p:nvPr/>
        </p:nvCxnSpPr>
        <p:spPr>
          <a:xfrm flipH="1">
            <a:off x="4978401" y="3685485"/>
            <a:ext cx="305761" cy="58171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24">
            <a:extLst>
              <a:ext uri="{FF2B5EF4-FFF2-40B4-BE49-F238E27FC236}">
                <a16:creationId xmlns:a16="http://schemas.microsoft.com/office/drawing/2014/main" id="{0EAF242C-BEC6-4608-9F3C-742BB2FF8354}"/>
              </a:ext>
            </a:extLst>
          </p:cNvPr>
          <p:cNvCxnSpPr/>
          <p:nvPr/>
        </p:nvCxnSpPr>
        <p:spPr>
          <a:xfrm>
            <a:off x="7405063" y="3482285"/>
            <a:ext cx="557837" cy="68331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26">
            <a:extLst>
              <a:ext uri="{FF2B5EF4-FFF2-40B4-BE49-F238E27FC236}">
                <a16:creationId xmlns:a16="http://schemas.microsoft.com/office/drawing/2014/main" id="{CDD4F338-22C0-4F5E-8C0F-AE2EF26C2B5F}"/>
              </a:ext>
            </a:extLst>
          </p:cNvPr>
          <p:cNvCxnSpPr/>
          <p:nvPr/>
        </p:nvCxnSpPr>
        <p:spPr>
          <a:xfrm>
            <a:off x="11599334" y="3962400"/>
            <a:ext cx="21167" cy="2235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28">
            <a:extLst>
              <a:ext uri="{FF2B5EF4-FFF2-40B4-BE49-F238E27FC236}">
                <a16:creationId xmlns:a16="http://schemas.microsoft.com/office/drawing/2014/main" id="{87AF106C-71D6-4834-9E8B-193F3A976A66}"/>
              </a:ext>
            </a:extLst>
          </p:cNvPr>
          <p:cNvCxnSpPr/>
          <p:nvPr/>
        </p:nvCxnSpPr>
        <p:spPr>
          <a:xfrm flipH="1">
            <a:off x="11235267" y="4580467"/>
            <a:ext cx="127000" cy="15070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0">
            <a:extLst>
              <a:ext uri="{FF2B5EF4-FFF2-40B4-BE49-F238E27FC236}">
                <a16:creationId xmlns:a16="http://schemas.microsoft.com/office/drawing/2014/main" id="{5794CD44-A7DB-4FC9-9EA7-B0BE1CE14A67}"/>
              </a:ext>
            </a:extLst>
          </p:cNvPr>
          <p:cNvCxnSpPr/>
          <p:nvPr/>
        </p:nvCxnSpPr>
        <p:spPr>
          <a:xfrm flipH="1">
            <a:off x="10778067" y="5202223"/>
            <a:ext cx="338667" cy="85991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3">
            <a:extLst>
              <a:ext uri="{FF2B5EF4-FFF2-40B4-BE49-F238E27FC236}">
                <a16:creationId xmlns:a16="http://schemas.microsoft.com/office/drawing/2014/main" id="{AD9E1A84-D04C-4CEC-9070-2BA1775A40D6}"/>
              </a:ext>
            </a:extLst>
          </p:cNvPr>
          <p:cNvCxnSpPr/>
          <p:nvPr/>
        </p:nvCxnSpPr>
        <p:spPr>
          <a:xfrm flipH="1">
            <a:off x="10329333" y="5816661"/>
            <a:ext cx="211667" cy="3555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9C26B6D-4EC3-4030-B2A2-2F94E1F93E1B}"/>
              </a:ext>
            </a:extLst>
          </p:cNvPr>
          <p:cNvSpPr txBox="1"/>
          <p:nvPr/>
        </p:nvSpPr>
        <p:spPr>
          <a:xfrm>
            <a:off x="10284335" y="5416551"/>
            <a:ext cx="825471" cy="408623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algn="ctr" defTabSz="914377"/>
            <a:r>
              <a:rPr lang="ru-RU" dirty="0">
                <a:solidFill>
                  <a:prstClr val="white"/>
                </a:solidFill>
                <a:latin typeface="Trebuchet MS" panose="020B0603020202020204" pitchFamily="34" charset="0"/>
              </a:rPr>
              <a:t>Марс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EF22DA-A239-455E-858C-33CFDC9C7C10}"/>
              </a:ext>
            </a:extLst>
          </p:cNvPr>
          <p:cNvSpPr txBox="1"/>
          <p:nvPr/>
        </p:nvSpPr>
        <p:spPr>
          <a:xfrm>
            <a:off x="372385" y="2288617"/>
            <a:ext cx="4856890" cy="578882"/>
          </a:xfrm>
          <a:prstGeom prst="roundRect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C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онце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(99,866 %)</a:t>
            </a:r>
            <a:r>
              <a:rPr lang="ru-RU" dirty="0">
                <a:solidFill>
                  <a:prstClr val="white"/>
                </a:solidFill>
                <a:latin typeface="Gerbera"/>
              </a:rPr>
              <a:t> 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Переваги радіотелескопів</a:t>
              </a:r>
            </a:p>
          </p:txBody>
        </p:sp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80E9C4C-B1D2-4A6C-8E23-7B140757B914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16" name="Прямокутник: округлені верхні кути 8">
              <a:extLst>
                <a:ext uri="{FF2B5EF4-FFF2-40B4-BE49-F238E27FC236}">
                  <a16:creationId xmlns:a16="http://schemas.microsoft.com/office/drawing/2014/main" id="{5946A146-D70F-4CAA-B6EF-A62DEF6A2793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E156C8EC-491E-4EA8-8730-6CBA928EC34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6118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2" y="1058894"/>
            <a:ext cx="11858729" cy="1571552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осьового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колових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2" y="2927427"/>
            <a:ext cx="11858729" cy="11490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Більшість планет обертаються навколо своєї осі в одному напрямі ( крім Венери та Урана)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2" y="4373411"/>
            <a:ext cx="11858729" cy="213664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 обертання супутників, збігається з напрямом обертання планет навколо своєї осі,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найвіддаленіші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зворотний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Сонячної системи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9807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Основні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складові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радіотелескопа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AA2438-B7BE-401F-85B2-F48CCB845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2282AA-ADAE-4D11-B975-86761A449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7" y="-45379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545572-B925-4566-BAF4-E84C3BA095AC}"/>
              </a:ext>
            </a:extLst>
          </p:cNvPr>
          <p:cNvSpPr txBox="1"/>
          <p:nvPr/>
        </p:nvSpPr>
        <p:spPr>
          <a:xfrm>
            <a:off x="8299494" y="1977058"/>
            <a:ext cx="1802449" cy="7150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Головний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пояс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астер</a:t>
            </a:r>
            <a:r>
              <a:rPr lang="uk-UA" dirty="0" err="1">
                <a:solidFill>
                  <a:schemeClr val="bg1"/>
                </a:solidFill>
                <a:latin typeface="Trebuchet MS" panose="020B0603020202020204" pitchFamily="34" charset="0"/>
              </a:rPr>
              <a:t>оїдів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058DB-B502-4606-BD3C-6E6C412041DA}"/>
              </a:ext>
            </a:extLst>
          </p:cNvPr>
          <p:cNvSpPr txBox="1"/>
          <p:nvPr/>
        </p:nvSpPr>
        <p:spPr>
          <a:xfrm>
            <a:off x="2810937" y="4060641"/>
            <a:ext cx="1216777" cy="7150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Пояс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Койпера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BA85F53-0763-45A6-A92C-EB9166AA3DDF}"/>
              </a:ext>
            </a:extLst>
          </p:cNvPr>
          <p:cNvCxnSpPr/>
          <p:nvPr/>
        </p:nvCxnSpPr>
        <p:spPr>
          <a:xfrm flipV="1">
            <a:off x="1947334" y="4520341"/>
            <a:ext cx="863602" cy="237930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1">
            <a:extLst>
              <a:ext uri="{FF2B5EF4-FFF2-40B4-BE49-F238E27FC236}">
                <a16:creationId xmlns:a16="http://schemas.microsoft.com/office/drawing/2014/main" id="{03A44AD4-8E21-40BE-9551-D2B7FB38403B}"/>
              </a:ext>
            </a:extLst>
          </p:cNvPr>
          <p:cNvCxnSpPr>
            <a:cxnSpLocks/>
          </p:cNvCxnSpPr>
          <p:nvPr/>
        </p:nvCxnSpPr>
        <p:spPr>
          <a:xfrm flipH="1">
            <a:off x="7053943" y="2677886"/>
            <a:ext cx="1245552" cy="781995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83104BE3-477D-4B84-A162-47C833C9EA2A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0" name="Прямокутник: округлені верхні кути 19">
              <a:extLst>
                <a:ext uri="{FF2B5EF4-FFF2-40B4-BE49-F238E27FC236}">
                  <a16:creationId xmlns:a16="http://schemas.microsoft.com/office/drawing/2014/main" id="{3C622192-A24E-42E7-9A42-F548CFBF08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0E7DE6CA-6C65-4DCB-9A67-DD042C30920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Сонячної системи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413D85E-318C-4D23-B7B3-32256E858A18}"/>
              </a:ext>
            </a:extLst>
          </p:cNvPr>
          <p:cNvSpPr txBox="1">
            <a:spLocks/>
          </p:cNvSpPr>
          <p:nvPr/>
        </p:nvSpPr>
        <p:spPr>
          <a:xfrm>
            <a:off x="1920654" y="5558642"/>
            <a:ext cx="8350688" cy="11490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астероїдів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знаходиться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Марсом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Юпітером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99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Основні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складові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радіотелескопа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AA2438-B7BE-401F-85B2-F48CCB845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Картинки по запросу Oort cloud">
            <a:extLst>
              <a:ext uri="{FF2B5EF4-FFF2-40B4-BE49-F238E27FC236}">
                <a16:creationId xmlns:a16="http://schemas.microsoft.com/office/drawing/2014/main" id="{2A7DAC31-BB08-4B38-BEEB-2C78CE4C7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151515"/>
              </a:clrFrom>
              <a:clrTo>
                <a:srgbClr val="1515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16686" r="6008" b="4385"/>
          <a:stretch/>
        </p:blipFill>
        <p:spPr bwMode="auto">
          <a:xfrm>
            <a:off x="3022601" y="976987"/>
            <a:ext cx="6112933" cy="560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83104BE3-477D-4B84-A162-47C833C9EA2A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0" name="Прямокутник: округлені верхні кути 19">
              <a:extLst>
                <a:ext uri="{FF2B5EF4-FFF2-40B4-BE49-F238E27FC236}">
                  <a16:creationId xmlns:a16="http://schemas.microsoft.com/office/drawing/2014/main" id="{3C622192-A24E-42E7-9A42-F548CFBF08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0E7DE6CA-6C65-4DCB-9A67-DD042C30920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Сонячної системи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413D85E-318C-4D23-B7B3-32256E858A18}"/>
              </a:ext>
            </a:extLst>
          </p:cNvPr>
          <p:cNvSpPr txBox="1">
            <a:spLocks/>
          </p:cNvSpPr>
          <p:nvPr/>
        </p:nvSpPr>
        <p:spPr>
          <a:xfrm>
            <a:off x="574396" y="5093726"/>
            <a:ext cx="10833833" cy="15745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Гігантська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кометних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ядер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поділяється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2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сферична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Хіллса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квазісферична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058DB-B502-4606-BD3C-6E6C412041DA}"/>
              </a:ext>
            </a:extLst>
          </p:cNvPr>
          <p:cNvSpPr txBox="1"/>
          <p:nvPr/>
        </p:nvSpPr>
        <p:spPr>
          <a:xfrm>
            <a:off x="574396" y="2633205"/>
            <a:ext cx="1910571" cy="7150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Квазісферична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хмара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Оорта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45572-B925-4566-BAF4-E84C3BA095AC}"/>
              </a:ext>
            </a:extLst>
          </p:cNvPr>
          <p:cNvSpPr txBox="1"/>
          <p:nvPr/>
        </p:nvSpPr>
        <p:spPr>
          <a:xfrm>
            <a:off x="9309813" y="1659452"/>
            <a:ext cx="1802449" cy="40862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</a:rPr>
              <a:t>Хмара </a:t>
            </a:r>
            <a:r>
              <a:rPr lang="uk-UA" dirty="0" err="1">
                <a:solidFill>
                  <a:schemeClr val="bg1"/>
                </a:solidFill>
                <a:latin typeface="Trebuchet MS" panose="020B0603020202020204" pitchFamily="34" charset="0"/>
              </a:rPr>
              <a:t>Хіллса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7" name="Прямая соединительная линия 11">
            <a:extLst>
              <a:ext uri="{FF2B5EF4-FFF2-40B4-BE49-F238E27FC236}">
                <a16:creationId xmlns:a16="http://schemas.microsoft.com/office/drawing/2014/main" id="{03A44AD4-8E21-40BE-9551-D2B7FB38403B}"/>
              </a:ext>
            </a:extLst>
          </p:cNvPr>
          <p:cNvCxnSpPr>
            <a:cxnSpLocks/>
          </p:cNvCxnSpPr>
          <p:nvPr/>
        </p:nvCxnSpPr>
        <p:spPr>
          <a:xfrm flipH="1">
            <a:off x="7445829" y="2045760"/>
            <a:ext cx="2595163" cy="1383240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BA85F53-0763-45A6-A92C-EB9166AA3DDF}"/>
              </a:ext>
            </a:extLst>
          </p:cNvPr>
          <p:cNvCxnSpPr>
            <a:cxnSpLocks/>
          </p:cNvCxnSpPr>
          <p:nvPr/>
        </p:nvCxnSpPr>
        <p:spPr>
          <a:xfrm>
            <a:off x="1685278" y="3348294"/>
            <a:ext cx="1641604" cy="429742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6670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Земля як планета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FBD49B-683F-4622-9EC3-0B528284A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4" y="1012056"/>
            <a:ext cx="5089381" cy="5612327"/>
          </a:xfrm>
          <a:prstGeom prst="rect">
            <a:avLst/>
          </a:prstGeom>
        </p:spPr>
      </p:pic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632070" y="974945"/>
            <a:ext cx="6350515" cy="23164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Планета, яка має форму сфероїда ( 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куля сплюснута біля полюсів, опукла біля екватора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01D77171-0D7E-436E-B4C4-697AF666C0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83110" y="3429000"/>
                <a:ext cx="6248436" cy="110986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565"/>
                  </a:spcBef>
                  <a:spcAft>
                    <a:spcPts val="0"/>
                  </a:spcAft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Обертання навколо Сонця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𝑣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об</m:t>
                        </m:r>
                      </m:sub>
                    </m:sSub>
                    <m:r>
                      <a:rPr lang="ru-RU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=30 км/с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Times New Roman" panose="02020603050405020304" pitchFamily="18" charset="0"/>
                  <a:cs typeface="Myriad Pro Light"/>
                </a:endParaRPr>
              </a:p>
            </p:txBody>
          </p:sp>
        </mc:Choice>
        <mc:Fallback xmlns="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01D77171-0D7E-436E-B4C4-697AF666C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110" y="3429000"/>
                <a:ext cx="6248436" cy="1109869"/>
              </a:xfrm>
              <a:prstGeom prst="roundRect">
                <a:avLst/>
              </a:prstGeom>
              <a:blipFill>
                <a:blip r:embed="rId5"/>
                <a:stretch>
                  <a:fillRect t="-10870" r="-779" b="-2391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683110" y="4676517"/>
            <a:ext cx="6248436" cy="19478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Швидкість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руху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точок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земної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максимальна на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екваторі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– 465 м/с і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нульова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полюсах</a:t>
            </a:r>
          </a:p>
        </p:txBody>
      </p: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A8A5A54B-4517-4D40-B7C8-021DC59CF9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2127375"/>
                  </p:ext>
                </p:extLst>
              </p:nvPr>
            </p:nvGraphicFramePr>
            <p:xfrm>
              <a:off x="4323430" y="1015239"/>
              <a:ext cx="7550728" cy="56358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63637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4087091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10695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  <a:endParaRPr lang="uk-UA" sz="24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365 діб 6 год 9 хв 10 с (1 земний</a:t>
                          </a:r>
                          <a:r>
                            <a:rPr lang="uk-UA" sz="24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рік)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534786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149,6 млн. км.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534786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а. о.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0025502"/>
                      </a:ext>
                    </a:extLst>
                  </a:tr>
                  <a:tr h="534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Період обертання навколо осі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</a:t>
                          </a:r>
                          <a:r>
                            <a:rPr lang="uk-UA" sz="24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год 56 хв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6844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</a:rPr>
                            <a:t>5,97 </a:t>
                          </a:r>
                          <a:r>
                            <a:rPr lang="ru-RU" sz="24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∙ 10</a:t>
                          </a:r>
                          <a:r>
                            <a:rPr lang="ru-RU" sz="2400" b="0" baseline="3000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r>
                            <a:rPr lang="ru-RU" sz="24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кг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1274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Від -83</a:t>
                          </a:r>
                          <a14:m>
                            <m:oMath xmlns:m="http://schemas.openxmlformats.org/officeDocument/2006/math">
                              <m:r>
                                <a:rPr lang="uk-UA" sz="24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до +52</a:t>
                          </a:r>
                          <a14:m>
                            <m:oMath xmlns:m="http://schemas.openxmlformats.org/officeDocument/2006/math">
                              <m:r>
                                <a:rPr lang="uk-UA" sz="24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511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4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4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5,5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10695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Кут нахилу екватора до площини орбіти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23,4°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204203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A8A5A54B-4517-4D40-B7C8-021DC59CF9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2127375"/>
                  </p:ext>
                </p:extLst>
              </p:nvPr>
            </p:nvGraphicFramePr>
            <p:xfrm>
              <a:off x="4323430" y="1015239"/>
              <a:ext cx="7550728" cy="56358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63637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4087091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10695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  <a:endParaRPr lang="uk-UA" sz="24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365 діб 6 год 9 хв 10 с (1 земний</a:t>
                          </a:r>
                          <a:r>
                            <a:rPr lang="uk-UA" sz="24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рік)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534786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149,6 млн. км.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534786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а. о.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0025502"/>
                      </a:ext>
                    </a:extLst>
                  </a:tr>
                  <a:tr h="8060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Період обертання навколо осі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</a:t>
                          </a:r>
                          <a:r>
                            <a:rPr lang="uk-UA" sz="24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год 56 хв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6844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</a:rPr>
                            <a:t>5,97 </a:t>
                          </a:r>
                          <a:r>
                            <a:rPr lang="ru-RU" sz="24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∙ 10</a:t>
                          </a:r>
                          <a:r>
                            <a:rPr lang="ru-RU" sz="2400" b="0" baseline="3000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r>
                            <a:rPr lang="ru-RU" sz="24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кг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3854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84799" t="-932813" r="-745" b="-428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51161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76" t="-734444" r="-119014" b="-20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5,5</a:t>
                          </a:r>
                          <a:endParaRPr lang="uk-UA" sz="24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106957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Кут нахилу екватора до площини орбіти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23,4°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204203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2" descr="http://www.solarsystemscope.com/nexus/content/planet_structures/structure_earth.png">
            <a:extLst>
              <a:ext uri="{FF2B5EF4-FFF2-40B4-BE49-F238E27FC236}">
                <a16:creationId xmlns:a16="http://schemas.microsoft.com/office/drawing/2014/main" id="{DE194E84-223E-4ADF-A25E-4B7EE52A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3" y="2113110"/>
            <a:ext cx="3360000" cy="33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18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Внутрішня будова Землі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5559992" y="5264273"/>
            <a:ext cx="6372097" cy="152375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0-35 км) - тонка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під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океанами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: 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5-7 км,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плаває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мантії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5559993" y="918590"/>
            <a:ext cx="6385854" cy="13048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Внутрішнє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ядро (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5150 -6371 км)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Тверде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металеве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Місце для вмісту 3">
                <a:extLst>
                  <a:ext uri="{FF2B5EF4-FFF2-40B4-BE49-F238E27FC236}">
                    <a16:creationId xmlns:a16="http://schemas.microsoft.com/office/drawing/2014/main" id="{6925B24E-E778-4B2B-A57D-B9B2D6ABAB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9993" y="2348646"/>
                <a:ext cx="6385854" cy="153398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2.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Зовн</a:t>
                </a:r>
                <a:r>
                  <a:rPr lang="uk-UA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ішнє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ядро</a:t>
                </a:r>
                <a:r>
                  <a:rPr lang="uk-UA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</a:rPr>
                  <a:t>(2890-5150 км)</a:t>
                </a:r>
                <a:r>
                  <a:rPr lang="uk-UA" sz="3600" dirty="0">
                    <a:solidFill>
                      <a:srgbClr val="FFFFFF"/>
                    </a:solidFill>
                    <a:latin typeface="Trebuchet MS" panose="020B0603020202020204" pitchFamily="34" charset="0"/>
                  </a:rPr>
                  <a:t>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</a:rPr>
                  <a:t>Розплавлене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6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=7000℃</m:t>
                    </m:r>
                  </m:oMath>
                </a14:m>
                <a:endParaRPr lang="ru-RU" sz="3600" dirty="0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2" name="Місце для вмісту 3">
                <a:extLst>
                  <a:ext uri="{FF2B5EF4-FFF2-40B4-BE49-F238E27FC236}">
                    <a16:creationId xmlns:a16="http://schemas.microsoft.com/office/drawing/2014/main" id="{6925B24E-E778-4B2B-A57D-B9B2D6ABA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993" y="2348646"/>
                <a:ext cx="6385854" cy="1533985"/>
              </a:xfrm>
              <a:prstGeom prst="roundRect">
                <a:avLst/>
              </a:prstGeom>
              <a:blipFill>
                <a:blip r:embed="rId5"/>
                <a:stretch>
                  <a:fillRect t="-11811" b="-2165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E14F452-8D58-449F-AC60-A55E2A968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61" y="1798469"/>
            <a:ext cx="5949702" cy="4494130"/>
          </a:xfrm>
          <a:prstGeom prst="rect">
            <a:avLst/>
          </a:prstGeom>
        </p:spPr>
      </p:pic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C84C6E14-AC8F-4F01-B4D0-A9A8CF777E8C}"/>
              </a:ext>
            </a:extLst>
          </p:cNvPr>
          <p:cNvSpPr txBox="1">
            <a:spLocks/>
          </p:cNvSpPr>
          <p:nvPr/>
        </p:nvSpPr>
        <p:spPr>
          <a:xfrm>
            <a:off x="5559992" y="3980813"/>
            <a:ext cx="6358341" cy="11735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3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. 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Мантія (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35-2890 км)</a:t>
            </a:r>
            <a:endParaRPr lang="en-US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Силікатна оболонка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DD5382C-3B77-41C7-A212-1BE333B2DFBF}"/>
              </a:ext>
            </a:extLst>
          </p:cNvPr>
          <p:cNvSpPr/>
          <p:nvPr/>
        </p:nvSpPr>
        <p:spPr>
          <a:xfrm>
            <a:off x="1987437" y="3851214"/>
            <a:ext cx="346879" cy="3736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3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983DDB2-2E33-4CEA-A592-34F3AEC8E635}"/>
              </a:ext>
            </a:extLst>
          </p:cNvPr>
          <p:cNvSpPr/>
          <p:nvPr/>
        </p:nvSpPr>
        <p:spPr>
          <a:xfrm>
            <a:off x="850125" y="3826566"/>
            <a:ext cx="346879" cy="3736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4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662E38B6-BEC2-4EFA-A76C-51F6EDAD7546}"/>
              </a:ext>
            </a:extLst>
          </p:cNvPr>
          <p:cNvSpPr/>
          <p:nvPr/>
        </p:nvSpPr>
        <p:spPr>
          <a:xfrm>
            <a:off x="3298188" y="3851215"/>
            <a:ext cx="346879" cy="3736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2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FD1EAF7-CF14-4225-99B6-A88A03D2592B}"/>
              </a:ext>
            </a:extLst>
          </p:cNvPr>
          <p:cNvSpPr/>
          <p:nvPr/>
        </p:nvSpPr>
        <p:spPr>
          <a:xfrm>
            <a:off x="4426590" y="3858710"/>
            <a:ext cx="346879" cy="3736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70230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2" grpId="0" animBg="1"/>
      <p:bldP spid="33" grpId="0" animBg="1"/>
      <p:bldP spid="20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 пошуку зображень за запитом &quot;тектонічні плити&quot;">
            <a:extLst>
              <a:ext uri="{FF2B5EF4-FFF2-40B4-BE49-F238E27FC236}">
                <a16:creationId xmlns:a16="http://schemas.microsoft.com/office/drawing/2014/main" id="{6C4ECAC6-920D-452A-9EB0-49805818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" y="-69972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2" y="-74476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Внутрішня будова Землі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Місце для вмісту 3">
                <a:extLst>
                  <a:ext uri="{FF2B5EF4-FFF2-40B4-BE49-F238E27FC236}">
                    <a16:creationId xmlns:a16="http://schemas.microsoft.com/office/drawing/2014/main" id="{5753F154-A275-4F9F-8AB2-CF73355766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1652" y="4820564"/>
                <a:ext cx="8215312" cy="1651307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Прискорення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сили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земного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тяжіння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екваторі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- 9,78 м/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ru-RU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e>
                      <m:sup>
                        <m:r>
                          <a:rPr lang="ru-RU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 полюсах - 9,83 м/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ru-RU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e>
                      <m:sup>
                        <m:r>
                          <a:rPr lang="ru-RU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Місце для вмісту 3">
                <a:extLst>
                  <a:ext uri="{FF2B5EF4-FFF2-40B4-BE49-F238E27FC236}">
                    <a16:creationId xmlns:a16="http://schemas.microsoft.com/office/drawing/2014/main" id="{5753F154-A275-4F9F-8AB2-CF7335576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652" y="4820564"/>
                <a:ext cx="8215312" cy="1651307"/>
              </a:xfrm>
              <a:prstGeom prst="roundRect">
                <a:avLst/>
              </a:prstGeom>
              <a:blipFill>
                <a:blip r:embed="rId5"/>
                <a:stretch>
                  <a:fillRect l="-519" t="-8118" r="-2151" b="-169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166638" y="1003331"/>
            <a:ext cx="11858729" cy="15237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Унаслідок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конвекції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мантії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земна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розділилася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окремі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плити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повільно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зміщуються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тектонічних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плит)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Місце для вмісту 3">
            <a:extLst>
              <a:ext uri="{FF2B5EF4-FFF2-40B4-BE49-F238E27FC236}">
                <a16:creationId xmlns:a16="http://schemas.microsoft.com/office/drawing/2014/main" id="{6925B24E-E778-4B2B-A57D-B9B2D6ABAB1E}"/>
              </a:ext>
            </a:extLst>
          </p:cNvPr>
          <p:cNvSpPr txBox="1">
            <a:spLocks/>
          </p:cNvSpPr>
          <p:nvPr/>
        </p:nvSpPr>
        <p:spPr>
          <a:xfrm>
            <a:off x="3242755" y="2995933"/>
            <a:ext cx="4853105" cy="62177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Хімічний склад Землі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Місце для вмісту 3">
                <a:extLst>
                  <a:ext uri="{FF2B5EF4-FFF2-40B4-BE49-F238E27FC236}">
                    <a16:creationId xmlns:a16="http://schemas.microsoft.com/office/drawing/2014/main" id="{C84C6E14-AC8F-4F01-B4D0-A9A8CF777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6445" y="3882634"/>
                <a:ext cx="5605724" cy="62177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90 % маси – </a:t>
                </a:r>
                <a:r>
                  <a:rPr lang="en-US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Fe,</a:t>
                </a:r>
                <a:r>
                  <a:rPr lang="uk-UA" sz="3600" i="1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, Mg, Si</a:t>
                </a:r>
                <a:endParaRPr lang="ru-RU" sz="3600" i="1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3" name="Місце для вмісту 3">
                <a:extLst>
                  <a:ext uri="{FF2B5EF4-FFF2-40B4-BE49-F238E27FC236}">
                    <a16:creationId xmlns:a16="http://schemas.microsoft.com/office/drawing/2014/main" id="{C84C6E14-AC8F-4F01-B4D0-A9A8CF777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445" y="3882634"/>
                <a:ext cx="5605724" cy="621773"/>
              </a:xfrm>
              <a:prstGeom prst="roundRect">
                <a:avLst/>
              </a:prstGeom>
              <a:blipFill>
                <a:blip r:embed="rId6"/>
                <a:stretch>
                  <a:fillRect l="-2278" t="-16346" r="-2169" b="-3557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4924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-5061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1" y="1149301"/>
            <a:ext cx="11858729" cy="165261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входять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до складу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сили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(причини)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поєднують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єдине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ціле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31" y="3238530"/>
            <a:ext cx="11858728" cy="165261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Яку планету 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рідною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домівкою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DA8BB285-F4B0-4014-A32E-126671CFA4FF}"/>
              </a:ext>
            </a:extLst>
          </p:cNvPr>
          <p:cNvSpPr txBox="1">
            <a:spLocks/>
          </p:cNvSpPr>
          <p:nvPr/>
        </p:nvSpPr>
        <p:spPr>
          <a:xfrm>
            <a:off x="166631" y="5327759"/>
            <a:ext cx="11858728" cy="1088562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Чим 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відрізняються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DEE301-17F8-4FE1-9765-DD5FEB18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731405" y="1063598"/>
            <a:ext cx="5092191" cy="16235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Атмосфера простягається більше ніж на 1000 км 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1BD3585-7A72-4FF9-BB21-B064687905C5}"/>
              </a:ext>
            </a:extLst>
          </p:cNvPr>
          <p:cNvSpPr txBox="1">
            <a:spLocks/>
          </p:cNvSpPr>
          <p:nvPr/>
        </p:nvSpPr>
        <p:spPr>
          <a:xfrm>
            <a:off x="7269667" y="2937895"/>
            <a:ext cx="4015666" cy="62214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Складові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повітря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: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F29C26A-AC5E-496C-802F-2E8D3DDCA2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58101" y="3795896"/>
                <a:ext cx="3074904" cy="282625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−78%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−21%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𝐴𝑟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−0,93%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𝐶𝑂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0,03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%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𝑂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F29C26A-AC5E-496C-802F-2E8D3DDCA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101" y="3795896"/>
                <a:ext cx="3074904" cy="282625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5699A5-7D05-4125-96F8-EF71FB6DF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41595"/>
          <a:stretch/>
        </p:blipFill>
        <p:spPr>
          <a:xfrm>
            <a:off x="154723" y="794991"/>
            <a:ext cx="6109632" cy="60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25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B037AA-D125-4C7E-A43D-2DDD44D72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Дуга 48">
            <a:extLst>
              <a:ext uri="{FF2B5EF4-FFF2-40B4-BE49-F238E27FC236}">
                <a16:creationId xmlns:a16="http://schemas.microsoft.com/office/drawing/2014/main" id="{BED355A6-09CE-47E2-AAE6-162C9BFB4C69}"/>
              </a:ext>
            </a:extLst>
          </p:cNvPr>
          <p:cNvSpPr/>
          <p:nvPr/>
        </p:nvSpPr>
        <p:spPr>
          <a:xfrm>
            <a:off x="4019551" y="4781547"/>
            <a:ext cx="4152900" cy="4152900"/>
          </a:xfrm>
          <a:prstGeom prst="arc">
            <a:avLst>
              <a:gd name="adj1" fmla="val 10768294"/>
              <a:gd name="adj2" fmla="val 0"/>
            </a:avLst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0" name="Дуга 49">
            <a:extLst>
              <a:ext uri="{FF2B5EF4-FFF2-40B4-BE49-F238E27FC236}">
                <a16:creationId xmlns:a16="http://schemas.microsoft.com/office/drawing/2014/main" id="{96087900-FC1E-46B1-A966-5B02D56CD140}"/>
              </a:ext>
            </a:extLst>
          </p:cNvPr>
          <p:cNvSpPr/>
          <p:nvPr/>
        </p:nvSpPr>
        <p:spPr>
          <a:xfrm>
            <a:off x="2712723" y="3474720"/>
            <a:ext cx="6766557" cy="6766552"/>
          </a:xfrm>
          <a:prstGeom prst="arc">
            <a:avLst>
              <a:gd name="adj1" fmla="val 10768294"/>
              <a:gd name="adj2" fmla="val 0"/>
            </a:avLst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1" name="Дуга 50">
            <a:extLst>
              <a:ext uri="{FF2B5EF4-FFF2-40B4-BE49-F238E27FC236}">
                <a16:creationId xmlns:a16="http://schemas.microsoft.com/office/drawing/2014/main" id="{D9D7B776-0DA5-4CAB-BF51-5997E8F8333E}"/>
              </a:ext>
            </a:extLst>
          </p:cNvPr>
          <p:cNvSpPr/>
          <p:nvPr/>
        </p:nvSpPr>
        <p:spPr>
          <a:xfrm>
            <a:off x="1868348" y="2615623"/>
            <a:ext cx="8455307" cy="8455299"/>
          </a:xfrm>
          <a:prstGeom prst="arc">
            <a:avLst>
              <a:gd name="adj1" fmla="val 10768294"/>
              <a:gd name="adj2" fmla="val 0"/>
            </a:avLst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2" name="Дуга 51">
            <a:extLst>
              <a:ext uri="{FF2B5EF4-FFF2-40B4-BE49-F238E27FC236}">
                <a16:creationId xmlns:a16="http://schemas.microsoft.com/office/drawing/2014/main" id="{076B66DA-70FC-4B38-BFAB-70FAB14C89E5}"/>
              </a:ext>
            </a:extLst>
          </p:cNvPr>
          <p:cNvSpPr/>
          <p:nvPr/>
        </p:nvSpPr>
        <p:spPr>
          <a:xfrm>
            <a:off x="814540" y="1558550"/>
            <a:ext cx="10598904" cy="10598893"/>
          </a:xfrm>
          <a:prstGeom prst="arc">
            <a:avLst>
              <a:gd name="adj1" fmla="val 10768294"/>
              <a:gd name="adj2" fmla="val 0"/>
            </a:avLst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3" name="Дуга 52">
            <a:extLst>
              <a:ext uri="{FF2B5EF4-FFF2-40B4-BE49-F238E27FC236}">
                <a16:creationId xmlns:a16="http://schemas.microsoft.com/office/drawing/2014/main" id="{9F60D39E-9CD3-4DE0-8F5C-BAC529537870}"/>
              </a:ext>
            </a:extLst>
          </p:cNvPr>
          <p:cNvSpPr/>
          <p:nvPr/>
        </p:nvSpPr>
        <p:spPr>
          <a:xfrm>
            <a:off x="-213786" y="548218"/>
            <a:ext cx="12619571" cy="12619557"/>
          </a:xfrm>
          <a:prstGeom prst="arc">
            <a:avLst>
              <a:gd name="adj1" fmla="val 10768294"/>
              <a:gd name="adj2" fmla="val 0"/>
            </a:avLst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4" name="Прямоугольник 13">
            <a:extLst>
              <a:ext uri="{FF2B5EF4-FFF2-40B4-BE49-F238E27FC236}">
                <a16:creationId xmlns:a16="http://schemas.microsoft.com/office/drawing/2014/main" id="{52666EFF-B473-4B64-BAA0-9D0F6EFDD385}"/>
              </a:ext>
            </a:extLst>
          </p:cNvPr>
          <p:cNvSpPr/>
          <p:nvPr/>
        </p:nvSpPr>
        <p:spPr>
          <a:xfrm>
            <a:off x="264732" y="130354"/>
            <a:ext cx="3754819" cy="69189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Атмосфера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Землі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0385AA-E042-43E3-8B08-C163C830B090}"/>
              </a:ext>
            </a:extLst>
          </p:cNvPr>
          <p:cNvSpPr txBox="1"/>
          <p:nvPr/>
        </p:nvSpPr>
        <p:spPr>
          <a:xfrm>
            <a:off x="4609523" y="1622827"/>
            <a:ext cx="3105633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bg1"/>
                </a:solidFill>
              </a:rPr>
              <a:t>Термосфера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AF4C13-B75C-449B-9313-0365DD003F9B}"/>
              </a:ext>
            </a:extLst>
          </p:cNvPr>
          <p:cNvSpPr txBox="1"/>
          <p:nvPr/>
        </p:nvSpPr>
        <p:spPr>
          <a:xfrm>
            <a:off x="4627686" y="2829524"/>
            <a:ext cx="3105633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bg1"/>
                </a:solidFill>
              </a:rPr>
              <a:t>Мезосфера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FE5794-0FE1-44B9-8335-2BEB59056A6F}"/>
              </a:ext>
            </a:extLst>
          </p:cNvPr>
          <p:cNvSpPr txBox="1"/>
          <p:nvPr/>
        </p:nvSpPr>
        <p:spPr>
          <a:xfrm>
            <a:off x="4627686" y="3623401"/>
            <a:ext cx="3105633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bg1"/>
                </a:solidFill>
              </a:rPr>
              <a:t>Стратосфера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B0E0FF-77F1-4E1C-9F8C-7D35B12CDE4B}"/>
              </a:ext>
            </a:extLst>
          </p:cNvPr>
          <p:cNvSpPr txBox="1"/>
          <p:nvPr/>
        </p:nvSpPr>
        <p:spPr>
          <a:xfrm>
            <a:off x="4627686" y="5063728"/>
            <a:ext cx="3105633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bg1"/>
                </a:solidFill>
              </a:rPr>
              <a:t>Тропосфера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185E85-EC70-4211-AE25-5CCF7D05C6C8}"/>
              </a:ext>
            </a:extLst>
          </p:cNvPr>
          <p:cNvSpPr txBox="1"/>
          <p:nvPr/>
        </p:nvSpPr>
        <p:spPr>
          <a:xfrm>
            <a:off x="4627686" y="818838"/>
            <a:ext cx="3105633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dirty="0" err="1">
                <a:solidFill>
                  <a:schemeClr val="bg1"/>
                </a:solidFill>
              </a:rPr>
              <a:t>Екзосфера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23809E9A-5DE2-4484-BB0D-F08C73D504BC}"/>
              </a:ext>
            </a:extLst>
          </p:cNvPr>
          <p:cNvSpPr/>
          <p:nvPr/>
        </p:nvSpPr>
        <p:spPr>
          <a:xfrm>
            <a:off x="7247013" y="5222021"/>
            <a:ext cx="217912" cy="217912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54869581-9690-4D85-AAB9-75D8FBA47E92}"/>
              </a:ext>
            </a:extLst>
          </p:cNvPr>
          <p:cNvSpPr/>
          <p:nvPr/>
        </p:nvSpPr>
        <p:spPr>
          <a:xfrm>
            <a:off x="7324907" y="4147264"/>
            <a:ext cx="217912" cy="217912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2" name="Прямоугольная выноска 22">
            <a:extLst>
              <a:ext uri="{FF2B5EF4-FFF2-40B4-BE49-F238E27FC236}">
                <a16:creationId xmlns:a16="http://schemas.microsoft.com/office/drawing/2014/main" id="{54038299-2208-4168-8745-BE59357BC940}"/>
              </a:ext>
            </a:extLst>
          </p:cNvPr>
          <p:cNvSpPr/>
          <p:nvPr/>
        </p:nvSpPr>
        <p:spPr>
          <a:xfrm>
            <a:off x="7681963" y="3724924"/>
            <a:ext cx="3421597" cy="734786"/>
          </a:xfrm>
          <a:prstGeom prst="wedgeRectCallout">
            <a:avLst>
              <a:gd name="adj1" fmla="val -55291"/>
              <a:gd name="adj2" fmla="val 8152"/>
            </a:avLst>
          </a:prstGeom>
          <a:solidFill>
            <a:srgbClr val="F8712B">
              <a:alpha val="15000"/>
            </a:srgbClr>
          </a:solidFill>
        </p:spPr>
        <p:txBody>
          <a:bodyPr wrap="square" lIns="240000" tIns="120000" rIns="240000" bIns="120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Температура </a:t>
            </a:r>
            <a:r>
              <a:rPr lang="ru-RU" sz="1600" dirty="0" err="1">
                <a:solidFill>
                  <a:schemeClr val="bg1"/>
                </a:solidFill>
              </a:rPr>
              <a:t>збільшується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–56,5 </a:t>
            </a:r>
            <a:r>
              <a:rPr lang="ru-RU" sz="1600" baseline="30000" dirty="0" err="1">
                <a:solidFill>
                  <a:schemeClr val="bg1"/>
                </a:solidFill>
              </a:rPr>
              <a:t>о</a:t>
            </a:r>
            <a:r>
              <a:rPr lang="ru-RU" sz="1600" dirty="0" err="1">
                <a:solidFill>
                  <a:schemeClr val="bg1"/>
                </a:solidFill>
              </a:rPr>
              <a:t>С</a:t>
            </a:r>
            <a:r>
              <a:rPr lang="ru-RU" sz="1600" dirty="0">
                <a:solidFill>
                  <a:schemeClr val="bg1"/>
                </a:solidFill>
              </a:rPr>
              <a:t> до 0,8 </a:t>
            </a:r>
            <a:r>
              <a:rPr lang="ru-RU" sz="1600" baseline="30000" dirty="0" err="1">
                <a:solidFill>
                  <a:schemeClr val="bg1"/>
                </a:solidFill>
              </a:rPr>
              <a:t>о</a:t>
            </a:r>
            <a:r>
              <a:rPr lang="ru-RU" sz="1600" dirty="0" err="1">
                <a:solidFill>
                  <a:schemeClr val="bg1"/>
                </a:solidFill>
              </a:rPr>
              <a:t>С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3" name="Прямоугольная выноска 23">
            <a:extLst>
              <a:ext uri="{FF2B5EF4-FFF2-40B4-BE49-F238E27FC236}">
                <a16:creationId xmlns:a16="http://schemas.microsoft.com/office/drawing/2014/main" id="{451A7C99-9A0D-42F9-9B62-6B5E5BC908A4}"/>
              </a:ext>
            </a:extLst>
          </p:cNvPr>
          <p:cNvSpPr/>
          <p:nvPr/>
        </p:nvSpPr>
        <p:spPr>
          <a:xfrm>
            <a:off x="7615587" y="4662275"/>
            <a:ext cx="3498617" cy="1719671"/>
          </a:xfrm>
          <a:prstGeom prst="wedgeRectCallout">
            <a:avLst>
              <a:gd name="adj1" fmla="val -55709"/>
              <a:gd name="adj2" fmla="val -9348"/>
            </a:avLst>
          </a:prstGeom>
          <a:solidFill>
            <a:srgbClr val="F8712B">
              <a:alpha val="15000"/>
            </a:srgbClr>
          </a:solidFill>
        </p:spPr>
        <p:txBody>
          <a:bodyPr wrap="square" lIns="240000" tIns="120000" rIns="240000" bIns="120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 </a:t>
            </a:r>
            <a:r>
              <a:rPr lang="ru-RU" sz="1600" dirty="0" err="1">
                <a:solidFill>
                  <a:schemeClr val="bg1"/>
                </a:solidFill>
              </a:rPr>
              <a:t>тропосфері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зосереджено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понад</a:t>
            </a:r>
            <a:r>
              <a:rPr lang="ru-RU" sz="1600" dirty="0">
                <a:solidFill>
                  <a:schemeClr val="bg1"/>
                </a:solidFill>
              </a:rPr>
              <a:t> 90 % </a:t>
            </a:r>
            <a:r>
              <a:rPr lang="ru-RU" sz="1600" dirty="0" err="1">
                <a:solidFill>
                  <a:schemeClr val="bg1"/>
                </a:solidFill>
              </a:rPr>
              <a:t>маси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атмосфери</a:t>
            </a:r>
            <a:r>
              <a:rPr lang="ru-RU" sz="1600" dirty="0">
                <a:solidFill>
                  <a:schemeClr val="bg1"/>
                </a:solidFill>
              </a:rPr>
              <a:t> і вся </a:t>
            </a:r>
            <a:r>
              <a:rPr lang="ru-RU" sz="1600" dirty="0" err="1">
                <a:solidFill>
                  <a:schemeClr val="bg1"/>
                </a:solidFill>
              </a:rPr>
              <a:t>водяна</a:t>
            </a:r>
            <a:r>
              <a:rPr lang="ru-RU" sz="1600" dirty="0">
                <a:solidFill>
                  <a:schemeClr val="bg1"/>
                </a:solidFill>
              </a:rPr>
              <a:t> пара. </a:t>
            </a:r>
            <a:r>
              <a:rPr lang="ru-RU" sz="1600" dirty="0" err="1">
                <a:solidFill>
                  <a:schemeClr val="bg1"/>
                </a:solidFill>
              </a:rPr>
              <a:t>Формується</a:t>
            </a:r>
            <a:r>
              <a:rPr lang="ru-RU" sz="1600" dirty="0">
                <a:solidFill>
                  <a:schemeClr val="bg1"/>
                </a:solidFill>
              </a:rPr>
              <a:t> погода (</a:t>
            </a:r>
            <a:r>
              <a:rPr lang="ru-RU" sz="1600" dirty="0" err="1">
                <a:solidFill>
                  <a:schemeClr val="bg1"/>
                </a:solidFill>
              </a:rPr>
              <a:t>вітри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циклони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антициклони</a:t>
            </a:r>
            <a:r>
              <a:rPr lang="ru-RU" sz="1600" dirty="0">
                <a:solidFill>
                  <a:schemeClr val="bg1"/>
                </a:solidFill>
              </a:rPr>
              <a:t>). Передача </a:t>
            </a:r>
            <a:r>
              <a:rPr lang="ru-RU" sz="1600" dirty="0" err="1">
                <a:solidFill>
                  <a:schemeClr val="bg1"/>
                </a:solidFill>
              </a:rPr>
              <a:t>енергії</a:t>
            </a:r>
            <a:r>
              <a:rPr lang="ru-RU" sz="1600" dirty="0">
                <a:solidFill>
                  <a:schemeClr val="bg1"/>
                </a:solidFill>
              </a:rPr>
              <a:t> – </a:t>
            </a:r>
            <a:r>
              <a:rPr lang="ru-RU" sz="1600" dirty="0" err="1">
                <a:solidFill>
                  <a:schemeClr val="bg1"/>
                </a:solidFill>
              </a:rPr>
              <a:t>випромінювання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конвекція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A0CC417-071E-4C4F-B6EB-DABBBBBD8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453"/>
          <a:stretch/>
        </p:blipFill>
        <p:spPr>
          <a:xfrm>
            <a:off x="4466193" y="5459770"/>
            <a:ext cx="3300255" cy="1398231"/>
          </a:xfrm>
          <a:prstGeom prst="rect">
            <a:avLst/>
          </a:prstGeom>
        </p:spPr>
      </p:pic>
      <p:sp>
        <p:nvSpPr>
          <p:cNvPr id="65" name="Овал 64">
            <a:extLst>
              <a:ext uri="{FF2B5EF4-FFF2-40B4-BE49-F238E27FC236}">
                <a16:creationId xmlns:a16="http://schemas.microsoft.com/office/drawing/2014/main" id="{3C249980-7164-457C-9D92-27BBDEF7A505}"/>
              </a:ext>
            </a:extLst>
          </p:cNvPr>
          <p:cNvSpPr/>
          <p:nvPr/>
        </p:nvSpPr>
        <p:spPr>
          <a:xfrm>
            <a:off x="7413807" y="2906897"/>
            <a:ext cx="217912" cy="217912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6087045B-E05A-4C2E-AC9F-5CA482D7DABB}"/>
              </a:ext>
            </a:extLst>
          </p:cNvPr>
          <p:cNvSpPr/>
          <p:nvPr/>
        </p:nvSpPr>
        <p:spPr>
          <a:xfrm>
            <a:off x="7494240" y="1814697"/>
            <a:ext cx="217912" cy="217912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72A44380-EBD5-4BCD-8B59-FEC3662C5567}"/>
              </a:ext>
            </a:extLst>
          </p:cNvPr>
          <p:cNvSpPr/>
          <p:nvPr/>
        </p:nvSpPr>
        <p:spPr>
          <a:xfrm>
            <a:off x="7574200" y="790552"/>
            <a:ext cx="217912" cy="217912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8" name="Прямоугольная выноска 28">
            <a:extLst>
              <a:ext uri="{FF2B5EF4-FFF2-40B4-BE49-F238E27FC236}">
                <a16:creationId xmlns:a16="http://schemas.microsoft.com/office/drawing/2014/main" id="{2B910E72-C2E4-4C95-B14B-D7FAE0609CE9}"/>
              </a:ext>
            </a:extLst>
          </p:cNvPr>
          <p:cNvSpPr/>
          <p:nvPr/>
        </p:nvSpPr>
        <p:spPr>
          <a:xfrm>
            <a:off x="7728146" y="2710232"/>
            <a:ext cx="3329233" cy="734786"/>
          </a:xfrm>
          <a:prstGeom prst="wedgeRectCallout">
            <a:avLst>
              <a:gd name="adj1" fmla="val -55709"/>
              <a:gd name="adj2" fmla="val -9348"/>
            </a:avLst>
          </a:prstGeom>
          <a:solidFill>
            <a:srgbClr val="F8712B">
              <a:alpha val="15000"/>
            </a:srgbClr>
          </a:solidFill>
        </p:spPr>
        <p:txBody>
          <a:bodyPr wrap="square" lIns="240000" tIns="120000" rIns="240000" bIns="120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На </a:t>
            </a:r>
            <a:r>
              <a:rPr lang="ru-RU" sz="1600" dirty="0" err="1">
                <a:solidFill>
                  <a:schemeClr val="bg1"/>
                </a:solidFill>
              </a:rPr>
              <a:t>висоті</a:t>
            </a:r>
            <a:r>
              <a:rPr lang="ru-RU" sz="1600" dirty="0">
                <a:solidFill>
                  <a:schemeClr val="bg1"/>
                </a:solidFill>
              </a:rPr>
              <a:t> 90 км температура </a:t>
            </a:r>
            <a:r>
              <a:rPr lang="ru-RU" sz="1600" dirty="0" err="1">
                <a:solidFill>
                  <a:schemeClr val="bg1"/>
                </a:solidFill>
              </a:rPr>
              <a:t>знижується</a:t>
            </a:r>
            <a:r>
              <a:rPr lang="ru-RU" sz="1600" dirty="0">
                <a:solidFill>
                  <a:schemeClr val="bg1"/>
                </a:solidFill>
              </a:rPr>
              <a:t> до –90 </a:t>
            </a:r>
            <a:r>
              <a:rPr lang="ru-RU" sz="1600" baseline="30000" dirty="0" err="1">
                <a:solidFill>
                  <a:schemeClr val="bg1"/>
                </a:solidFill>
              </a:rPr>
              <a:t>о</a:t>
            </a:r>
            <a:r>
              <a:rPr lang="ru-RU" sz="1600" dirty="0" err="1">
                <a:solidFill>
                  <a:schemeClr val="bg1"/>
                </a:solidFill>
              </a:rPr>
              <a:t>С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9" name="Прямоугольная выноска 29">
            <a:extLst>
              <a:ext uri="{FF2B5EF4-FFF2-40B4-BE49-F238E27FC236}">
                <a16:creationId xmlns:a16="http://schemas.microsoft.com/office/drawing/2014/main" id="{CBEC3256-B54D-44BF-BF0B-CB4FB4434133}"/>
              </a:ext>
            </a:extLst>
          </p:cNvPr>
          <p:cNvSpPr/>
          <p:nvPr/>
        </p:nvSpPr>
        <p:spPr>
          <a:xfrm>
            <a:off x="7820510" y="1601867"/>
            <a:ext cx="3236869" cy="734786"/>
          </a:xfrm>
          <a:prstGeom prst="wedgeRectCallout">
            <a:avLst>
              <a:gd name="adj1" fmla="val -55709"/>
              <a:gd name="adj2" fmla="val -9348"/>
            </a:avLst>
          </a:prstGeom>
          <a:solidFill>
            <a:srgbClr val="F8712B">
              <a:alpha val="15000"/>
            </a:srgbClr>
          </a:solidFill>
        </p:spPr>
        <p:txBody>
          <a:bodyPr wrap="square" lIns="240000" tIns="120000" rIns="240000" bIns="120000" anchor="ctr" anchorCtr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Відбувається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зростання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температури</a:t>
            </a:r>
            <a:r>
              <a:rPr lang="ru-RU" sz="1600" dirty="0">
                <a:solidFill>
                  <a:schemeClr val="bg1"/>
                </a:solidFill>
              </a:rPr>
              <a:t> до 1500</a:t>
            </a:r>
            <a:r>
              <a:rPr lang="ru-RU" sz="1600" baseline="30000" dirty="0">
                <a:solidFill>
                  <a:schemeClr val="bg1"/>
                </a:solidFill>
              </a:rPr>
              <a:t> </a:t>
            </a:r>
            <a:r>
              <a:rPr lang="ru-RU" sz="1600" baseline="30000" dirty="0" err="1">
                <a:solidFill>
                  <a:schemeClr val="bg1"/>
                </a:solidFill>
              </a:rPr>
              <a:t>о</a:t>
            </a:r>
            <a:r>
              <a:rPr lang="ru-RU" sz="1600" dirty="0" err="1">
                <a:solidFill>
                  <a:schemeClr val="bg1"/>
                </a:solidFill>
              </a:rPr>
              <a:t>С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0" name="Прямоугольная выноска 30">
            <a:extLst>
              <a:ext uri="{FF2B5EF4-FFF2-40B4-BE49-F238E27FC236}">
                <a16:creationId xmlns:a16="http://schemas.microsoft.com/office/drawing/2014/main" id="{5B2F1366-1CA0-4E33-93D7-724C7446DD2F}"/>
              </a:ext>
            </a:extLst>
          </p:cNvPr>
          <p:cNvSpPr/>
          <p:nvPr/>
        </p:nvSpPr>
        <p:spPr>
          <a:xfrm>
            <a:off x="7894401" y="567393"/>
            <a:ext cx="3162977" cy="734786"/>
          </a:xfrm>
          <a:prstGeom prst="wedgeRectCallout">
            <a:avLst>
              <a:gd name="adj1" fmla="val -55709"/>
              <a:gd name="adj2" fmla="val -9348"/>
            </a:avLst>
          </a:prstGeom>
          <a:solidFill>
            <a:srgbClr val="F8712B">
              <a:alpha val="15000"/>
            </a:srgbClr>
          </a:solidFill>
        </p:spPr>
        <p:txBody>
          <a:bodyPr wrap="square" lIns="240000" tIns="120000" rIns="240000" bIns="120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Сфера </a:t>
            </a:r>
            <a:r>
              <a:rPr lang="ru-RU" sz="1600" dirty="0" err="1">
                <a:solidFill>
                  <a:schemeClr val="bg1"/>
                </a:solidFill>
              </a:rPr>
              <a:t>розсіювання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зовнішня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частина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атмосфери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1" name="Дуга 70">
            <a:extLst>
              <a:ext uri="{FF2B5EF4-FFF2-40B4-BE49-F238E27FC236}">
                <a16:creationId xmlns:a16="http://schemas.microsoft.com/office/drawing/2014/main" id="{5303AF0F-393D-4855-B6BB-595551489056}"/>
              </a:ext>
            </a:extLst>
          </p:cNvPr>
          <p:cNvSpPr/>
          <p:nvPr/>
        </p:nvSpPr>
        <p:spPr>
          <a:xfrm>
            <a:off x="3624063" y="4385521"/>
            <a:ext cx="5015344" cy="5015339"/>
          </a:xfrm>
          <a:prstGeom prst="arc">
            <a:avLst>
              <a:gd name="adj1" fmla="val 14289702"/>
              <a:gd name="adj2" fmla="val 18157763"/>
            </a:avLst>
          </a:prstGeom>
          <a:ln w="317500">
            <a:solidFill>
              <a:srgbClr val="00B0F0">
                <a:alpha val="1000"/>
              </a:srgbClr>
            </a:solidFill>
            <a:prstDash val="solid"/>
          </a:ln>
          <a:effectLst>
            <a:glow rad="127000">
              <a:srgbClr val="00B0F0">
                <a:alpha val="40000"/>
              </a:srgbClr>
            </a:glow>
            <a:softEdge rad="762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7079FBD-3CD6-458A-A930-36D324EFA687}"/>
              </a:ext>
            </a:extLst>
          </p:cNvPr>
          <p:cNvSpPr txBox="1"/>
          <p:nvPr/>
        </p:nvSpPr>
        <p:spPr>
          <a:xfrm>
            <a:off x="4688007" y="4408919"/>
            <a:ext cx="531127" cy="332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867" dirty="0">
                <a:solidFill>
                  <a:schemeClr val="bg1"/>
                </a:solidFill>
              </a:rPr>
              <a:t>O</a:t>
            </a:r>
            <a:r>
              <a:rPr lang="en-US" sz="1867" baseline="-25000" dirty="0">
                <a:solidFill>
                  <a:schemeClr val="bg1"/>
                </a:solidFill>
              </a:rPr>
              <a:t>3</a:t>
            </a:r>
            <a:endParaRPr lang="ru-RU" sz="1867" i="1" dirty="0">
              <a:solidFill>
                <a:schemeClr val="bg1"/>
              </a:solidFill>
            </a:endParaRPr>
          </a:p>
        </p:txBody>
      </p:sp>
      <p:sp>
        <p:nvSpPr>
          <p:cNvPr id="73" name="Прямоугольник 4">
            <a:extLst>
              <a:ext uri="{FF2B5EF4-FFF2-40B4-BE49-F238E27FC236}">
                <a16:creationId xmlns:a16="http://schemas.microsoft.com/office/drawing/2014/main" id="{6937696A-B202-4B69-A66A-CA005C0A5272}"/>
              </a:ext>
            </a:extLst>
          </p:cNvPr>
          <p:cNvSpPr/>
          <p:nvPr/>
        </p:nvSpPr>
        <p:spPr>
          <a:xfrm rot="240000">
            <a:off x="5092261" y="4413888"/>
            <a:ext cx="2366992" cy="662715"/>
          </a:xfrm>
          <a:prstGeom prst="rect">
            <a:avLst/>
          </a:prstGeom>
        </p:spPr>
        <p:txBody>
          <a:bodyPr wrap="square" anchor="ctr" anchorCtr="0">
            <a:prstTxWarp prst="textArchUp">
              <a:avLst>
                <a:gd name="adj" fmla="val 11146714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1333" dirty="0" err="1">
                <a:solidFill>
                  <a:schemeClr val="bg1"/>
                </a:solidFill>
              </a:rPr>
              <a:t>поглинає</a:t>
            </a:r>
            <a:r>
              <a:rPr lang="ru-RU" sz="1333" dirty="0">
                <a:solidFill>
                  <a:schemeClr val="bg1"/>
                </a:solidFill>
              </a:rPr>
              <a:t> УФ </a:t>
            </a:r>
            <a:r>
              <a:rPr lang="ru-RU" sz="1333" dirty="0" err="1">
                <a:solidFill>
                  <a:schemeClr val="bg1"/>
                </a:solidFill>
              </a:rPr>
              <a:t>промені</a:t>
            </a:r>
            <a:r>
              <a:rPr lang="ru-RU" sz="1333" dirty="0">
                <a:solidFill>
                  <a:schemeClr val="bg1"/>
                </a:solidFill>
              </a:rPr>
              <a:t> </a:t>
            </a:r>
            <a:r>
              <a:rPr lang="ru-RU" sz="1333" dirty="0" err="1">
                <a:solidFill>
                  <a:schemeClr val="bg1"/>
                </a:solidFill>
              </a:rPr>
              <a:t>Сонця</a:t>
            </a:r>
            <a:endParaRPr lang="ru-RU" sz="1333" dirty="0">
              <a:solidFill>
                <a:schemeClr val="bg1"/>
              </a:solidFill>
            </a:endParaRPr>
          </a:p>
        </p:txBody>
      </p:sp>
      <p:sp>
        <p:nvSpPr>
          <p:cNvPr id="75" name="Дуга 74">
            <a:extLst>
              <a:ext uri="{FF2B5EF4-FFF2-40B4-BE49-F238E27FC236}">
                <a16:creationId xmlns:a16="http://schemas.microsoft.com/office/drawing/2014/main" id="{8EF1ADFB-736A-48BD-94B5-CAD26275C647}"/>
              </a:ext>
            </a:extLst>
          </p:cNvPr>
          <p:cNvSpPr/>
          <p:nvPr/>
        </p:nvSpPr>
        <p:spPr>
          <a:xfrm>
            <a:off x="3670244" y="2288980"/>
            <a:ext cx="5015344" cy="5015339"/>
          </a:xfrm>
          <a:prstGeom prst="arc">
            <a:avLst>
              <a:gd name="adj1" fmla="val 14289702"/>
              <a:gd name="adj2" fmla="val 18157763"/>
            </a:avLst>
          </a:prstGeom>
          <a:ln w="317500">
            <a:solidFill>
              <a:srgbClr val="00B0F0">
                <a:alpha val="1000"/>
              </a:srgbClr>
            </a:solidFill>
            <a:prstDash val="solid"/>
          </a:ln>
          <a:effectLst>
            <a:glow rad="127000">
              <a:srgbClr val="00B0F0">
                <a:alpha val="40000"/>
              </a:srgbClr>
            </a:glow>
            <a:softEdge rad="762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Прямоугольник 4">
            <a:extLst>
              <a:ext uri="{FF2B5EF4-FFF2-40B4-BE49-F238E27FC236}">
                <a16:creationId xmlns:a16="http://schemas.microsoft.com/office/drawing/2014/main" id="{C27D2F91-663E-42D7-83F3-9494CC9EF79E}"/>
              </a:ext>
            </a:extLst>
          </p:cNvPr>
          <p:cNvSpPr/>
          <p:nvPr/>
        </p:nvSpPr>
        <p:spPr>
          <a:xfrm rot="155537">
            <a:off x="4946392" y="2372226"/>
            <a:ext cx="2366992" cy="662715"/>
          </a:xfrm>
          <a:prstGeom prst="rect">
            <a:avLst/>
          </a:prstGeom>
          <a:ln>
            <a:noFill/>
          </a:ln>
        </p:spPr>
        <p:txBody>
          <a:bodyPr wrap="square" anchor="ctr" anchorCtr="0">
            <a:prstTxWarp prst="textArchUp">
              <a:avLst>
                <a:gd name="adj" fmla="val 11146714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</a:rPr>
              <a:t>Лінія</a:t>
            </a:r>
            <a:r>
              <a:rPr lang="ru-RU" sz="1400" dirty="0">
                <a:solidFill>
                  <a:schemeClr val="bg1"/>
                </a:solidFill>
              </a:rPr>
              <a:t> Кармана (100 км)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D57CC07-1C61-4AFC-8C0B-A8C8755826A4}"/>
              </a:ext>
            </a:extLst>
          </p:cNvPr>
          <p:cNvSpPr txBox="1"/>
          <p:nvPr/>
        </p:nvSpPr>
        <p:spPr>
          <a:xfrm>
            <a:off x="8114762" y="6593908"/>
            <a:ext cx="671808" cy="249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uk-UA" sz="1400" dirty="0">
                <a:solidFill>
                  <a:schemeClr val="bg1"/>
                </a:solidFill>
              </a:rPr>
              <a:t>11 км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4B5F56-2A0A-4923-8B98-0A1CF90577CA}"/>
              </a:ext>
            </a:extLst>
          </p:cNvPr>
          <p:cNvSpPr txBox="1"/>
          <p:nvPr/>
        </p:nvSpPr>
        <p:spPr>
          <a:xfrm>
            <a:off x="9403492" y="6608632"/>
            <a:ext cx="671808" cy="249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uk-UA" sz="1400" dirty="0">
                <a:solidFill>
                  <a:schemeClr val="bg1"/>
                </a:solidFill>
              </a:rPr>
              <a:t>50 км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0BE29A1-A1AC-42D3-9946-64EB83878DB1}"/>
              </a:ext>
            </a:extLst>
          </p:cNvPr>
          <p:cNvSpPr txBox="1"/>
          <p:nvPr/>
        </p:nvSpPr>
        <p:spPr>
          <a:xfrm>
            <a:off x="11330584" y="6608632"/>
            <a:ext cx="671808" cy="249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uk-UA" sz="1400" dirty="0">
                <a:solidFill>
                  <a:schemeClr val="bg1"/>
                </a:solidFill>
              </a:rPr>
              <a:t>710 км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4D0943-A42A-4772-99A1-7E409FE63374}"/>
              </a:ext>
            </a:extLst>
          </p:cNvPr>
          <p:cNvSpPr txBox="1"/>
          <p:nvPr/>
        </p:nvSpPr>
        <p:spPr>
          <a:xfrm>
            <a:off x="10251506" y="6627720"/>
            <a:ext cx="671808" cy="249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uk-UA" sz="1400" dirty="0">
                <a:solidFill>
                  <a:schemeClr val="bg1"/>
                </a:solidFill>
              </a:rPr>
              <a:t>90 км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81" name="Прямоугольник 4">
            <a:extLst>
              <a:ext uri="{FF2B5EF4-FFF2-40B4-BE49-F238E27FC236}">
                <a16:creationId xmlns:a16="http://schemas.microsoft.com/office/drawing/2014/main" id="{914114B2-AF0F-4D42-9375-403701DBCD67}"/>
              </a:ext>
            </a:extLst>
          </p:cNvPr>
          <p:cNvSpPr/>
          <p:nvPr/>
        </p:nvSpPr>
        <p:spPr>
          <a:xfrm rot="240000">
            <a:off x="5088094" y="4890663"/>
            <a:ext cx="2366992" cy="662715"/>
          </a:xfrm>
          <a:prstGeom prst="rect">
            <a:avLst/>
          </a:prstGeom>
        </p:spPr>
        <p:txBody>
          <a:bodyPr wrap="square" anchor="ctr" anchorCtr="0">
            <a:prstTxWarp prst="textArchUp">
              <a:avLst>
                <a:gd name="adj" fmla="val 11146714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ru-RU" sz="1333" dirty="0">
                <a:solidFill>
                  <a:schemeClr val="bg1"/>
                </a:solidFill>
              </a:rPr>
              <a:t>тропопауза</a:t>
            </a:r>
          </a:p>
        </p:txBody>
      </p:sp>
    </p:spTree>
    <p:extLst>
      <p:ext uri="{BB962C8B-B14F-4D97-AF65-F5344CB8AC3E}">
        <p14:creationId xmlns:p14="http://schemas.microsoft.com/office/powerpoint/2010/main" val="40798294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3" grpId="0"/>
      <p:bldP spid="75" grpId="0" animBg="1"/>
      <p:bldP spid="74" grpId="0" animBg="1"/>
      <p:bldP spid="77" grpId="0"/>
      <p:bldP spid="78" grpId="0"/>
      <p:bldP spid="79" grpId="0"/>
      <p:bldP spid="80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332219-20D9-4D6D-90D0-417694993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79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16C86-56CA-4F70-A0BF-DFF6C07E7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4" y="1090286"/>
            <a:ext cx="5735145" cy="32260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4164CAEC-2A07-4845-A8D0-E1762604B3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923331"/>
                <a:ext cx="5967656" cy="205840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Водяна пара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𝑂</m:t>
                    </m:r>
                    <m:r>
                      <a:rPr lang="uk-UA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Вуглекислий газ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𝐶𝑂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метан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𝐶</m:t>
                        </m:r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4</m:t>
                        </m:r>
                      </m:sub>
                    </m:sSub>
                    <m:r>
                      <a:rPr lang="uk-UA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)</m:t>
                    </m:r>
                  </m:oMath>
                </a14:m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створюють парниковий ефект</a:t>
                </a:r>
              </a:p>
            </p:txBody>
          </p:sp>
        </mc:Choice>
        <mc:Fallback xmlns=""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4164CAEC-2A07-4845-A8D0-E1762604B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923331"/>
                <a:ext cx="5967656" cy="2058408"/>
              </a:xfrm>
              <a:prstGeom prst="roundRect">
                <a:avLst/>
              </a:prstGeom>
              <a:blipFill>
                <a:blip r:embed="rId6"/>
                <a:stretch>
                  <a:fillRect t="-2059" b="-10588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7A7EA0A-3F99-41E5-B977-FF12DC1DB2A4}"/>
              </a:ext>
            </a:extLst>
          </p:cNvPr>
          <p:cNvSpPr txBox="1">
            <a:spLocks/>
          </p:cNvSpPr>
          <p:nvPr/>
        </p:nvSpPr>
        <p:spPr>
          <a:xfrm>
            <a:off x="6095998" y="3140739"/>
            <a:ext cx="5967658" cy="3402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Ефект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при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якому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газ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частково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поглинає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тепло,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випромінюване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Землею в космос,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затримує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його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атмосфері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й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підвищує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температуру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нижніх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шарів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атмосфери</a:t>
            </a:r>
            <a:endParaRPr lang="uk-UA" sz="32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D89C8045-7B38-45ED-926E-FE95744EB38D}"/>
              </a:ext>
            </a:extLst>
          </p:cNvPr>
          <p:cNvSpPr txBox="1">
            <a:spLocks/>
          </p:cNvSpPr>
          <p:nvPr/>
        </p:nvSpPr>
        <p:spPr>
          <a:xfrm>
            <a:off x="128343" y="4613230"/>
            <a:ext cx="5735145" cy="19305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Збільшення хмарності викликає зменшення кількості сонячного тепла, що надходить на поверхню</a:t>
            </a:r>
          </a:p>
        </p:txBody>
      </p:sp>
    </p:spTree>
    <p:extLst>
      <p:ext uri="{BB962C8B-B14F-4D97-AF65-F5344CB8AC3E}">
        <p14:creationId xmlns:p14="http://schemas.microsoft.com/office/powerpoint/2010/main" val="1096681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56329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Завдання, які виконує атмосфера Землі  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78A2DF4E-4269-4914-85B7-1D24D32487FF}"/>
              </a:ext>
            </a:extLst>
          </p:cNvPr>
          <p:cNvSpPr txBox="1">
            <a:spLocks/>
          </p:cNvSpPr>
          <p:nvPr/>
        </p:nvSpPr>
        <p:spPr>
          <a:xfrm>
            <a:off x="166622" y="5009336"/>
            <a:ext cx="11858729" cy="16022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Зумовлює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низку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екзогенних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вивітрювання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гірських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діяльність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вод,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мерзлоти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льодовиків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тощо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EFE8FBAA-C190-430D-A3BD-5D12830DAB86}"/>
              </a:ext>
            </a:extLst>
          </p:cNvPr>
          <p:cNvSpPr txBox="1">
            <a:spLocks/>
          </p:cNvSpPr>
          <p:nvPr/>
        </p:nvSpPr>
        <p:spPr>
          <a:xfrm>
            <a:off x="166621" y="1047534"/>
            <a:ext cx="11858729" cy="1081423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Бар’єр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ударів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метеоритів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566D809-DA2E-458D-9C9D-A5C1CB01894C}"/>
              </a:ext>
            </a:extLst>
          </p:cNvPr>
          <p:cNvSpPr txBox="1">
            <a:spLocks/>
          </p:cNvSpPr>
          <p:nvPr/>
        </p:nvSpPr>
        <p:spPr>
          <a:xfrm>
            <a:off x="166622" y="2318159"/>
            <a:ext cx="11858729" cy="156352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сезонні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теплообмін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космосом,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радіаційний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баланс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31A86580-A195-49EA-8450-847D1B74C688}"/>
              </a:ext>
            </a:extLst>
          </p:cNvPr>
          <p:cNvSpPr txBox="1">
            <a:spLocks/>
          </p:cNvSpPr>
          <p:nvPr/>
        </p:nvSpPr>
        <p:spPr>
          <a:xfrm>
            <a:off x="166621" y="4128087"/>
            <a:ext cx="11858729" cy="63484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3) Джерело газів, які забезпечують існування життя 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45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8E5A51-F274-405E-8EC3-DDEF039FF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-19520"/>
            <a:ext cx="12191998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Магнітне поле Землі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308C4AC-ED46-4A8F-80C7-1611568F370B}"/>
              </a:ext>
            </a:extLst>
          </p:cNvPr>
          <p:cNvSpPr txBox="1">
            <a:spLocks/>
          </p:cNvSpPr>
          <p:nvPr/>
        </p:nvSpPr>
        <p:spPr>
          <a:xfrm>
            <a:off x="5816879" y="897279"/>
            <a:ext cx="5805488" cy="170967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генерується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рідкому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металевому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ядра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B78A5A-304D-4F03-B1AE-7916E939E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1" y="1248609"/>
            <a:ext cx="4114800" cy="49037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CF7F69-853C-4552-A22E-657468301375}"/>
              </a:ext>
            </a:extLst>
          </p:cNvPr>
          <p:cNvSpPr txBox="1"/>
          <p:nvPr/>
        </p:nvSpPr>
        <p:spPr>
          <a:xfrm>
            <a:off x="1045639" y="1330633"/>
            <a:ext cx="1584949" cy="814028"/>
          </a:xfrm>
          <a:prstGeom prst="roundRect">
            <a:avLst/>
          </a:prstGeom>
          <a:solidFill>
            <a:srgbClr val="5568B5"/>
          </a:solidFill>
        </p:spPr>
        <p:txBody>
          <a:bodyPr wrap="square" lIns="90000" tIns="90000" rIns="90000" bIns="90000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Trebuchet MS" panose="020B0603020202020204" pitchFamily="34" charset="0"/>
              </a:rPr>
              <a:t>Рад</a:t>
            </a:r>
            <a:r>
              <a:rPr lang="uk-UA" dirty="0" err="1">
                <a:solidFill>
                  <a:srgbClr val="FFFFFF"/>
                </a:solidFill>
                <a:latin typeface="Trebuchet MS" panose="020B0603020202020204" pitchFamily="34" charset="0"/>
              </a:rPr>
              <a:t>іаційний</a:t>
            </a:r>
            <a:r>
              <a:rPr lang="uk-UA" dirty="0">
                <a:solidFill>
                  <a:srgbClr val="FFFFFF"/>
                </a:solidFill>
                <a:latin typeface="Trebuchet MS" panose="020B0603020202020204" pitchFamily="34" charset="0"/>
              </a:rPr>
              <a:t> пояс</a:t>
            </a:r>
            <a:endParaRPr lang="ru-RU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6" name="Прямая со стрелкой 9">
            <a:extLst>
              <a:ext uri="{FF2B5EF4-FFF2-40B4-BE49-F238E27FC236}">
                <a16:creationId xmlns:a16="http://schemas.microsoft.com/office/drawing/2014/main" id="{4DDDAE5B-6B56-492D-BFC2-2847C735CC11}"/>
              </a:ext>
            </a:extLst>
          </p:cNvPr>
          <p:cNvCxnSpPr>
            <a:cxnSpLocks/>
          </p:cNvCxnSpPr>
          <p:nvPr/>
        </p:nvCxnSpPr>
        <p:spPr>
          <a:xfrm>
            <a:off x="1838114" y="2192896"/>
            <a:ext cx="463392" cy="1693485"/>
          </a:xfrm>
          <a:prstGeom prst="straightConnector1">
            <a:avLst/>
          </a:prstGeom>
          <a:ln w="12700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1">
            <a:extLst>
              <a:ext uri="{FF2B5EF4-FFF2-40B4-BE49-F238E27FC236}">
                <a16:creationId xmlns:a16="http://schemas.microsoft.com/office/drawing/2014/main" id="{0E0064D6-D620-4229-B51E-880C5031C582}"/>
              </a:ext>
            </a:extLst>
          </p:cNvPr>
          <p:cNvCxnSpPr>
            <a:cxnSpLocks/>
          </p:cNvCxnSpPr>
          <p:nvPr/>
        </p:nvCxnSpPr>
        <p:spPr>
          <a:xfrm>
            <a:off x="1838114" y="2192895"/>
            <a:ext cx="1141774" cy="1611896"/>
          </a:xfrm>
          <a:prstGeom prst="straightConnector1">
            <a:avLst/>
          </a:prstGeom>
          <a:ln w="12700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F1E547A4-59F4-4B43-997E-897D6855A1BB}"/>
              </a:ext>
            </a:extLst>
          </p:cNvPr>
          <p:cNvSpPr txBox="1">
            <a:spLocks/>
          </p:cNvSpPr>
          <p:nvPr/>
        </p:nvSpPr>
        <p:spPr>
          <a:xfrm>
            <a:off x="5816879" y="2742162"/>
            <a:ext cx="5805488" cy="170967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понад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500 км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радіації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0D2A895F-BA9D-430E-81A8-B8F4EAE0D8EB}"/>
              </a:ext>
            </a:extLst>
          </p:cNvPr>
          <p:cNvSpPr txBox="1">
            <a:spLocks/>
          </p:cNvSpPr>
          <p:nvPr/>
        </p:nvSpPr>
        <p:spPr>
          <a:xfrm>
            <a:off x="5818743" y="4593360"/>
            <a:ext cx="5805488" cy="217533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долітають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266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nationalgeographic.com/content/dam/travel/2017-digital/aurora-viewing-destinations/aurora-kirkjufell-iceland.ngsversion.1487284205697.adapt.1900.1.jpg">
            <a:extLst>
              <a:ext uri="{FF2B5EF4-FFF2-40B4-BE49-F238E27FC236}">
                <a16:creationId xmlns:a16="http://schemas.microsoft.com/office/drawing/2014/main" id="{9BBA8CCF-A76C-4401-897E-C794C31D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333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Магнітне поле Землі</a:t>
              </a:r>
            </a:p>
          </p:txBody>
        </p:sp>
      </p:grp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166634" y="4529138"/>
            <a:ext cx="5376916" cy="20605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Магнітне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поле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захищає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смертельних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потоків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частинок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830508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902854" y="5602382"/>
            <a:ext cx="4349323" cy="46197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Видима поверхня Місяця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BE4A7A-3A9B-4C99-AC39-216A0A00C8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4" t="14018" r="5684" b="18916"/>
          <a:stretch/>
        </p:blipFill>
        <p:spPr>
          <a:xfrm>
            <a:off x="633341" y="723806"/>
            <a:ext cx="4888351" cy="5056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1F828C81-8741-474A-AAEC-031896E0C1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00612" y="6147582"/>
                <a:ext cx="3157538" cy="627196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=1738 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км</m:t>
                      </m:r>
                    </m:oMath>
                  </m:oMathPara>
                </a14:m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1F828C81-8741-474A-AAEC-031896E0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612" y="6147582"/>
                <a:ext cx="3157538" cy="62719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5827894" y="993538"/>
            <a:ext cx="6057900" cy="122966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Середня відстань до Землі - 384 400 км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5843585" y="2423377"/>
            <a:ext cx="6057900" cy="111961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повернутий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одним боком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5F1A232-C583-4499-9939-AB1D29C88FC1}"/>
              </a:ext>
            </a:extLst>
          </p:cNvPr>
          <p:cNvSpPr txBox="1">
            <a:spLocks/>
          </p:cNvSpPr>
          <p:nvPr/>
        </p:nvSpPr>
        <p:spPr>
          <a:xfrm>
            <a:off x="5843585" y="3743168"/>
            <a:ext cx="6057900" cy="224929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синхронне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9E8BBDBE-1982-4222-9D8C-522C46667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3766" y="6111635"/>
                <a:ext cx="3157538" cy="627196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a:rPr lang="ru-RU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1/6 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ru-RU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з</m:t>
                          </m:r>
                        </m:sub>
                      </m:sSub>
                    </m:oMath>
                  </m:oMathPara>
                </a14:m>
                <a:endPara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9E8BBDBE-1982-4222-9D8C-522C4666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766" y="6111635"/>
                <a:ext cx="3157538" cy="62719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541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Таблиця 19">
                <a:extLst>
                  <a:ext uri="{FF2B5EF4-FFF2-40B4-BE49-F238E27FC236}">
                    <a16:creationId xmlns:a16="http://schemas.microsoft.com/office/drawing/2014/main" id="{E3F75397-13E7-44D0-BB1B-FEC17688C7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084290"/>
                  </p:ext>
                </p:extLst>
              </p:nvPr>
            </p:nvGraphicFramePr>
            <p:xfrm>
              <a:off x="4240286" y="848376"/>
              <a:ext cx="7813964" cy="59726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8984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err="1"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Зоряна</a:t>
                          </a:r>
                          <a:r>
                            <a:rPr lang="ru-RU" sz="2800" b="0" dirty="0"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величина (максимальна)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-12,7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6334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Прискорення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вільного падіння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1/6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земного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412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</a:t>
                          </a:r>
                          <a:r>
                            <a:rPr lang="uk-UA" sz="2800" b="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іод</a:t>
                          </a: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обертання навколо осі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27,32 діб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8984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</a:t>
                          </a:r>
                          <a:r>
                            <a:rPr lang="uk-UA" sz="2800" b="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іод</a:t>
                          </a: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обертання навколо Землі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27,32 діб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5646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1/81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8984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Вдень +130</a:t>
                          </a:r>
                          <a14:m>
                            <m:oMath xmlns:m="http://schemas.openxmlformats.org/officeDocument/2006/math">
                              <m:r>
                                <a:rPr lang="uk-UA" sz="28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Вночі -170 </a:t>
                          </a:r>
                          <a14:m>
                            <m:oMath xmlns:m="http://schemas.openxmlformats.org/officeDocument/2006/math">
                              <m:r>
                                <a:rPr lang="uk-UA" sz="28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620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3,34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824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3475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11549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Таблиця 19">
                <a:extLst>
                  <a:ext uri="{FF2B5EF4-FFF2-40B4-BE49-F238E27FC236}">
                    <a16:creationId xmlns:a16="http://schemas.microsoft.com/office/drawing/2014/main" id="{E3F75397-13E7-44D0-BB1B-FEC17688C7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084290"/>
                  </p:ext>
                </p:extLst>
              </p:nvPr>
            </p:nvGraphicFramePr>
            <p:xfrm>
              <a:off x="4240286" y="848376"/>
              <a:ext cx="7813964" cy="59726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err="1"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Зоряна</a:t>
                          </a:r>
                          <a:r>
                            <a:rPr lang="ru-RU" sz="2800" b="0" dirty="0"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величина (максимальна)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-12,7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6334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Прискорення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вільного падіння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1/6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земного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</a:t>
                          </a:r>
                          <a:r>
                            <a:rPr lang="uk-UA" sz="2800" b="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іод</a:t>
                          </a: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обертання навколо осі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27,32 діб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</a:t>
                          </a:r>
                          <a:r>
                            <a:rPr lang="uk-UA" sz="2800" b="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іод</a:t>
                          </a: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обертання навколо Землі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27,32 діб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5646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1/81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2819" t="-385065" r="-881" b="-1623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620956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21" t="-732353" r="-55247" b="-145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3,34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824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3475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115498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2" descr="Результат пошуку зображень за запитом &quot;зворотній бік місяця&quot;">
            <a:extLst>
              <a:ext uri="{FF2B5EF4-FFF2-40B4-BE49-F238E27FC236}">
                <a16:creationId xmlns:a16="http://schemas.microsoft.com/office/drawing/2014/main" id="{2AFCC947-B360-4C91-AEBB-7DA0B460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0" y="1728125"/>
            <a:ext cx="3909361" cy="390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F30E7233-7F1A-4A78-91DB-334B6EAC7812}"/>
              </a:ext>
            </a:extLst>
          </p:cNvPr>
          <p:cNvSpPr txBox="1">
            <a:spLocks/>
          </p:cNvSpPr>
          <p:nvPr/>
        </p:nvSpPr>
        <p:spPr>
          <a:xfrm>
            <a:off x="237447" y="6008569"/>
            <a:ext cx="3809664" cy="47834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Зворотній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khtulhu.org.ua/images/stories/moon/01.02.2016/z2VLRJy8eb8.jpg">
            <a:extLst>
              <a:ext uri="{FF2B5EF4-FFF2-40B4-BE49-F238E27FC236}">
                <a16:creationId xmlns:a16="http://schemas.microsoft.com/office/drawing/2014/main" id="{ECF972B5-2E7E-46CF-B2AE-39E452BCC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9" b="5535"/>
          <a:stretch/>
        </p:blipFill>
        <p:spPr bwMode="auto">
          <a:xfrm>
            <a:off x="0" y="455368"/>
            <a:ext cx="12181273" cy="639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1F828C81-8741-474A-AAEC-031896E0C1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1569" y="1791540"/>
                <a:ext cx="5858131" cy="627196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sz="3600" dirty="0">
                          <a:solidFill>
                            <a:prstClr val="white"/>
                          </a:solidFill>
                          <a:latin typeface="Trebuchet MS" panose="020B0603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Навіть удень темне небо</m:t>
                      </m:r>
                    </m:oMath>
                  </m:oMathPara>
                </a14:m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1F828C81-8741-474A-AAEC-031896E0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569" y="1791540"/>
                <a:ext cx="5858131" cy="62719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90C86FA2-8877-47F3-8BF9-3B58976324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4081" y="5365819"/>
                <a:ext cx="10599919" cy="1036813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Оточений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надзвичайно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розрідженою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газовою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оболонкою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із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uk-UA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,Не, </m:t>
                    </m:r>
                    <m:r>
                      <a:rPr lang="en-US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𝑁𝑒</m:t>
                    </m:r>
                    <m:r>
                      <a:rPr lang="en-US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,</m:t>
                    </m:r>
                    <m:r>
                      <a:rPr lang="en-US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𝐴𝑟</m:t>
                    </m:r>
                  </m:oMath>
                </a14:m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90C86FA2-8877-47F3-8BF9-3B5897632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81" y="5365819"/>
                <a:ext cx="10599919" cy="1036813"/>
              </a:xfrm>
              <a:prstGeom prst="roundRect">
                <a:avLst/>
              </a:prstGeom>
              <a:blipFill>
                <a:blip r:embed="rId6"/>
                <a:stretch>
                  <a:fillRect t="-15882" b="-30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72EED7C2-3DBA-41CF-9BC5-BBFF80B629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080" y="2714090"/>
                <a:ext cx="11189107" cy="2356375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Погода незмінна: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там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немає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вітрів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і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дощів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 тижні Сонце </a:t>
                </a: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в полудень на екваторі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+130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  <m:r>
                      <a:rPr lang="uk-UA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uk-UA" sz="3600" b="0" dirty="0">
                  <a:solidFill>
                    <a:schemeClr val="bg1"/>
                  </a:solidFill>
                  <a:latin typeface="Trebuchet MS" panose="020B0603020202020204" pitchFamily="34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Після 2 тижневої ночі перед світанком -170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72EED7C2-3DBA-41CF-9BC5-BBFF80B62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0" y="2714090"/>
                <a:ext cx="11189107" cy="2356375"/>
              </a:xfrm>
              <a:prstGeom prst="roundRect">
                <a:avLst/>
              </a:prstGeom>
              <a:blipFill>
                <a:blip r:embed="rId7"/>
                <a:stretch>
                  <a:fillRect t="-2326" b="-85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8679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1F828C81-8741-474A-AAEC-031896E0C196}"/>
              </a:ext>
            </a:extLst>
          </p:cNvPr>
          <p:cNvSpPr txBox="1">
            <a:spLocks/>
          </p:cNvSpPr>
          <p:nvPr/>
        </p:nvSpPr>
        <p:spPr>
          <a:xfrm>
            <a:off x="1088571" y="5725823"/>
            <a:ext cx="3809664" cy="8056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Моря - 16,9  %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всієї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5734575" y="954183"/>
            <a:ext cx="6213158" cy="111961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Моря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рівнинні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вода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відсутня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5734575" y="3459871"/>
            <a:ext cx="6213157" cy="20669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материки.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Карпати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Кавказ.  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5F1A232-C583-4499-9939-AB1D29C88FC1}"/>
              </a:ext>
            </a:extLst>
          </p:cNvPr>
          <p:cNvSpPr txBox="1">
            <a:spLocks/>
          </p:cNvSpPr>
          <p:nvPr/>
        </p:nvSpPr>
        <p:spPr>
          <a:xfrm>
            <a:off x="5734575" y="2245634"/>
            <a:ext cx="6135528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Високий вміст оксидів заліза і титану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5D23D1-64B4-4CA7-9B08-4718DE5EF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0401" r="21111" b="10371"/>
          <a:stretch/>
        </p:blipFill>
        <p:spPr>
          <a:xfrm>
            <a:off x="596497" y="1009981"/>
            <a:ext cx="4619210" cy="4543106"/>
          </a:xfrm>
          <a:prstGeom prst="rect">
            <a:avLst/>
          </a:prstGeom>
        </p:spPr>
      </p:pic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C88C6C61-E661-481D-B9A6-2C44F0818430}"/>
              </a:ext>
            </a:extLst>
          </p:cNvPr>
          <p:cNvSpPr txBox="1">
            <a:spLocks/>
          </p:cNvSpPr>
          <p:nvPr/>
        </p:nvSpPr>
        <p:spPr>
          <a:xfrm>
            <a:off x="5768658" y="5651293"/>
            <a:ext cx="6135528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Високий вміст оксидів алюмінію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43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73745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Планети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неозброєним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оком</a:t>
              </a:r>
            </a:p>
          </p:txBody>
        </p:sp>
      </p:grpSp>
      <p:pic>
        <p:nvPicPr>
          <p:cNvPr id="11" name="Picture 2" descr="Пов’язане зображення">
            <a:extLst>
              <a:ext uri="{FF2B5EF4-FFF2-40B4-BE49-F238E27FC236}">
                <a16:creationId xmlns:a16="http://schemas.microsoft.com/office/drawing/2014/main" id="{20C4C04E-0519-4E8B-A5AB-E23A59A44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0999" r="30529" b="19288"/>
          <a:stretch/>
        </p:blipFill>
        <p:spPr bwMode="auto">
          <a:xfrm>
            <a:off x="4749619" y="1920877"/>
            <a:ext cx="2472267" cy="23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Пов’язане зображення">
            <a:extLst>
              <a:ext uri="{FF2B5EF4-FFF2-40B4-BE49-F238E27FC236}">
                <a16:creationId xmlns:a16="http://schemas.microsoft.com/office/drawing/2014/main" id="{DE689D01-FCA1-474C-84BC-781E305BB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r="8030"/>
          <a:stretch/>
        </p:blipFill>
        <p:spPr bwMode="auto">
          <a:xfrm>
            <a:off x="9553101" y="1920877"/>
            <a:ext cx="2472266" cy="23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Пов’язане зображення">
            <a:extLst>
              <a:ext uri="{FF2B5EF4-FFF2-40B4-BE49-F238E27FC236}">
                <a16:creationId xmlns:a16="http://schemas.microsoft.com/office/drawing/2014/main" id="{7AA34F70-6927-4596-A2BF-F7A6A4D1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16" y="4382959"/>
            <a:ext cx="2320885" cy="23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Результат пошуку зображень за запитом &quot;марс&quot;">
            <a:extLst>
              <a:ext uri="{FF2B5EF4-FFF2-40B4-BE49-F238E27FC236}">
                <a16:creationId xmlns:a16="http://schemas.microsoft.com/office/drawing/2014/main" id="{C1BDC8FD-4EBC-4374-B2BE-9E7387D5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3" y="188537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Пов’язане зображення">
            <a:extLst>
              <a:ext uri="{FF2B5EF4-FFF2-40B4-BE49-F238E27FC236}">
                <a16:creationId xmlns:a16="http://schemas.microsoft.com/office/drawing/2014/main" id="{1AF7DEE3-3717-4F07-BB47-5D328FE5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49" y="4382959"/>
            <a:ext cx="2439458" cy="23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69608ED3-8D00-4105-A41D-90B01CCB9FFA}"/>
              </a:ext>
            </a:extLst>
          </p:cNvPr>
          <p:cNvSpPr txBox="1">
            <a:spLocks/>
          </p:cNvSpPr>
          <p:nvPr/>
        </p:nvSpPr>
        <p:spPr>
          <a:xfrm>
            <a:off x="2418404" y="3640197"/>
            <a:ext cx="207214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2ECB70D-24E0-40E2-AF65-55615AF8362D}"/>
              </a:ext>
            </a:extLst>
          </p:cNvPr>
          <p:cNvSpPr txBox="1">
            <a:spLocks/>
          </p:cNvSpPr>
          <p:nvPr/>
        </p:nvSpPr>
        <p:spPr>
          <a:xfrm>
            <a:off x="400742" y="1251807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</a:t>
            </a: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FDEDA1D7-1FB7-48E7-B481-F67092DDCB85}"/>
              </a:ext>
            </a:extLst>
          </p:cNvPr>
          <p:cNvSpPr txBox="1">
            <a:spLocks/>
          </p:cNvSpPr>
          <p:nvPr/>
        </p:nvSpPr>
        <p:spPr>
          <a:xfrm>
            <a:off x="4949678" y="1261179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E6C07757-A38D-45DE-876B-2A77C73A9376}"/>
              </a:ext>
            </a:extLst>
          </p:cNvPr>
          <p:cNvSpPr txBox="1">
            <a:spLocks/>
          </p:cNvSpPr>
          <p:nvPr/>
        </p:nvSpPr>
        <p:spPr>
          <a:xfrm>
            <a:off x="9753160" y="1258403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Сатурн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E5B8E423-9032-42B6-80FB-667B01E804B3}"/>
              </a:ext>
            </a:extLst>
          </p:cNvPr>
          <p:cNvSpPr txBox="1">
            <a:spLocks/>
          </p:cNvSpPr>
          <p:nvPr/>
        </p:nvSpPr>
        <p:spPr>
          <a:xfrm>
            <a:off x="7356584" y="3640197"/>
            <a:ext cx="207214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Венера</a:t>
            </a:r>
          </a:p>
        </p:txBody>
      </p:sp>
    </p:spTree>
    <p:extLst>
      <p:ext uri="{BB962C8B-B14F-4D97-AF65-F5344CB8AC3E}">
        <p14:creationId xmlns:p14="http://schemas.microsoft.com/office/powerpoint/2010/main" val="2837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1F828C81-8741-474A-AAEC-031896E0C196}"/>
              </a:ext>
            </a:extLst>
          </p:cNvPr>
          <p:cNvSpPr txBox="1">
            <a:spLocks/>
          </p:cNvSpPr>
          <p:nvPr/>
        </p:nvSpPr>
        <p:spPr>
          <a:xfrm>
            <a:off x="976485" y="5708340"/>
            <a:ext cx="3809664" cy="8056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материка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5237459" y="1035850"/>
            <a:ext cx="6787904" cy="225025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кількох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кілометрів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вали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заввишки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кілометрів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5237459" y="4948926"/>
            <a:ext cx="6787904" cy="157624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Лавові кратери – заповнювалися лавою і утворювали моря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5F1A232-C583-4499-9939-AB1D29C88FC1}"/>
              </a:ext>
            </a:extLst>
          </p:cNvPr>
          <p:cNvSpPr txBox="1">
            <a:spLocks/>
          </p:cNvSpPr>
          <p:nvPr/>
        </p:nvSpPr>
        <p:spPr>
          <a:xfrm>
            <a:off x="5237459" y="3569750"/>
            <a:ext cx="6787904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Більшість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ратерів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мають метеоритне походження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6" descr="clavius_20120909">
            <a:extLst>
              <a:ext uri="{FF2B5EF4-FFF2-40B4-BE49-F238E27FC236}">
                <a16:creationId xmlns:a16="http://schemas.microsoft.com/office/drawing/2014/main" id="{5C5DDE0C-4E48-424A-A715-0EE652B2A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302" r="14872" b="1"/>
          <a:stretch/>
        </p:blipFill>
        <p:spPr bwMode="auto">
          <a:xfrm>
            <a:off x="864399" y="1243466"/>
            <a:ext cx="4033836" cy="40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84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upload.wikimedia.org/wikipedia/commons/thumb/b/b3/LRO_Tycho_Central_Peak.jpg/1920px-LRO_Tycho_Central_Peak.jpg">
            <a:extLst>
              <a:ext uri="{FF2B5EF4-FFF2-40B4-BE49-F238E27FC236}">
                <a16:creationId xmlns:a16="http://schemas.microsoft.com/office/drawing/2014/main" id="{5BAF588B-CC70-403D-9BA3-93D80AF24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3"/>
          <a:stretch/>
        </p:blipFill>
        <p:spPr bwMode="auto">
          <a:xfrm>
            <a:off x="0" y="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2205009" y="6210884"/>
            <a:ext cx="7781975" cy="43737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 Тихо 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променях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вранішнього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5F1A232-C583-4499-9939-AB1D29C88FC1}"/>
              </a:ext>
            </a:extLst>
          </p:cNvPr>
          <p:cNvSpPr txBox="1">
            <a:spLocks/>
          </p:cNvSpPr>
          <p:nvPr/>
        </p:nvSpPr>
        <p:spPr>
          <a:xfrm>
            <a:off x="358333" y="1421309"/>
            <a:ext cx="11475325" cy="105072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видимому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налічується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близько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30 000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ільший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Клавій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d=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235 км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314525" y="1421309"/>
            <a:ext cx="11616372" cy="105072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смуги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відбиває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20 %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(Тихо, Коперник)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875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ru/thumb/2/2f/A11USflag.jpg/1280px-A11USflag.jpg">
            <a:extLst>
              <a:ext uri="{FF2B5EF4-FFF2-40B4-BE49-F238E27FC236}">
                <a16:creationId xmlns:a16="http://schemas.microsoft.com/office/drawing/2014/main" id="{7EC0281D-AB87-46B3-B103-777B4434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774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1525180" y="950155"/>
            <a:ext cx="9141634" cy="156459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липні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1969 р.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посадку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пілотований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корабель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«Аполлон-11»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2205009" y="5800725"/>
            <a:ext cx="8124854" cy="8761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Нейл Армстронг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Базз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Олдрін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встановлюють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прапор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 липня 1969 року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8B07A2F-83D0-4F94-9B9D-3B9984EB66F8}"/>
              </a:ext>
            </a:extLst>
          </p:cNvPr>
          <p:cNvSpPr txBox="1">
            <a:spLocks/>
          </p:cNvSpPr>
          <p:nvPr/>
        </p:nvSpPr>
        <p:spPr>
          <a:xfrm>
            <a:off x="1490965" y="963850"/>
            <a:ext cx="9141634" cy="156459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відправлено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понад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апаратів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побувало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12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астронавтів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408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mg-fotki.yandex.ru/get/68556/78948279.288/0_a831b_459d0e16_XXL.jpg">
            <a:extLst>
              <a:ext uri="{FF2B5EF4-FFF2-40B4-BE49-F238E27FC236}">
                <a16:creationId xmlns:a16="http://schemas.microsoft.com/office/drawing/2014/main" id="{21F0F20C-70CE-4EB7-B0C9-29162D2C3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8416" r="955" b="17881"/>
          <a:stretch/>
        </p:blipFill>
        <p:spPr bwMode="auto">
          <a:xfrm>
            <a:off x="-1" y="-1"/>
            <a:ext cx="12181271" cy="68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271463" y="922979"/>
            <a:ext cx="11753900" cy="169163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Поверхневий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утворений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пухкою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реголітом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складом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близький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вулканічних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базальтові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породи)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4448753" y="5808072"/>
            <a:ext cx="3283759" cy="8761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Зразок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грунту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8B07A2F-83D0-4F94-9B9D-3B9984EB66F8}"/>
              </a:ext>
            </a:extLst>
          </p:cNvPr>
          <p:cNvSpPr txBox="1">
            <a:spLocks/>
          </p:cNvSpPr>
          <p:nvPr/>
        </p:nvSpPr>
        <p:spPr>
          <a:xfrm>
            <a:off x="2372587" y="2705125"/>
            <a:ext cx="7551646" cy="10820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складу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скляні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мікрочастинки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кульки)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A1502B9D-AD02-4607-970F-9E8DE0845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2422" y="3871545"/>
                <a:ext cx="4371975" cy="570469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Густина – 1,2 г/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см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A1502B9D-AD02-4607-970F-9E8DE084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22" y="3871545"/>
                <a:ext cx="4371975" cy="570469"/>
              </a:xfrm>
              <a:prstGeom prst="roundRect">
                <a:avLst/>
              </a:prstGeom>
              <a:blipFill>
                <a:blip r:embed="rId5"/>
                <a:stretch>
                  <a:fillRect l="-2510" t="-21277" b="-468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01DE2D06-B427-453E-A2A3-7194BC8438C5}"/>
              </a:ext>
            </a:extLst>
          </p:cNvPr>
          <p:cNvSpPr txBox="1">
            <a:spLocks/>
          </p:cNvSpPr>
          <p:nvPr/>
        </p:nvSpPr>
        <p:spPr>
          <a:xfrm>
            <a:off x="1957386" y="4526376"/>
            <a:ext cx="8382049" cy="111391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Низька теплопровідність ( на глибині 1 м температура майже незмінна)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052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98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E29623-9A47-4A04-83A2-0824FD464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2" y="812880"/>
            <a:ext cx="5854700" cy="585470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B314F35-66E9-4E35-8DA6-B24A36F7BAE2}"/>
              </a:ext>
            </a:extLst>
          </p:cNvPr>
          <p:cNvSpPr/>
          <p:nvPr/>
        </p:nvSpPr>
        <p:spPr>
          <a:xfrm>
            <a:off x="1387505" y="3403202"/>
            <a:ext cx="480000" cy="4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9CA518D-3B93-4D30-BF0D-43D3ED312097}"/>
              </a:ext>
            </a:extLst>
          </p:cNvPr>
          <p:cNvSpPr/>
          <p:nvPr/>
        </p:nvSpPr>
        <p:spPr>
          <a:xfrm>
            <a:off x="737582" y="3403202"/>
            <a:ext cx="480000" cy="4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1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2522FED-8D25-443F-A77A-A61CAF489394}"/>
              </a:ext>
            </a:extLst>
          </p:cNvPr>
          <p:cNvSpPr/>
          <p:nvPr/>
        </p:nvSpPr>
        <p:spPr>
          <a:xfrm>
            <a:off x="2037427" y="3403202"/>
            <a:ext cx="480000" cy="4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3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40EC92D-F92B-4D93-95C9-D3622537F77A}"/>
              </a:ext>
            </a:extLst>
          </p:cNvPr>
          <p:cNvSpPr/>
          <p:nvPr/>
        </p:nvSpPr>
        <p:spPr>
          <a:xfrm>
            <a:off x="2687351" y="3402579"/>
            <a:ext cx="480000" cy="4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ru-RU" sz="1867" b="1" dirty="0">
                <a:solidFill>
                  <a:prstClr val="black"/>
                </a:solidFill>
                <a:latin typeface="Gerbera"/>
              </a:rPr>
              <a:t>4</a:t>
            </a: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FF711B72-B33C-46E2-8DBD-47C201173FDE}"/>
              </a:ext>
            </a:extLst>
          </p:cNvPr>
          <p:cNvSpPr txBox="1">
            <a:spLocks/>
          </p:cNvSpPr>
          <p:nvPr/>
        </p:nvSpPr>
        <p:spPr>
          <a:xfrm>
            <a:off x="5664316" y="5388061"/>
            <a:ext cx="6372097" cy="111545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Металеве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ядро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радіусом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300 км.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Рідке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ядро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відсутнє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F7B7480-8AB3-46B3-8941-61536AD0D64D}"/>
              </a:ext>
            </a:extLst>
          </p:cNvPr>
          <p:cNvSpPr txBox="1">
            <a:spLocks/>
          </p:cNvSpPr>
          <p:nvPr/>
        </p:nvSpPr>
        <p:spPr>
          <a:xfrm>
            <a:off x="5653265" y="1205858"/>
            <a:ext cx="6347234" cy="7351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Кора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товщиною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60-100 км 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A4C53118-6A18-499A-8763-40DBA43565F8}"/>
              </a:ext>
            </a:extLst>
          </p:cNvPr>
          <p:cNvSpPr txBox="1">
            <a:spLocks/>
          </p:cNvSpPr>
          <p:nvPr/>
        </p:nvSpPr>
        <p:spPr>
          <a:xfrm>
            <a:off x="5653265" y="2278961"/>
            <a:ext cx="6385854" cy="989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Мантія товщиною до 1000 км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2AC1AD45-4058-4753-9685-4CBD3DE207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022" y="3498203"/>
                <a:ext cx="6358341" cy="166061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:r>
                  <a:rPr lang="en-US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3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. Зона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глибше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від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1600 км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нагадує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земну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мантію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,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має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товщину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430 км і </a:t>
                </a:r>
                <a:r>
                  <a:rPr lang="en-US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t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yriad Pro Light"/>
                      </a:rPr>
                      <m:t>≈</m:t>
                    </m:r>
                  </m:oMath>
                </a14:m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1800 К.</a:t>
                </a:r>
                <a:endParaRPr lang="ru-RU" sz="3600" dirty="0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2AC1AD45-4058-4753-9685-4CBD3DE20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022" y="3498203"/>
                <a:ext cx="6358341" cy="1660612"/>
              </a:xfrm>
              <a:prstGeom prst="roundRect">
                <a:avLst/>
              </a:prstGeom>
              <a:blipFill>
                <a:blip r:embed="rId6"/>
                <a:stretch>
                  <a:fillRect l="-957" t="-7299" r="-1914" b="-1642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D5FC1C9A-FBC5-4455-A3B0-96FFAE6A72B5}"/>
              </a:ext>
            </a:extLst>
          </p:cNvPr>
          <p:cNvSpPr txBox="1">
            <a:spLocks/>
          </p:cNvSpPr>
          <p:nvPr/>
        </p:nvSpPr>
        <p:spPr>
          <a:xfrm>
            <a:off x="737582" y="5861974"/>
            <a:ext cx="4512472" cy="8056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тисячі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разів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слабше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земного</a:t>
            </a:r>
          </a:p>
        </p:txBody>
      </p:sp>
    </p:spTree>
    <p:extLst>
      <p:ext uri="{BB962C8B-B14F-4D97-AF65-F5344CB8AC3E}">
        <p14:creationId xmlns:p14="http://schemas.microsoft.com/office/powerpoint/2010/main" val="21582554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D13DC1-2DB2-4EFC-A966-15FA79652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1754953" y="1127988"/>
            <a:ext cx="8682088" cy="104295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областях,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виявили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запаси водяного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8634467" y="5457826"/>
            <a:ext cx="3390896" cy="125126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Локальні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високим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вмістом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водяного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льоду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8B07A2F-83D0-4F94-9B9D-3B9984EB66F8}"/>
              </a:ext>
            </a:extLst>
          </p:cNvPr>
          <p:cNvSpPr txBox="1">
            <a:spLocks/>
          </p:cNvSpPr>
          <p:nvPr/>
        </p:nvSpPr>
        <p:spPr>
          <a:xfrm>
            <a:off x="947759" y="2505568"/>
            <a:ext cx="10401300" cy="10820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сталої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-200 °С дно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суміш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реголіту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01DE2D06-B427-453E-A2A3-7194BC8438C5}"/>
              </a:ext>
            </a:extLst>
          </p:cNvPr>
          <p:cNvSpPr txBox="1">
            <a:spLocks/>
          </p:cNvSpPr>
          <p:nvPr/>
        </p:nvSpPr>
        <p:spPr>
          <a:xfrm>
            <a:off x="1947866" y="4041141"/>
            <a:ext cx="8382049" cy="10820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льодів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впали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807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FF711B72-B33C-46E2-8DBD-47C201173FDE}"/>
              </a:ext>
            </a:extLst>
          </p:cNvPr>
          <p:cNvSpPr txBox="1">
            <a:spLocks/>
          </p:cNvSpPr>
          <p:nvPr/>
        </p:nvSpPr>
        <p:spPr>
          <a:xfrm>
            <a:off x="4854482" y="4531740"/>
            <a:ext cx="7170881" cy="135571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Тяжіння Місяця створює припливні деформації 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літосфері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атмосфері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F7B7480-8AB3-46B3-8941-61536AD0D64D}"/>
              </a:ext>
            </a:extLst>
          </p:cNvPr>
          <p:cNvSpPr txBox="1">
            <a:spLocks/>
          </p:cNvSpPr>
          <p:nvPr/>
        </p:nvSpPr>
        <p:spPr>
          <a:xfrm>
            <a:off x="4843432" y="847666"/>
            <a:ext cx="7181931" cy="208904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Ділянки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притягуються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сильніше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створюючи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припливні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горби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витягнуті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вздовж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-Земля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2AC1AD45-4058-4753-9685-4CBD3DE207A0}"/>
              </a:ext>
            </a:extLst>
          </p:cNvPr>
          <p:cNvSpPr txBox="1">
            <a:spLocks/>
          </p:cNvSpPr>
          <p:nvPr/>
        </p:nvSpPr>
        <p:spPr>
          <a:xfrm>
            <a:off x="4854482" y="2987243"/>
            <a:ext cx="7170881" cy="14686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рипливні виступи пересуваються вздовж поверхні морів та океанів у напрямі руху Місяця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Результат пошуку зображень за запитом &quot;припливи та відпливи&quot;">
            <a:extLst>
              <a:ext uri="{FF2B5EF4-FFF2-40B4-BE49-F238E27FC236}">
                <a16:creationId xmlns:a16="http://schemas.microsoft.com/office/drawing/2014/main" id="{9692392B-6EE8-4433-AAEE-FDEC65A2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3" y="974957"/>
            <a:ext cx="4113974" cy="569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DE6FC7A2-AB72-47F0-95E1-C72A7DE33A66}"/>
              </a:ext>
            </a:extLst>
          </p:cNvPr>
          <p:cNvSpPr txBox="1">
            <a:spLocks/>
          </p:cNvSpPr>
          <p:nvPr/>
        </p:nvSpPr>
        <p:spPr>
          <a:xfrm>
            <a:off x="4854482" y="5963253"/>
            <a:ext cx="7170881" cy="88871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 сповільнює обертання на 0,001 с на 100 років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30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0" y="2692320"/>
            <a:ext cx="11858729" cy="81288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Парниковий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0" y="1198286"/>
            <a:ext cx="11858729" cy="113618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газу...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1" y="3890609"/>
            <a:ext cx="11858729" cy="11361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складу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поверхневого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шару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реголіту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21" y="5412202"/>
            <a:ext cx="11858729" cy="113618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Шар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погоди - </a:t>
            </a:r>
          </a:p>
        </p:txBody>
      </p: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2" y="2318883"/>
            <a:ext cx="11858729" cy="1187999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6.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небезпечні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затримує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Шар озону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1" y="3810274"/>
            <a:ext cx="11858729" cy="112788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материках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протягом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року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перепаду температур?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0ADC00ED-C652-4401-8B95-A4D0C7139CCA}"/>
              </a:ext>
            </a:extLst>
          </p:cNvPr>
          <p:cNvSpPr txBox="1">
            <a:spLocks/>
          </p:cNvSpPr>
          <p:nvPr/>
        </p:nvSpPr>
        <p:spPr>
          <a:xfrm>
            <a:off x="166622" y="5304079"/>
            <a:ext cx="11858729" cy="11879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бачимо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тільки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295C4C5-F68F-4D76-87A1-03E247D072DE}"/>
              </a:ext>
            </a:extLst>
          </p:cNvPr>
          <p:cNvSpPr txBox="1">
            <a:spLocks/>
          </p:cNvSpPr>
          <p:nvPr/>
        </p:nvSpPr>
        <p:spPr>
          <a:xfrm>
            <a:off x="166622" y="1082928"/>
            <a:ext cx="11858729" cy="9325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походження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9" y="931243"/>
            <a:ext cx="11858729" cy="118799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вода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рідкому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7" y="2223935"/>
            <a:ext cx="11858729" cy="1718568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	Як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висновок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відсутність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7" y="4067705"/>
            <a:ext cx="11858729" cy="114900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	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фазах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припливи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Світовому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океані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максимальними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Відовідь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5B3B735-3C00-42DC-8C0A-8FBE3AAD47F4}"/>
              </a:ext>
            </a:extLst>
          </p:cNvPr>
          <p:cNvSpPr txBox="1">
            <a:spLocks/>
          </p:cNvSpPr>
          <p:nvPr/>
        </p:nvSpPr>
        <p:spPr>
          <a:xfrm>
            <a:off x="166617" y="5341910"/>
            <a:ext cx="11858729" cy="14554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	Земля і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знаходяться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майже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однаковій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них так сильно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відрізняються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6146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663194-3F67-4402-B45C-66168720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9" y="-2"/>
            <a:ext cx="12192000" cy="6858000"/>
          </a:xfrm>
          <a:prstGeom prst="rect">
            <a:avLst/>
          </a:prstGeom>
        </p:spPr>
      </p:pic>
      <p:pic>
        <p:nvPicPr>
          <p:cNvPr id="9" name="Picture 2" descr="Картинки по запросу галилей">
            <a:extLst>
              <a:ext uri="{FF2B5EF4-FFF2-40B4-BE49-F238E27FC236}">
                <a16:creationId xmlns:a16="http://schemas.microsoft.com/office/drawing/2014/main" id="{CE880856-15AC-49D2-B18D-513A02B48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" t="-6564" r="119" b="6564"/>
          <a:stretch/>
        </p:blipFill>
        <p:spPr bwMode="auto">
          <a:xfrm flipH="1">
            <a:off x="-2" y="0"/>
            <a:ext cx="5856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2" y="-2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Відкриття планет та їх супутників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918F5BA-15B1-4CE8-BE54-428B6CF830E5}"/>
              </a:ext>
            </a:extLst>
          </p:cNvPr>
          <p:cNvSpPr txBox="1">
            <a:spLocks/>
          </p:cNvSpPr>
          <p:nvPr/>
        </p:nvSpPr>
        <p:spPr>
          <a:xfrm>
            <a:off x="1633227" y="5816769"/>
            <a:ext cx="294952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Галілео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Галілей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(1564 – 1642)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4CDEF73-0180-40E9-B689-B55D15F18E23}"/>
              </a:ext>
            </a:extLst>
          </p:cNvPr>
          <p:cNvSpPr txBox="1">
            <a:spLocks/>
          </p:cNvSpPr>
          <p:nvPr/>
        </p:nvSpPr>
        <p:spPr>
          <a:xfrm>
            <a:off x="7279076" y="1853320"/>
            <a:ext cx="3490665" cy="67452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666D0653-430F-4764-9F8B-C1DF301E9FD5}"/>
              </a:ext>
            </a:extLst>
          </p:cNvPr>
          <p:cNvSpPr txBox="1">
            <a:spLocks/>
          </p:cNvSpPr>
          <p:nvPr/>
        </p:nvSpPr>
        <p:spPr>
          <a:xfrm>
            <a:off x="6513325" y="2792009"/>
            <a:ext cx="5022166" cy="170654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Юпітера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Ганімед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Каллісто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Європа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297A6020-93C4-4D89-9539-8848E9D1A99C}"/>
              </a:ext>
            </a:extLst>
          </p:cNvPr>
          <p:cNvSpPr txBox="1">
            <a:spLocks/>
          </p:cNvSpPr>
          <p:nvPr/>
        </p:nvSpPr>
        <p:spPr>
          <a:xfrm>
            <a:off x="6513325" y="4869220"/>
            <a:ext cx="5022166" cy="6745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фаз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Венери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E7BDA947-9AED-4EFC-9B30-7E6162F3119D}"/>
              </a:ext>
            </a:extLst>
          </p:cNvPr>
          <p:cNvSpPr txBox="1">
            <a:spLocks/>
          </p:cNvSpPr>
          <p:nvPr/>
        </p:nvSpPr>
        <p:spPr>
          <a:xfrm>
            <a:off x="6513325" y="5919312"/>
            <a:ext cx="5022166" cy="6745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Сонці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C3BEEF89-080C-49CA-B130-E3E5B83EA296}"/>
              </a:ext>
            </a:extLst>
          </p:cNvPr>
          <p:cNvSpPr txBox="1">
            <a:spLocks/>
          </p:cNvSpPr>
          <p:nvPr/>
        </p:nvSpPr>
        <p:spPr>
          <a:xfrm>
            <a:off x="8044826" y="1017004"/>
            <a:ext cx="1959163" cy="67452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1610 р.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25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53860" y="1123154"/>
            <a:ext cx="11684275" cy="24911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3, пункт 1 (С. 43-46),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1-2 С. 50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Виконайте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.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Визначте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свою вагу на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поверхні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Місяця</a:t>
            </a:r>
            <a:endParaRPr lang="ru-RU" sz="40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53860" y="3924620"/>
            <a:ext cx="11684275" cy="264763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000" dirty="0">
                <a:solidFill>
                  <a:schemeClr val="bg1"/>
                </a:solidFill>
                <a:latin typeface="Trebuchet MS" panose="020B0603020202020204" pitchFamily="34" charset="0"/>
              </a:rPr>
              <a:t>Повідомлення, буклети, бюлетені, презентації на одну із тем: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Планета людей — Земля.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Вивчення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освоєння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Місяця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людиною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Колонізація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Місяця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Суцільна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темрява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в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ночі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. Земля без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Місяця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C0AAA0-5A8E-43CC-A9AE-1CE1C3645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Відкриття планет та їх супутників</a:t>
              </a:r>
            </a:p>
          </p:txBody>
        </p:sp>
      </p:grpSp>
      <p:pic>
        <p:nvPicPr>
          <p:cNvPr id="1026" name="Picture 2" descr="Результат пошуку зображень за запитом &quot;титан супутник&quot;">
            <a:extLst>
              <a:ext uri="{FF2B5EF4-FFF2-40B4-BE49-F238E27FC236}">
                <a16:creationId xmlns:a16="http://schemas.microsoft.com/office/drawing/2014/main" id="{D96621B4-16F2-42C3-8F63-F38A96E83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6460" r="21015" b="6853"/>
          <a:stretch/>
        </p:blipFill>
        <p:spPr bwMode="auto">
          <a:xfrm>
            <a:off x="166636" y="1669730"/>
            <a:ext cx="5514080" cy="46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1958B95-2D65-41E1-BC94-0B2F2D3BF246}"/>
              </a:ext>
            </a:extLst>
          </p:cNvPr>
          <p:cNvSpPr txBox="1">
            <a:spLocks/>
          </p:cNvSpPr>
          <p:nvPr/>
        </p:nvSpPr>
        <p:spPr>
          <a:xfrm>
            <a:off x="1337788" y="1030376"/>
            <a:ext cx="3171776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Титан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Сатурна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04D1CBCE-E152-4FCA-9DC4-014114B36282}"/>
              </a:ext>
            </a:extLst>
          </p:cNvPr>
          <p:cNvSpPr txBox="1">
            <a:spLocks/>
          </p:cNvSpPr>
          <p:nvPr/>
        </p:nvSpPr>
        <p:spPr>
          <a:xfrm>
            <a:off x="1337788" y="6149918"/>
            <a:ext cx="3171776" cy="50805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Х. Гюйгенс,1655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05A78A1D-8D5A-459B-9935-256A896BFB37}"/>
              </a:ext>
            </a:extLst>
          </p:cNvPr>
          <p:cNvSpPr txBox="1">
            <a:spLocks/>
          </p:cNvSpPr>
          <p:nvPr/>
        </p:nvSpPr>
        <p:spPr>
          <a:xfrm>
            <a:off x="7513365" y="6145095"/>
            <a:ext cx="3002071" cy="5080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 Гершель,1781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9B93F11-B541-4E44-997B-F526D5B9E79B}"/>
              </a:ext>
            </a:extLst>
          </p:cNvPr>
          <p:cNvSpPr txBox="1">
            <a:spLocks/>
          </p:cNvSpPr>
          <p:nvPr/>
        </p:nvSpPr>
        <p:spPr>
          <a:xfrm>
            <a:off x="7978327" y="1030376"/>
            <a:ext cx="207214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Уран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456CC28-5D6B-4928-BC32-9A80A3F5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40300"/>
              </a:clrFrom>
              <a:clrTo>
                <a:srgbClr val="0403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08" y="1747496"/>
            <a:ext cx="4325067" cy="432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051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97930A-E00B-4342-A364-A81FC2035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Відкриття планет та їх супутників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4CC21898-89ED-4C6F-933D-4075567EA2FF}"/>
              </a:ext>
            </a:extLst>
          </p:cNvPr>
          <p:cNvSpPr txBox="1">
            <a:spLocks/>
          </p:cNvSpPr>
          <p:nvPr/>
        </p:nvSpPr>
        <p:spPr>
          <a:xfrm>
            <a:off x="1842112" y="1341663"/>
            <a:ext cx="1948337" cy="43253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Нептун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27F6C8E5-A8EA-4952-9085-3227B8B5741E}"/>
              </a:ext>
            </a:extLst>
          </p:cNvPr>
          <p:cNvSpPr txBox="1">
            <a:spLocks/>
          </p:cNvSpPr>
          <p:nvPr/>
        </p:nvSpPr>
        <p:spPr>
          <a:xfrm>
            <a:off x="1337788" y="6149918"/>
            <a:ext cx="3171776" cy="50805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 Леверьє,1846</a:t>
            </a:r>
          </a:p>
        </p:txBody>
      </p:sp>
      <p:pic>
        <p:nvPicPr>
          <p:cNvPr id="2050" name="Picture 2" descr="Результат пошуку зображень за запитом &quot;нептун&quot;">
            <a:extLst>
              <a:ext uri="{FF2B5EF4-FFF2-40B4-BE49-F238E27FC236}">
                <a16:creationId xmlns:a16="http://schemas.microsoft.com/office/drawing/2014/main" id="{ED7BB47A-0E68-41C9-9649-A39533DB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0102"/>
              </a:clrFrom>
              <a:clrTo>
                <a:srgbClr val="0301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0" y="1733210"/>
            <a:ext cx="4462859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B33A99FF-3F5B-45C8-A40A-B38C6DE64CE6}"/>
              </a:ext>
            </a:extLst>
          </p:cNvPr>
          <p:cNvSpPr txBox="1">
            <a:spLocks/>
          </p:cNvSpPr>
          <p:nvPr/>
        </p:nvSpPr>
        <p:spPr>
          <a:xfrm>
            <a:off x="6304971" y="1557932"/>
            <a:ext cx="5022166" cy="11527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Планета відкрита із розрахунків вчених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C18976DC-509A-4349-8D9D-A45BCADB737A}"/>
              </a:ext>
            </a:extLst>
          </p:cNvPr>
          <p:cNvSpPr txBox="1">
            <a:spLocks/>
          </p:cNvSpPr>
          <p:nvPr/>
        </p:nvSpPr>
        <p:spPr>
          <a:xfrm>
            <a:off x="6304971" y="3962060"/>
            <a:ext cx="5022166" cy="171935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Підказка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Збурення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Урана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Відкриття планет та їх супутників</a:t>
              </a:r>
            </a:p>
          </p:txBody>
        </p:sp>
      </p:grpSp>
      <p:pic>
        <p:nvPicPr>
          <p:cNvPr id="3074" name="Picture 2" descr="Результат пошуку зображень за запитом &quot;фобос&quot;">
            <a:extLst>
              <a:ext uri="{FF2B5EF4-FFF2-40B4-BE49-F238E27FC236}">
                <a16:creationId xmlns:a16="http://schemas.microsoft.com/office/drawing/2014/main" id="{44571049-86C1-46ED-90B5-09F479AC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80000"/>
              </a:clrFrom>
              <a:clrTo>
                <a:srgbClr val="08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8" y="2233700"/>
            <a:ext cx="5061096" cy="33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зультат пошуку зображень за запитом &quot;деймос&quot;">
            <a:extLst>
              <a:ext uri="{FF2B5EF4-FFF2-40B4-BE49-F238E27FC236}">
                <a16:creationId xmlns:a16="http://schemas.microsoft.com/office/drawing/2014/main" id="{D280B7F3-6847-4780-BD74-7934C430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201"/>
              </a:clrFrom>
              <a:clrTo>
                <a:srgbClr val="000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78" y="2004027"/>
            <a:ext cx="5061096" cy="379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938AB889-89BA-4550-98CE-00CAFAB22F0C}"/>
              </a:ext>
            </a:extLst>
          </p:cNvPr>
          <p:cNvSpPr txBox="1">
            <a:spLocks/>
          </p:cNvSpPr>
          <p:nvPr/>
        </p:nvSpPr>
        <p:spPr>
          <a:xfrm>
            <a:off x="2510116" y="1442349"/>
            <a:ext cx="1326948" cy="54168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Фобос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C6DB0F0B-C4AD-4576-9A9D-E6597657CF5E}"/>
              </a:ext>
            </a:extLst>
          </p:cNvPr>
          <p:cNvSpPr txBox="1">
            <a:spLocks/>
          </p:cNvSpPr>
          <p:nvPr/>
        </p:nvSpPr>
        <p:spPr>
          <a:xfrm>
            <a:off x="8087586" y="1442349"/>
            <a:ext cx="1594298" cy="54168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Деймос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D14F338E-5CEE-45B4-9B17-6EAE0BCC368A}"/>
              </a:ext>
            </a:extLst>
          </p:cNvPr>
          <p:cNvSpPr txBox="1">
            <a:spLocks/>
          </p:cNvSpPr>
          <p:nvPr/>
        </p:nvSpPr>
        <p:spPr>
          <a:xfrm>
            <a:off x="3392261" y="5964503"/>
            <a:ext cx="5407476" cy="4991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Марса, А. Голл,1877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Відкриття планет та їх супутників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098" name="Picture 2" descr="Результат пошуку зображень за запитом &quot;плутон&quot;">
            <a:extLst>
              <a:ext uri="{FF2B5EF4-FFF2-40B4-BE49-F238E27FC236}">
                <a16:creationId xmlns:a16="http://schemas.microsoft.com/office/drawing/2014/main" id="{D72122D9-DA3C-4DCE-81DA-398B9313D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r="19522"/>
          <a:stretch/>
        </p:blipFill>
        <p:spPr bwMode="auto">
          <a:xfrm>
            <a:off x="571499" y="1928188"/>
            <a:ext cx="4500563" cy="413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EDFAC249-576A-462B-ADBA-DB4A8F50FC60}"/>
              </a:ext>
            </a:extLst>
          </p:cNvPr>
          <p:cNvSpPr txBox="1">
            <a:spLocks/>
          </p:cNvSpPr>
          <p:nvPr/>
        </p:nvSpPr>
        <p:spPr>
          <a:xfrm>
            <a:off x="2029215" y="1297478"/>
            <a:ext cx="1485004" cy="42047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Плутон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A488F44-6AF2-4242-94C7-4616B705772C}"/>
              </a:ext>
            </a:extLst>
          </p:cNvPr>
          <p:cNvSpPr txBox="1">
            <a:spLocks/>
          </p:cNvSpPr>
          <p:nvPr/>
        </p:nvSpPr>
        <p:spPr>
          <a:xfrm>
            <a:off x="1496626" y="6185360"/>
            <a:ext cx="2650308" cy="39436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К. Томбо,1930</a:t>
            </a:r>
          </a:p>
        </p:txBody>
      </p:sp>
      <p:pic>
        <p:nvPicPr>
          <p:cNvPr id="4100" name="Picture 4" descr="Результат пошуку зображень за запитом &quot;ерида&quot;">
            <a:extLst>
              <a:ext uri="{FF2B5EF4-FFF2-40B4-BE49-F238E27FC236}">
                <a16:creationId xmlns:a16="http://schemas.microsoft.com/office/drawing/2014/main" id="{BC8EF06F-5CA7-44AD-8970-86076EBAF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r="20784"/>
          <a:stretch/>
        </p:blipFill>
        <p:spPr bwMode="auto">
          <a:xfrm>
            <a:off x="6777470" y="1351550"/>
            <a:ext cx="4843031" cy="496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085D139-3592-48B8-BEDC-97273D95F508}"/>
              </a:ext>
            </a:extLst>
          </p:cNvPr>
          <p:cNvSpPr txBox="1">
            <a:spLocks/>
          </p:cNvSpPr>
          <p:nvPr/>
        </p:nvSpPr>
        <p:spPr>
          <a:xfrm>
            <a:off x="8513441" y="1194016"/>
            <a:ext cx="1485004" cy="42047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Ерида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C45B8BD0-B4C0-4897-AEAC-2BAC2D548AFC}"/>
              </a:ext>
            </a:extLst>
          </p:cNvPr>
          <p:cNvSpPr txBox="1">
            <a:spLocks/>
          </p:cNvSpPr>
          <p:nvPr/>
        </p:nvSpPr>
        <p:spPr>
          <a:xfrm>
            <a:off x="7162824" y="5912131"/>
            <a:ext cx="4210026" cy="81438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М. Браун, Ч.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Трухільйо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Д.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Рабіновіц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2003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6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168BBA-0F5B-4A66-96ED-F2D262CB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46AC6E-F5B7-4A19-89CF-B37A10358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839" y="1267593"/>
            <a:ext cx="7829550" cy="4404122"/>
          </a:xfrm>
          <a:prstGeom prst="rect">
            <a:avLst/>
          </a:prstGeom>
        </p:spPr>
      </p:pic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0EAE131E-CC4C-40FA-946E-A34AE47B6970}"/>
              </a:ext>
            </a:extLst>
          </p:cNvPr>
          <p:cNvSpPr txBox="1">
            <a:spLocks/>
          </p:cNvSpPr>
          <p:nvPr/>
        </p:nvSpPr>
        <p:spPr>
          <a:xfrm>
            <a:off x="6629399" y="1533153"/>
            <a:ext cx="5395966" cy="46045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 СИСТЕМА —система космічних об’єктів, що складається із зорі  Сонця й обертових навколо неї під дією сил тяжіння планетних тіл і незліченної кількості космічного пилу і газу</a:t>
            </a:r>
          </a:p>
        </p:txBody>
      </p:sp>
    </p:spTree>
    <p:extLst>
      <p:ext uri="{BB962C8B-B14F-4D97-AF65-F5344CB8AC3E}">
        <p14:creationId xmlns:p14="http://schemas.microsoft.com/office/powerpoint/2010/main" val="20580089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10602</TotalTime>
  <Words>1806</Words>
  <Application>Microsoft Office PowerPoint</Application>
  <PresentationFormat>Широкий екран</PresentationFormat>
  <Paragraphs>299</Paragraphs>
  <Slides>41</Slides>
  <Notes>26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Gerbera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580</cp:revision>
  <dcterms:created xsi:type="dcterms:W3CDTF">2016-12-28T18:54:39Z</dcterms:created>
  <dcterms:modified xsi:type="dcterms:W3CDTF">2019-11-13T15:38:22Z</dcterms:modified>
</cp:coreProperties>
</file>