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8" r:id="rId2"/>
    <p:sldId id="434" r:id="rId3"/>
    <p:sldId id="381" r:id="rId4"/>
    <p:sldId id="269" r:id="rId5"/>
    <p:sldId id="886" r:id="rId6"/>
    <p:sldId id="864" r:id="rId7"/>
    <p:sldId id="827" r:id="rId8"/>
    <p:sldId id="828" r:id="rId9"/>
    <p:sldId id="860" r:id="rId10"/>
    <p:sldId id="867" r:id="rId11"/>
    <p:sldId id="436" r:id="rId12"/>
    <p:sldId id="888" r:id="rId13"/>
    <p:sldId id="887" r:id="rId14"/>
    <p:sldId id="856" r:id="rId15"/>
    <p:sldId id="875" r:id="rId16"/>
    <p:sldId id="793" r:id="rId17"/>
    <p:sldId id="866" r:id="rId18"/>
    <p:sldId id="889" r:id="rId19"/>
    <p:sldId id="870" r:id="rId20"/>
    <p:sldId id="868" r:id="rId21"/>
    <p:sldId id="869" r:id="rId22"/>
    <p:sldId id="890" r:id="rId23"/>
    <p:sldId id="891" r:id="rId24"/>
    <p:sldId id="876" r:id="rId25"/>
    <p:sldId id="877" r:id="rId26"/>
    <p:sldId id="878" r:id="rId27"/>
    <p:sldId id="880" r:id="rId28"/>
    <p:sldId id="892" r:id="rId29"/>
    <p:sldId id="879" r:id="rId30"/>
    <p:sldId id="881" r:id="rId31"/>
    <p:sldId id="882" r:id="rId32"/>
    <p:sldId id="884" r:id="rId33"/>
    <p:sldId id="883" r:id="rId34"/>
    <p:sldId id="885" r:id="rId35"/>
    <p:sldId id="893" r:id="rId36"/>
    <p:sldId id="854" r:id="rId37"/>
    <p:sldId id="332" r:id="rId38"/>
    <p:sldId id="871" r:id="rId39"/>
    <p:sldId id="329" r:id="rId40"/>
    <p:sldId id="303" r:id="rId4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8B5"/>
    <a:srgbClr val="00838F"/>
    <a:srgbClr val="FFFFFF"/>
    <a:srgbClr val="689F38"/>
    <a:srgbClr val="030A16"/>
    <a:srgbClr val="020915"/>
    <a:srgbClr val="FE7B1C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0187E-3402-43D4-9104-BA796144FAB8}" v="70" dt="2019-08-20T21:59:46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69" autoAdjust="0"/>
    <p:restoredTop sz="93738" autoAdjust="0"/>
  </p:normalViewPr>
  <p:slideViewPr>
    <p:cSldViewPr snapToGrid="0">
      <p:cViewPr>
        <p:scale>
          <a:sx n="53" d="100"/>
          <a:sy n="53" d="100"/>
        </p:scale>
        <p:origin x="672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694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776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092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9884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8151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64716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4380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7389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9117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6009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008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4890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9575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0124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6547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5182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9803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753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074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9364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426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80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512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1941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367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426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20.11.2019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gif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50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hyperlink" Target="file:///H:\&#1055;&#1088;&#1077;&#1079;&#1077;&#1085;&#1090;&#1072;&#1094;&#1080;&#1103;%20Microsoft%20PowerPoint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4CF20D-65D8-450D-9396-74EDCE2D6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49" y="4172911"/>
            <a:ext cx="537845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ПЛАНЕТИ ЗЕМНОЇ ГРУПИ: МЕРКУРІЙ, ВЕНЕРА, МАРС І ЙОГО СУПУТНИКИ 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Внутрішня будова Меркурія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5753F154-A275-4F9F-8AB2-CF7335576645}"/>
              </a:ext>
            </a:extLst>
          </p:cNvPr>
          <p:cNvSpPr txBox="1">
            <a:spLocks/>
          </p:cNvSpPr>
          <p:nvPr/>
        </p:nvSpPr>
        <p:spPr>
          <a:xfrm>
            <a:off x="5553204" y="5117009"/>
            <a:ext cx="6372097" cy="152375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Напруженість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магнітного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 в 100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разів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менша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земного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EF5F2490-4E38-463C-AD9A-2886585AADC8}"/>
              </a:ext>
            </a:extLst>
          </p:cNvPr>
          <p:cNvSpPr txBox="1">
            <a:spLocks/>
          </p:cNvSpPr>
          <p:nvPr/>
        </p:nvSpPr>
        <p:spPr>
          <a:xfrm>
            <a:off x="5573749" y="979113"/>
            <a:ext cx="6385854" cy="123852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1.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Кора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–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товщина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100-300 км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32" name="Місце для вмісту 3">
            <a:extLst>
              <a:ext uri="{FF2B5EF4-FFF2-40B4-BE49-F238E27FC236}">
                <a16:creationId xmlns:a16="http://schemas.microsoft.com/office/drawing/2014/main" id="{6925B24E-E778-4B2B-A57D-B9B2D6ABAB1E}"/>
              </a:ext>
            </a:extLst>
          </p:cNvPr>
          <p:cNvSpPr txBox="1">
            <a:spLocks/>
          </p:cNvSpPr>
          <p:nvPr/>
        </p:nvSpPr>
        <p:spPr>
          <a:xfrm>
            <a:off x="5559993" y="2431766"/>
            <a:ext cx="6385854" cy="108035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2. </a:t>
            </a: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Мантія – товщина 500-600 км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C84C6E14-AC8F-4F01-B4D0-A9A8CF777E8C}"/>
              </a:ext>
            </a:extLst>
          </p:cNvPr>
          <p:cNvSpPr txBox="1">
            <a:spLocks/>
          </p:cNvSpPr>
          <p:nvPr/>
        </p:nvSpPr>
        <p:spPr>
          <a:xfrm>
            <a:off x="5587506" y="3726245"/>
            <a:ext cx="6358341" cy="117352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en-US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3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Рідке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ядро (80 % маси) Радіус – 1800 км 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16" name="Picture 2" descr="http://www.solarsystemscope.com/nexus/content/planet_structures/structure_mercury.png">
            <a:extLst>
              <a:ext uri="{FF2B5EF4-FFF2-40B4-BE49-F238E27FC236}">
                <a16:creationId xmlns:a16="http://schemas.microsoft.com/office/drawing/2014/main" id="{3F052921-67A4-44C8-BE9F-0B5791957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753" y="1455388"/>
            <a:ext cx="4854485" cy="485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E46C8323-6255-40B8-A1EA-4EA46B469496}"/>
              </a:ext>
            </a:extLst>
          </p:cNvPr>
          <p:cNvSpPr/>
          <p:nvPr/>
        </p:nvSpPr>
        <p:spPr>
          <a:xfrm>
            <a:off x="4543224" y="3069000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0227BDE-7545-4B58-B7BF-7A6BDBF7C60F}"/>
              </a:ext>
            </a:extLst>
          </p:cNvPr>
          <p:cNvSpPr/>
          <p:nvPr/>
        </p:nvSpPr>
        <p:spPr>
          <a:xfrm>
            <a:off x="3078042" y="3615413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3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E752B785-1936-49F3-855E-77FDB4D0CEA0}"/>
              </a:ext>
            </a:extLst>
          </p:cNvPr>
          <p:cNvSpPr/>
          <p:nvPr/>
        </p:nvSpPr>
        <p:spPr>
          <a:xfrm>
            <a:off x="2718042" y="1275388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70230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2" grpId="0" animBg="1"/>
      <p:bldP spid="33" grpId="0" animBg="1"/>
      <p:bldP spid="17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Венера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616685" y="1007030"/>
            <a:ext cx="6350515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Найгарячіша планета Сонячної системи</a:t>
            </a: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01D77171-0D7E-436E-B4C4-697AF666C086}"/>
              </a:ext>
            </a:extLst>
          </p:cNvPr>
          <p:cNvSpPr txBox="1">
            <a:spLocks/>
          </p:cNvSpPr>
          <p:nvPr/>
        </p:nvSpPr>
        <p:spPr>
          <a:xfrm>
            <a:off x="5635916" y="2315647"/>
            <a:ext cx="6350515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Вечірня, або Вранішня, зоря. Планета загадок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628224" y="3624264"/>
            <a:ext cx="6358207" cy="214959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Планета, яка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найповільніше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обертається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зворотному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напрямку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E11440-5BF9-4D78-B671-E50279083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00" t="12826" r="4667" b="13650"/>
          <a:stretch/>
        </p:blipFill>
        <p:spPr>
          <a:xfrm>
            <a:off x="217107" y="1286627"/>
            <a:ext cx="5213244" cy="5093028"/>
          </a:xfrm>
          <a:prstGeom prst="rect">
            <a:avLst/>
          </a:prstGeom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D18408C-2652-438F-8016-DD1762A49037}"/>
              </a:ext>
            </a:extLst>
          </p:cNvPr>
          <p:cNvSpPr txBox="1">
            <a:spLocks/>
          </p:cNvSpPr>
          <p:nvPr/>
        </p:nvSpPr>
        <p:spPr>
          <a:xfrm>
            <a:off x="5616685" y="5972607"/>
            <a:ext cx="6350515" cy="7046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Сестра «близнюк» Землі</a:t>
            </a:r>
          </a:p>
        </p:txBody>
      </p:sp>
    </p:spTree>
    <p:extLst>
      <p:ext uri="{BB962C8B-B14F-4D97-AF65-F5344CB8AC3E}">
        <p14:creationId xmlns:p14="http://schemas.microsoft.com/office/powerpoint/2010/main" val="292077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Венера –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землеподібна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F6E0D4-8963-466B-B064-4D87C640DC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00" t="12826" r="4667" b="13650"/>
          <a:stretch/>
        </p:blipFill>
        <p:spPr>
          <a:xfrm>
            <a:off x="1104901" y="1882263"/>
            <a:ext cx="3697605" cy="36123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7CD8FA-DA01-437A-A650-C3E04B89BD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31" t="7582" r="25910" b="9426"/>
          <a:stretch/>
        </p:blipFill>
        <p:spPr>
          <a:xfrm>
            <a:off x="7181849" y="1882263"/>
            <a:ext cx="3905250" cy="38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49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Параметри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Венери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я 7">
                <a:extLst>
                  <a:ext uri="{FF2B5EF4-FFF2-40B4-BE49-F238E27FC236}">
                    <a16:creationId xmlns:a16="http://schemas.microsoft.com/office/drawing/2014/main" id="{8EBA8E03-C170-40A9-BB25-B27355721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9232455"/>
                  </p:ext>
                </p:extLst>
              </p:nvPr>
            </p:nvGraphicFramePr>
            <p:xfrm>
              <a:off x="4122260" y="992595"/>
              <a:ext cx="7813964" cy="56512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9427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4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-4,7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2047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108,2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420475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0,723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204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243 доби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4204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Сонячна доба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116,75 діб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139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0,815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74195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40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Вдень +480</a:t>
                          </a:r>
                          <a14:m>
                            <m:oMath xmlns:m="http://schemas.openxmlformats.org/officeDocument/2006/math">
                              <m:r>
                                <a:rPr lang="uk-UA" sz="24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Вночі +</a:t>
                          </a:r>
                          <a14:m>
                            <m:oMath xmlns:m="http://schemas.openxmlformats.org/officeDocument/2006/math">
                              <m:r>
                                <a:rPr lang="uk-UA" sz="2400" b="0" i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480</m:t>
                              </m:r>
                              <m:r>
                                <a:rPr lang="uk-UA" sz="24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4452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Густина (г/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280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5,2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224,7 діб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3285832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12 104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я 7">
                <a:extLst>
                  <a:ext uri="{FF2B5EF4-FFF2-40B4-BE49-F238E27FC236}">
                    <a16:creationId xmlns:a16="http://schemas.microsoft.com/office/drawing/2014/main" id="{8EBA8E03-C170-40A9-BB25-B27355721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9232455"/>
                  </p:ext>
                </p:extLst>
              </p:nvPr>
            </p:nvGraphicFramePr>
            <p:xfrm>
              <a:off x="4122260" y="992595"/>
              <a:ext cx="7813964" cy="56512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9427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4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-4,7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49707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108,2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420475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0,723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243 доби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Сонячна доба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116,75 діб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0,815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80606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40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82819" t="-345455" r="-881" b="-2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21" t="-794595" r="-55247" b="-3756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5,2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224,7 діб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3285832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12 104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2" descr="http://www.solarsystemscope.com/nexus/content/planet_structures/structure_venus.png">
            <a:extLst>
              <a:ext uri="{FF2B5EF4-FFF2-40B4-BE49-F238E27FC236}">
                <a16:creationId xmlns:a16="http://schemas.microsoft.com/office/drawing/2014/main" id="{BE3894F2-FDD1-4C8F-B700-B0A70BEA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76" y="2027784"/>
            <a:ext cx="3610712" cy="361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644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DEE301-17F8-4FE1-9765-DD5FEB181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-2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Венери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ACEBB1C-052C-493C-B17C-E41F909F8647}"/>
              </a:ext>
            </a:extLst>
          </p:cNvPr>
          <p:cNvSpPr txBox="1">
            <a:spLocks/>
          </p:cNvSpPr>
          <p:nvPr/>
        </p:nvSpPr>
        <p:spPr>
          <a:xfrm>
            <a:off x="6496214" y="985599"/>
            <a:ext cx="5327382" cy="106524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Атмосфера Венери дуже щільна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B1BD3585-7A72-4FF9-BB21-B064687905C5}"/>
              </a:ext>
            </a:extLst>
          </p:cNvPr>
          <p:cNvSpPr txBox="1">
            <a:spLocks/>
          </p:cNvSpPr>
          <p:nvPr/>
        </p:nvSpPr>
        <p:spPr>
          <a:xfrm>
            <a:off x="6496214" y="2203990"/>
            <a:ext cx="5327382" cy="62214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Складові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атмосфери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: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7F29C26A-AC5E-496C-802F-2E8D3DDCA2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96214" y="3046151"/>
                <a:ext cx="5327382" cy="1254387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𝐶𝑂</m:t>
                          </m:r>
                        </m:e>
                        <m:sub>
                          <m:r>
                            <a:rPr lang="en-US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</m:t>
                      </m:r>
                      <m:r>
                        <a:rPr lang="uk-UA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96</m:t>
                      </m:r>
                      <m:r>
                        <a:rPr lang="uk-UA" sz="36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%</m:t>
                      </m:r>
                      <m:r>
                        <a:rPr lang="uk-UA" sz="36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uk-UA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𝑁</m:t>
                          </m:r>
                        </m:e>
                        <m:sub>
                          <m:r>
                            <a:rPr lang="en-US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uk-UA" sz="36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−3 %</m:t>
                      </m:r>
                      <m:r>
                        <a:rPr lang="uk-UA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</m:oMath>
                  </m:oMathPara>
                </a14:m>
                <a:endParaRPr lang="uk-UA" sz="3600" i="1" dirty="0">
                  <a:solidFill>
                    <a:prstClr val="white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prstClr val="white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Пара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  <m:r>
                      <a:rPr lang="en-US" sz="36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𝑂</m:t>
                    </m:r>
                  </m:oMath>
                </a14:m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– 0,05%</a:t>
                </a:r>
                <a:endParaRPr lang="en-US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7F29C26A-AC5E-496C-802F-2E8D3DDCA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214" y="3046151"/>
                <a:ext cx="5327382" cy="1254387"/>
              </a:xfrm>
              <a:prstGeom prst="roundRect">
                <a:avLst/>
              </a:prstGeom>
              <a:blipFill>
                <a:blip r:embed="rId4"/>
                <a:stretch>
                  <a:fillRect b="-18357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Результат пошуку зображень за запитом &quot;хмари на венері&quot;">
            <a:extLst>
              <a:ext uri="{FF2B5EF4-FFF2-40B4-BE49-F238E27FC236}">
                <a16:creationId xmlns:a16="http://schemas.microsoft.com/office/drawing/2014/main" id="{976C2455-DF49-429C-9827-854EFE2C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4" y="620227"/>
            <a:ext cx="4904006" cy="507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00FC0BF6-D69A-4BA1-991A-E14DC8B68634}"/>
              </a:ext>
            </a:extLst>
          </p:cNvPr>
          <p:cNvSpPr txBox="1">
            <a:spLocks/>
          </p:cNvSpPr>
          <p:nvPr/>
        </p:nvSpPr>
        <p:spPr>
          <a:xfrm>
            <a:off x="785680" y="5500688"/>
            <a:ext cx="4283308" cy="122857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Хмари на  Венері  під час спостережень за допомогою телескопа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Місце для вмісту 3">
                <a:extLst>
                  <a:ext uri="{FF2B5EF4-FFF2-40B4-BE49-F238E27FC236}">
                    <a16:creationId xmlns:a16="http://schemas.microsoft.com/office/drawing/2014/main" id="{E43F9223-3B20-413A-ADC9-11E85B16C8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96214" y="4438951"/>
                <a:ext cx="5327382" cy="1876124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Парниковий ефект створює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𝐶𝑂</m:t>
                        </m:r>
                      </m:e>
                      <m:sub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сильніше ніж на Землі </a:t>
                </a:r>
                <a:endParaRPr lang="en-US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Місце для вмісту 3">
                <a:extLst>
                  <a:ext uri="{FF2B5EF4-FFF2-40B4-BE49-F238E27FC236}">
                    <a16:creationId xmlns:a16="http://schemas.microsoft.com/office/drawing/2014/main" id="{E43F9223-3B20-413A-ADC9-11E85B16C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214" y="4438951"/>
                <a:ext cx="5327382" cy="1876124"/>
              </a:xfrm>
              <a:prstGeom prst="roundRect">
                <a:avLst/>
              </a:prstGeom>
              <a:blipFill>
                <a:blip r:embed="rId6"/>
                <a:stretch>
                  <a:fillRect r="-2055" b="-9677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525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охожее изображение">
            <a:extLst>
              <a:ext uri="{FF2B5EF4-FFF2-40B4-BE49-F238E27FC236}">
                <a16:creationId xmlns:a16="http://schemas.microsoft.com/office/drawing/2014/main" id="{8C685A95-0C49-4324-BF22-5B46B23DC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2" y="-74476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440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Венера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87647D20-1381-4880-9474-2C848E8AA1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0038" y="857612"/>
                <a:ext cx="11487150" cy="1691282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Атмосферу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умовно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розділяють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на два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шари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нижній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(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верхня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межа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хмар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60-75 км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𝑡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=const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);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верхній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75-100 км 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108°С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87647D20-1381-4880-9474-2C848E8AA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38" y="857612"/>
                <a:ext cx="11487150" cy="1691282"/>
              </a:xfrm>
              <a:prstGeom prst="roundRect">
                <a:avLst/>
              </a:prstGeom>
              <a:blipFill>
                <a:blip r:embed="rId5"/>
                <a:stretch>
                  <a:fillRect t="-6452" b="-1505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2A638ACE-BD4E-4403-849C-4E1F55CE597E}"/>
              </a:ext>
            </a:extLst>
          </p:cNvPr>
          <p:cNvSpPr txBox="1">
            <a:spLocks/>
          </p:cNvSpPr>
          <p:nvPr/>
        </p:nvSpPr>
        <p:spPr>
          <a:xfrm>
            <a:off x="352425" y="2699107"/>
            <a:ext cx="11487150" cy="162107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Саме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тут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формується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венеріанська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погода,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стрімке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переміщення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повітряних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мас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відбувається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напрямку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денного боку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нічного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EF5FCFE1-6FE7-48C7-ACDC-BF1D2C34172D}"/>
              </a:ext>
            </a:extLst>
          </p:cNvPr>
          <p:cNvSpPr txBox="1">
            <a:spLocks/>
          </p:cNvSpPr>
          <p:nvPr/>
        </p:nvSpPr>
        <p:spPr>
          <a:xfrm>
            <a:off x="352425" y="4470399"/>
            <a:ext cx="11487150" cy="92745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Основний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шар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хмар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висоті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50-70 км – нас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лідок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великого атмосферного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тиску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E3ED0C99-7E76-48B7-880D-DA2685092877}"/>
              </a:ext>
            </a:extLst>
          </p:cNvPr>
          <p:cNvSpPr txBox="1">
            <a:spLocks/>
          </p:cNvSpPr>
          <p:nvPr/>
        </p:nvSpPr>
        <p:spPr>
          <a:xfrm>
            <a:off x="352425" y="5548070"/>
            <a:ext cx="11487150" cy="92745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Хмари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Венері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скоріше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нагадують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слабку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імлу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якій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видно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предмети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до 1 км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34924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0CCFB3-17E0-43EF-9123-9B81AC966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2" y="-17014"/>
            <a:ext cx="12191998" cy="687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36972" y="0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Земл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</a:t>
              </a: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4164CAEC-2A07-4845-A8D0-E1762604B35C}"/>
              </a:ext>
            </a:extLst>
          </p:cNvPr>
          <p:cNvSpPr txBox="1">
            <a:spLocks/>
          </p:cNvSpPr>
          <p:nvPr/>
        </p:nvSpPr>
        <p:spPr>
          <a:xfrm>
            <a:off x="709612" y="1023187"/>
            <a:ext cx="10772775" cy="11720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Потужний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хмаровий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шар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відбиває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космос 75%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світла</a:t>
            </a:r>
            <a:endParaRPr lang="uk-UA" sz="32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27A7EA0A-3F99-41E5-B977-FF12DC1DB2A4}"/>
              </a:ext>
            </a:extLst>
          </p:cNvPr>
          <p:cNvSpPr txBox="1">
            <a:spLocks/>
          </p:cNvSpPr>
          <p:nvPr/>
        </p:nvSpPr>
        <p:spPr>
          <a:xfrm>
            <a:off x="709612" y="2404213"/>
            <a:ext cx="10772774" cy="117209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хмар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випадають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кислотні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дощі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досягаючи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явище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вірго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01B210E7-70FD-4E82-89D1-B75876B9E92E}"/>
              </a:ext>
            </a:extLst>
          </p:cNvPr>
          <p:cNvSpPr txBox="1">
            <a:spLocks/>
          </p:cNvSpPr>
          <p:nvPr/>
        </p:nvSpPr>
        <p:spPr>
          <a:xfrm>
            <a:off x="709612" y="3793183"/>
            <a:ext cx="10772774" cy="99942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Кислотні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хмари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утворюють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численні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вулкани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постійно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викидають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магму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6C4BBFD0-A329-4577-8F33-7D7A74A9635A}"/>
              </a:ext>
            </a:extLst>
          </p:cNvPr>
          <p:cNvSpPr txBox="1">
            <a:spLocks/>
          </p:cNvSpPr>
          <p:nvPr/>
        </p:nvSpPr>
        <p:spPr>
          <a:xfrm>
            <a:off x="709612" y="5042624"/>
            <a:ext cx="10772774" cy="162963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Активна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вулканічна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діяльність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веде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виникнення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потужних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електричних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розрядів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електричний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дракон)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6681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13" grpId="0" animBg="1"/>
      <p:bldP spid="13" grpId="1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venus surface photos taken from the venera probes">
            <a:extLst>
              <a:ext uri="{FF2B5EF4-FFF2-40B4-BE49-F238E27FC236}">
                <a16:creationId xmlns:a16="http://schemas.microsoft.com/office/drawing/2014/main" id="{0B7C21C2-AE0A-47B3-A26B-E12B2E1C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09" y="336001"/>
            <a:ext cx="12195411" cy="656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440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2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Поверхня Венери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E4840060-81FF-4227-A3DF-DEF9D1B2A4C2}"/>
              </a:ext>
            </a:extLst>
          </p:cNvPr>
          <p:cNvSpPr txBox="1">
            <a:spLocks/>
          </p:cNvSpPr>
          <p:nvPr/>
        </p:nvSpPr>
        <p:spPr>
          <a:xfrm>
            <a:off x="4829175" y="922683"/>
            <a:ext cx="7072310" cy="61517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Поверхню побачити неможливо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6405CE5F-C99A-4821-AB7C-42A198B16E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29175" y="1667179"/>
                <a:ext cx="7072310" cy="615174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𝑡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=+480℃,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тиск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80-100 атм.</a:t>
                </a:r>
              </a:p>
            </p:txBody>
          </p:sp>
        </mc:Choice>
        <mc:Fallback xmlns="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6405CE5F-C99A-4821-AB7C-42A198B16E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175" y="1667179"/>
                <a:ext cx="7072310" cy="615174"/>
              </a:xfrm>
              <a:prstGeom prst="roundRect">
                <a:avLst/>
              </a:prstGeom>
              <a:blipFill>
                <a:blip r:embed="rId5"/>
                <a:stretch>
                  <a:fillRect t="-15842" b="-405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F7377472-6EAF-4B2B-981A-64184C07C712}"/>
              </a:ext>
            </a:extLst>
          </p:cNvPr>
          <p:cNvSpPr txBox="1">
            <a:spLocks/>
          </p:cNvSpPr>
          <p:nvPr/>
        </p:nvSpPr>
        <p:spPr>
          <a:xfrm>
            <a:off x="4829171" y="2440192"/>
            <a:ext cx="7072310" cy="61497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Небо тьмяне, як перед дощем</a:t>
            </a: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3BCBF3F8-358F-4238-A5D2-9C9AB61EA8A7}"/>
              </a:ext>
            </a:extLst>
          </p:cNvPr>
          <p:cNvSpPr txBox="1">
            <a:spLocks/>
          </p:cNvSpPr>
          <p:nvPr/>
        </p:nvSpPr>
        <p:spPr>
          <a:xfrm>
            <a:off x="785680" y="5916387"/>
            <a:ext cx="4283308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Панорама Венери, АМС «Венера-13»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5B416F52-6DA1-4A21-9C1E-1155CB0429CE}"/>
              </a:ext>
            </a:extLst>
          </p:cNvPr>
          <p:cNvSpPr txBox="1">
            <a:spLocks/>
          </p:cNvSpPr>
          <p:nvPr/>
        </p:nvSpPr>
        <p:spPr>
          <a:xfrm>
            <a:off x="4829173" y="3217162"/>
            <a:ext cx="7072309" cy="112616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Вночі не спостерігається абсолютної темряви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A1940524-C086-4A2E-9294-768D13673AD1}"/>
              </a:ext>
            </a:extLst>
          </p:cNvPr>
          <p:cNvSpPr txBox="1">
            <a:spLocks/>
          </p:cNvSpPr>
          <p:nvPr/>
        </p:nvSpPr>
        <p:spPr>
          <a:xfrm>
            <a:off x="4829172" y="4475976"/>
            <a:ext cx="7072309" cy="112616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Єдина планета, де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предмети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можуть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відкидати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тінь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F35085C5-2EC5-4849-81C2-20CE21D45D1D}"/>
              </a:ext>
            </a:extLst>
          </p:cNvPr>
          <p:cNvSpPr txBox="1">
            <a:spLocks/>
          </p:cNvSpPr>
          <p:nvPr/>
        </p:nvSpPr>
        <p:spPr>
          <a:xfrm>
            <a:off x="6188867" y="5770656"/>
            <a:ext cx="4352918" cy="58668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Вода відсутня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45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0933B3C-5818-4E2C-9A2D-0CA24143F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D82D3F-F52E-459C-B3BB-80B985F8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6" y="875953"/>
            <a:ext cx="5529793" cy="555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816B8DF-3574-4479-81EA-9D4F3FAF5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32" y="854967"/>
            <a:ext cx="5578931" cy="55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Поверхня Венери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5753F154-A275-4F9F-8AB2-CF7335576645}"/>
              </a:ext>
            </a:extLst>
          </p:cNvPr>
          <p:cNvSpPr txBox="1">
            <a:spLocks/>
          </p:cNvSpPr>
          <p:nvPr/>
        </p:nvSpPr>
        <p:spPr>
          <a:xfrm>
            <a:off x="3532791" y="5946931"/>
            <a:ext cx="5126412" cy="77561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Топографічна карта Венери, АМС «Магеллан»,1990-1994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BE0672E8-7E7C-4447-B02A-76437B272E84}"/>
              </a:ext>
            </a:extLst>
          </p:cNvPr>
          <p:cNvSpPr txBox="1">
            <a:spLocks/>
          </p:cNvSpPr>
          <p:nvPr/>
        </p:nvSpPr>
        <p:spPr>
          <a:xfrm>
            <a:off x="593555" y="2417070"/>
            <a:ext cx="11004884" cy="202386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радіолокаторів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Венери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було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виявлено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велетенські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кратери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згаслі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вулкани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просторі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низовини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високі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гірські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масиви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27370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s://upload.wikimedia.org/wikipedia/commons/3/31/Yablochkina_f.jpg">
            <a:extLst>
              <a:ext uri="{FF2B5EF4-FFF2-40B4-BE49-F238E27FC236}">
                <a16:creationId xmlns:a16="http://schemas.microsoft.com/office/drawing/2014/main" id="{6BAA173B-820F-4156-8648-26F5146E3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96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Похожее изображение">
            <a:extLst>
              <a:ext uri="{FF2B5EF4-FFF2-40B4-BE49-F238E27FC236}">
                <a16:creationId xmlns:a16="http://schemas.microsoft.com/office/drawing/2014/main" id="{9A02A221-3611-41E7-A5C8-032DF7538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Поверхня Венери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308C4AC-ED46-4A8F-80C7-1611568F370B}"/>
              </a:ext>
            </a:extLst>
          </p:cNvPr>
          <p:cNvSpPr txBox="1">
            <a:spLocks/>
          </p:cNvSpPr>
          <p:nvPr/>
        </p:nvSpPr>
        <p:spPr>
          <a:xfrm>
            <a:off x="5675083" y="954391"/>
            <a:ext cx="6350279" cy="106010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займають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рівнини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F1E547A4-59F4-4B43-997E-897D6855A1BB}"/>
              </a:ext>
            </a:extLst>
          </p:cNvPr>
          <p:cNvSpPr txBox="1">
            <a:spLocks/>
          </p:cNvSpPr>
          <p:nvPr/>
        </p:nvSpPr>
        <p:spPr>
          <a:xfrm>
            <a:off x="5675083" y="2106842"/>
            <a:ext cx="6350279" cy="163915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80 % поверхні Венери вкрито кратерами та лавою від виверження вулканів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0D2A895F-BA9D-430E-81A8-B8F4EAE0D8EB}"/>
              </a:ext>
            </a:extLst>
          </p:cNvPr>
          <p:cNvSpPr txBox="1">
            <a:spLocks/>
          </p:cNvSpPr>
          <p:nvPr/>
        </p:nvSpPr>
        <p:spPr>
          <a:xfrm>
            <a:off x="5675084" y="3838342"/>
            <a:ext cx="6350278" cy="290559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названо на честь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видатних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жінок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Ахматова,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Войнич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Дункан, Орлова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просто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жіночі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імена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5C4B94AA-CBA2-4A94-BCA1-4B69C4CC34E8}"/>
              </a:ext>
            </a:extLst>
          </p:cNvPr>
          <p:cNvSpPr txBox="1">
            <a:spLocks/>
          </p:cNvSpPr>
          <p:nvPr/>
        </p:nvSpPr>
        <p:spPr>
          <a:xfrm>
            <a:off x="385763" y="5916387"/>
            <a:ext cx="4683225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 Венери за допомогою радіолокатора</a:t>
            </a:r>
          </a:p>
        </p:txBody>
      </p:sp>
    </p:spTree>
    <p:extLst>
      <p:ext uri="{BB962C8B-B14F-4D97-AF65-F5344CB8AC3E}">
        <p14:creationId xmlns:p14="http://schemas.microsoft.com/office/powerpoint/2010/main" val="20791266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-5061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31" y="1414477"/>
            <a:ext cx="11858729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створює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парниковий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ефект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4EA17786-D057-4070-A504-319EE1320C36}"/>
              </a:ext>
            </a:extLst>
          </p:cNvPr>
          <p:cNvSpPr txBox="1">
            <a:spLocks/>
          </p:cNvSpPr>
          <p:nvPr/>
        </p:nvSpPr>
        <p:spPr>
          <a:xfrm>
            <a:off x="166631" y="2828957"/>
            <a:ext cx="11858728" cy="81287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захищає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DA8BB285-F4B0-4014-A32E-126671CFA4FF}"/>
              </a:ext>
            </a:extLst>
          </p:cNvPr>
          <p:cNvSpPr txBox="1">
            <a:spLocks/>
          </p:cNvSpPr>
          <p:nvPr/>
        </p:nvSpPr>
        <p:spPr>
          <a:xfrm>
            <a:off x="166631" y="4353802"/>
            <a:ext cx="11858728" cy="1787171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Земля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знаходяться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умови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них так сильно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відрізняються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lpi.usra.edu/publications/slidesets/venus/images/15.gif">
            <a:extLst>
              <a:ext uri="{FF2B5EF4-FFF2-40B4-BE49-F238E27FC236}">
                <a16:creationId xmlns:a16="http://schemas.microsoft.com/office/drawing/2014/main" id="{842469CA-5678-442B-AB5A-761DD27C7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85" b="12302"/>
          <a:stretch/>
        </p:blipFill>
        <p:spPr bwMode="auto">
          <a:xfrm>
            <a:off x="-1" y="-1"/>
            <a:ext cx="12181271" cy="685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Поверхня Венери</a:t>
              </a:r>
            </a:p>
          </p:txBody>
        </p:sp>
      </p:grp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EF5F2490-4E38-463C-AD9A-2886585AADC8}"/>
              </a:ext>
            </a:extLst>
          </p:cNvPr>
          <p:cNvSpPr txBox="1">
            <a:spLocks/>
          </p:cNvSpPr>
          <p:nvPr/>
        </p:nvSpPr>
        <p:spPr>
          <a:xfrm>
            <a:off x="6047084" y="2373391"/>
            <a:ext cx="5376916" cy="21051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Найвищі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гори - гори Максвелла - 11 км над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середнім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рівнем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поверхні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pic>
        <p:nvPicPr>
          <p:cNvPr id="9" name="Picture 2" descr="https://upload.wikimedia.org/wikipedia/commons/6/6b/Venus_Topo_North%2C_776-%2C663%2C-113.jpg?uselang=ru">
            <a:extLst>
              <a:ext uri="{FF2B5EF4-FFF2-40B4-BE49-F238E27FC236}">
                <a16:creationId xmlns:a16="http://schemas.microsoft.com/office/drawing/2014/main" id="{4F048570-1BFA-4DB9-A472-6A67FD688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66" y="1409856"/>
            <a:ext cx="4032250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2D0584D2-9607-4358-B2AE-F2BB46625D6E}"/>
              </a:ext>
            </a:extLst>
          </p:cNvPr>
          <p:cNvSpPr txBox="1">
            <a:spLocks/>
          </p:cNvSpPr>
          <p:nvPr/>
        </p:nvSpPr>
        <p:spPr>
          <a:xfrm>
            <a:off x="166634" y="5546803"/>
            <a:ext cx="5376915" cy="120046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Карта висот північного полюса (білий об’єкт – гори Максвелла)</a:t>
            </a:r>
          </a:p>
        </p:txBody>
      </p:sp>
    </p:spTree>
    <p:extLst>
      <p:ext uri="{BB962C8B-B14F-4D97-AF65-F5344CB8AC3E}">
        <p14:creationId xmlns:p14="http://schemas.microsoft.com/office/powerpoint/2010/main" val="8305085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upload.wikimedia.org/wikipedia/commons/7/79/Map_of_Venus.png">
            <a:extLst>
              <a:ext uri="{FF2B5EF4-FFF2-40B4-BE49-F238E27FC236}">
                <a16:creationId xmlns:a16="http://schemas.microsoft.com/office/drawing/2014/main" id="{98CCB68D-B2A5-4050-BB87-71E11385C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81271" cy="685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Поверхня Венери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5753F154-A275-4F9F-8AB2-CF7335576645}"/>
              </a:ext>
            </a:extLst>
          </p:cNvPr>
          <p:cNvSpPr txBox="1">
            <a:spLocks/>
          </p:cNvSpPr>
          <p:nvPr/>
        </p:nvSpPr>
        <p:spPr>
          <a:xfrm>
            <a:off x="774267" y="5988145"/>
            <a:ext cx="4349323" cy="46197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Карта висот Венери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90C86FA2-8877-47F3-8BF9-3B58976324E2}"/>
              </a:ext>
            </a:extLst>
          </p:cNvPr>
          <p:cNvSpPr txBox="1">
            <a:spLocks/>
          </p:cNvSpPr>
          <p:nvPr/>
        </p:nvSpPr>
        <p:spPr>
          <a:xfrm>
            <a:off x="3549003" y="1253344"/>
            <a:ext cx="2252660" cy="33256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Земля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Іштар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9E8BBDBE-1982-4222-9D8C-522C466677AB}"/>
              </a:ext>
            </a:extLst>
          </p:cNvPr>
          <p:cNvSpPr txBox="1">
            <a:spLocks/>
          </p:cNvSpPr>
          <p:nvPr/>
        </p:nvSpPr>
        <p:spPr>
          <a:xfrm>
            <a:off x="7193753" y="4368560"/>
            <a:ext cx="3007522" cy="41775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Земля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Афродіти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BE0672E8-7E7C-4447-B02A-76437B272E84}"/>
              </a:ext>
            </a:extLst>
          </p:cNvPr>
          <p:cNvSpPr txBox="1">
            <a:spLocks/>
          </p:cNvSpPr>
          <p:nvPr/>
        </p:nvSpPr>
        <p:spPr>
          <a:xfrm>
            <a:off x="6662208" y="1117188"/>
            <a:ext cx="5376916" cy="118572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Великі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височини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-материки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назви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5413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7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498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Венери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FF711B72-B33C-46E2-8DBD-47C201173FDE}"/>
              </a:ext>
            </a:extLst>
          </p:cNvPr>
          <p:cNvSpPr txBox="1">
            <a:spLocks/>
          </p:cNvSpPr>
          <p:nvPr/>
        </p:nvSpPr>
        <p:spPr>
          <a:xfrm>
            <a:off x="5614644" y="4271444"/>
            <a:ext cx="6385854" cy="231159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Магнітосфера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майже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повністю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відсутня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сонячний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вітер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захоплює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собою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речовину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атмосфери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2F7B7480-8AB3-46B3-8941-61536AD0D64D}"/>
              </a:ext>
            </a:extLst>
          </p:cNvPr>
          <p:cNvSpPr txBox="1">
            <a:spLocks/>
          </p:cNvSpPr>
          <p:nvPr/>
        </p:nvSpPr>
        <p:spPr>
          <a:xfrm>
            <a:off x="5724143" y="982186"/>
            <a:ext cx="6301219" cy="7351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1.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Кора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товщиною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16 км 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A4C53118-6A18-499A-8763-40DBA43565F8}"/>
              </a:ext>
            </a:extLst>
          </p:cNvPr>
          <p:cNvSpPr txBox="1">
            <a:spLocks/>
          </p:cNvSpPr>
          <p:nvPr/>
        </p:nvSpPr>
        <p:spPr>
          <a:xfrm>
            <a:off x="5614644" y="1993645"/>
            <a:ext cx="6385854" cy="9899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2. </a:t>
            </a: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Мантія </a:t>
            </a:r>
            <a:r>
              <a:rPr lang="uk-UA" sz="36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глубиною</a:t>
            </a: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до 3300 км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2AC1AD45-4058-4753-9685-4CBD3DE207A0}"/>
              </a:ext>
            </a:extLst>
          </p:cNvPr>
          <p:cNvSpPr txBox="1">
            <a:spLocks/>
          </p:cNvSpPr>
          <p:nvPr/>
        </p:nvSpPr>
        <p:spPr>
          <a:xfrm>
            <a:off x="5628400" y="3280760"/>
            <a:ext cx="6358341" cy="68878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en-US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3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. Ядро –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радіусом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2735 км 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D5FC1C9A-FBC5-4455-A3B0-96FFAE6A72B5}"/>
              </a:ext>
            </a:extLst>
          </p:cNvPr>
          <p:cNvSpPr txBox="1">
            <a:spLocks/>
          </p:cNvSpPr>
          <p:nvPr/>
        </p:nvSpPr>
        <p:spPr>
          <a:xfrm>
            <a:off x="737582" y="5861974"/>
            <a:ext cx="4512472" cy="8056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 в 104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разів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слабше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земного</a:t>
            </a:r>
          </a:p>
        </p:txBody>
      </p:sp>
      <p:pic>
        <p:nvPicPr>
          <p:cNvPr id="17" name="Picture 2" descr="http://www.solarsystemscope.com/nexus/content/planet_structures/structure_venus.png">
            <a:extLst>
              <a:ext uri="{FF2B5EF4-FFF2-40B4-BE49-F238E27FC236}">
                <a16:creationId xmlns:a16="http://schemas.microsoft.com/office/drawing/2014/main" id="{2BC8D4B0-B118-4C4F-A089-B893205C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18" y="1205858"/>
            <a:ext cx="4512472" cy="45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C4C41B06-33D7-4C8F-BC22-C68A8D0DB76F}"/>
              </a:ext>
            </a:extLst>
          </p:cNvPr>
          <p:cNvSpPr/>
          <p:nvPr/>
        </p:nvSpPr>
        <p:spPr>
          <a:xfrm>
            <a:off x="1577856" y="3280760"/>
            <a:ext cx="402874" cy="36266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2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3DC7530-AFC2-4F2B-AB21-ADC5333BA4BE}"/>
              </a:ext>
            </a:extLst>
          </p:cNvPr>
          <p:cNvSpPr/>
          <p:nvPr/>
        </p:nvSpPr>
        <p:spPr>
          <a:xfrm>
            <a:off x="869250" y="3340110"/>
            <a:ext cx="402874" cy="36266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1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5ADB8A63-279E-4AA4-B7FB-ACD4EA56D034}"/>
              </a:ext>
            </a:extLst>
          </p:cNvPr>
          <p:cNvSpPr/>
          <p:nvPr/>
        </p:nvSpPr>
        <p:spPr>
          <a:xfrm>
            <a:off x="3326923" y="3340109"/>
            <a:ext cx="402874" cy="36266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940127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4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Марс</a:t>
              </a:r>
              <a:endPara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432614" y="903816"/>
            <a:ext cx="6534585" cy="76944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565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планета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01D77171-0D7E-436E-B4C4-697AF666C086}"/>
              </a:ext>
            </a:extLst>
          </p:cNvPr>
          <p:cNvSpPr txBox="1">
            <a:spLocks/>
          </p:cNvSpPr>
          <p:nvPr/>
        </p:nvSpPr>
        <p:spPr>
          <a:xfrm>
            <a:off x="5432614" y="1783713"/>
            <a:ext cx="6534585" cy="158207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З’являється на небосхилі у вигляді яскравого червоного світила («Кривавий»)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D18408C-2652-438F-8016-DD1762A49037}"/>
              </a:ext>
            </a:extLst>
          </p:cNvPr>
          <p:cNvSpPr txBox="1">
            <a:spLocks/>
          </p:cNvSpPr>
          <p:nvPr/>
        </p:nvSpPr>
        <p:spPr>
          <a:xfrm>
            <a:off x="5457735" y="3492217"/>
            <a:ext cx="6534585" cy="197752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Велике</a:t>
            </a:r>
            <a:r>
              <a:rPr kumimoji="0" lang="uk-UA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протистояння –зближення Марса і Землі на найменшу відстань (56 млн. км.) </a:t>
            </a:r>
            <a:r>
              <a:rPr lang="uk-UA" sz="3600" noProof="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</a:t>
            </a:r>
            <a:r>
              <a:rPr kumimoji="0" lang="uk-UA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ожні 15-17 років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4" descr="https://upload.wikimedia.org/wikipedia/commons/7/7b/Marsglobe3.jpg?uselang=ru">
            <a:extLst>
              <a:ext uri="{FF2B5EF4-FFF2-40B4-BE49-F238E27FC236}">
                <a16:creationId xmlns:a16="http://schemas.microsoft.com/office/drawing/2014/main" id="{1C5B5FA5-86C2-438F-BFF2-03B42513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150" y="1204413"/>
            <a:ext cx="5117432" cy="51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A1496A74-6FBD-4642-8938-434327160DD7}"/>
              </a:ext>
            </a:extLst>
          </p:cNvPr>
          <p:cNvSpPr txBox="1">
            <a:spLocks/>
          </p:cNvSpPr>
          <p:nvPr/>
        </p:nvSpPr>
        <p:spPr>
          <a:xfrm>
            <a:off x="5085347" y="5581439"/>
            <a:ext cx="6906973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Вісь обертання нахилена під кутом 65° до площини орбіти</a:t>
            </a:r>
          </a:p>
        </p:txBody>
      </p:sp>
    </p:spTree>
    <p:extLst>
      <p:ext uri="{BB962C8B-B14F-4D97-AF65-F5344CB8AC3E}">
        <p14:creationId xmlns:p14="http://schemas.microsoft.com/office/powerpoint/2010/main" val="23462338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Параметри Марса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Таблиця 11">
                <a:extLst>
                  <a:ext uri="{FF2B5EF4-FFF2-40B4-BE49-F238E27FC236}">
                    <a16:creationId xmlns:a16="http://schemas.microsoft.com/office/drawing/2014/main" id="{7E4D7D60-78B1-4337-8932-9E8BE9E0C8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2338280"/>
                  </p:ext>
                </p:extLst>
              </p:nvPr>
            </p:nvGraphicFramePr>
            <p:xfrm>
              <a:off x="4122260" y="992595"/>
              <a:ext cx="7813964" cy="55871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9427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4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-2,0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2047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228,0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420475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1,524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204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 год 37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4204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Сонячна доба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 год 40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139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0,107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74195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40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від +15</a:t>
                          </a:r>
                          <a14:m>
                            <m:oMath xmlns:m="http://schemas.openxmlformats.org/officeDocument/2006/math">
                              <m:r>
                                <a:rPr lang="uk-UA" sz="24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 до -130</a:t>
                          </a:r>
                          <a14:m>
                            <m:oMath xmlns:m="http://schemas.openxmlformats.org/officeDocument/2006/math">
                              <m:r>
                                <a:rPr lang="uk-UA" sz="24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4452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Густина (г/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280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3,9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687 діб (1,88 земного року)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3285832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6794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Таблиця 11">
                <a:extLst>
                  <a:ext uri="{FF2B5EF4-FFF2-40B4-BE49-F238E27FC236}">
                    <a16:creationId xmlns:a16="http://schemas.microsoft.com/office/drawing/2014/main" id="{7E4D7D60-78B1-4337-8932-9E8BE9E0C8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2338280"/>
                  </p:ext>
                </p:extLst>
              </p:nvPr>
            </p:nvGraphicFramePr>
            <p:xfrm>
              <a:off x="4122260" y="992595"/>
              <a:ext cx="7813964" cy="55871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9427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4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-2,0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49707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228,0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420475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1,524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 год 37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Сонячна доба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 год 40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0,107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74195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40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82819" t="-373770" r="-881" b="-2885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21" t="-781081" r="-55247" b="-3756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3,9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687 діб (1,88 земного року)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3285832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6794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Picture 2" descr="http://www.solarsystemscope.com/nexus/content/planet_structures/structure_mars.png">
            <a:extLst>
              <a:ext uri="{FF2B5EF4-FFF2-40B4-BE49-F238E27FC236}">
                <a16:creationId xmlns:a16="http://schemas.microsoft.com/office/drawing/2014/main" id="{542D63C5-7D10-498F-A95D-6FF5C187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31" y="2106162"/>
            <a:ext cx="3359999" cy="3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387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planetanovosti.com/_nw/126/16346442.jpg">
            <a:extLst>
              <a:ext uri="{FF2B5EF4-FFF2-40B4-BE49-F238E27FC236}">
                <a16:creationId xmlns:a16="http://schemas.microsoft.com/office/drawing/2014/main" id="{2096F28A-7573-41F1-9018-FA48CE1D6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" y="-1"/>
            <a:ext cx="12192007" cy="685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Марса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1F828C81-8741-474A-AAEC-031896E0C1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20662" y="989339"/>
                <a:ext cx="7950668" cy="1036813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uk-UA" sz="3600" b="0" i="0" dirty="0" smtClean="0">
                        <a:solidFill>
                          <a:prstClr val="white"/>
                        </a:solidFill>
                        <a:latin typeface="Trebuchet MS" panose="020B0603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Дуже розріджена</m:t>
                    </m:r>
                  </m:oMath>
                </a14:m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 На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екваторі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вдень до +15°С, а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вночі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до -65°С</a:t>
                </a:r>
              </a:p>
            </p:txBody>
          </p:sp>
        </mc:Choice>
        <mc:Fallback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1F828C81-8741-474A-AAEC-031896E0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662" y="989339"/>
                <a:ext cx="7950668" cy="1036813"/>
              </a:xfrm>
              <a:prstGeom prst="roundRect">
                <a:avLst/>
              </a:prstGeom>
              <a:blipFill>
                <a:blip r:embed="rId5"/>
                <a:stretch>
                  <a:fillRect t="-15882" b="-305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Місце для вмісту 3">
                <a:extLst>
                  <a:ext uri="{FF2B5EF4-FFF2-40B4-BE49-F238E27FC236}">
                    <a16:creationId xmlns:a16="http://schemas.microsoft.com/office/drawing/2014/main" id="{90C86FA2-8877-47F3-8BF9-3B58976324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53068" y="2969617"/>
                <a:ext cx="4485856" cy="2172684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Склад атмосфери:</a:t>
                </a:r>
                <a:endParaRPr lang="en-US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𝐶𝑂</m:t>
                          </m:r>
                        </m:e>
                        <m:sub>
                          <m:r>
                            <a:rPr lang="en-US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</m:t>
                      </m:r>
                      <m:r>
                        <a:rPr lang="uk-UA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95</m:t>
                      </m:r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%</m:t>
                      </m:r>
                      <m:r>
                        <a:rPr lang="uk-UA" sz="36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uk-UA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uk-UA" sz="3600" i="1" dirty="0">
                  <a:solidFill>
                    <a:prstClr val="white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𝑁</m:t>
                          </m:r>
                        </m:e>
                        <m:sub>
                          <m:r>
                            <a:rPr lang="en-US" sz="36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uk-UA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та </m:t>
                      </m:r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𝐴𝑟</m:t>
                      </m:r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−4 %,</m:t>
                      </m:r>
                    </m:oMath>
                  </m:oMathPara>
                </a14:m>
                <a:endParaRPr lang="en-US" sz="3600" i="1" dirty="0">
                  <a:solidFill>
                    <a:prstClr val="white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  <m:r>
                      <a:rPr lang="en-US" sz="36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𝑂</m:t>
                    </m:r>
                    <m:r>
                      <a:rPr lang="ru-RU" sz="36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r>
                      <a:rPr lang="ru-RU" sz="36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та</m:t>
                    </m:r>
                    <m:sSub>
                      <m:sSubPr>
                        <m:ctrlPr>
                          <a:rPr lang="uk-UA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 </m:t>
                        </m:r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𝑂</m:t>
                        </m:r>
                      </m:e>
                      <m:sub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-1%</a:t>
                </a:r>
              </a:p>
            </p:txBody>
          </p:sp>
        </mc:Choice>
        <mc:Fallback>
          <p:sp>
            <p:nvSpPr>
              <p:cNvPr id="14" name="Місце для вмісту 3">
                <a:extLst>
                  <a:ext uri="{FF2B5EF4-FFF2-40B4-BE49-F238E27FC236}">
                    <a16:creationId xmlns:a16="http://schemas.microsoft.com/office/drawing/2014/main" id="{90C86FA2-8877-47F3-8BF9-3B5897632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068" y="2969617"/>
                <a:ext cx="4485856" cy="2172684"/>
              </a:xfrm>
              <a:prstGeom prst="roundRect">
                <a:avLst/>
              </a:prstGeom>
              <a:blipFill>
                <a:blip r:embed="rId6"/>
                <a:stretch>
                  <a:fillRect t="-6723" b="-134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1961274" y="2222130"/>
            <a:ext cx="8269444" cy="57991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Тиск = 0,006 тиску земної атмосфери</a:t>
            </a:r>
            <a:endParaRPr lang="en-US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CC1FCDF1-107A-4644-A0E8-7AA3F3DCC2FE}"/>
              </a:ext>
            </a:extLst>
          </p:cNvPr>
          <p:cNvSpPr txBox="1">
            <a:spLocks/>
          </p:cNvSpPr>
          <p:nvPr/>
        </p:nvSpPr>
        <p:spPr>
          <a:xfrm>
            <a:off x="217723" y="5381772"/>
            <a:ext cx="6368716" cy="11609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 зміна пір року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Взимку сніг та іній</a:t>
            </a:r>
            <a:endParaRPr lang="en-US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BD7EA9EB-EE5F-4E80-93AB-4D48A7576F54}"/>
              </a:ext>
            </a:extLst>
          </p:cNvPr>
          <p:cNvSpPr txBox="1">
            <a:spLocks/>
          </p:cNvSpPr>
          <p:nvPr/>
        </p:nvSpPr>
        <p:spPr>
          <a:xfrm>
            <a:off x="7276253" y="5360599"/>
            <a:ext cx="4698024" cy="119609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Вода в рідкому стані існувати не може</a:t>
            </a:r>
            <a:endParaRPr lang="en-US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679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upload.wikimedia.org/wikipedia/commons/b/b2/Mars_duststorm.jpg?uselang=ru">
            <a:extLst>
              <a:ext uri="{FF2B5EF4-FFF2-40B4-BE49-F238E27FC236}">
                <a16:creationId xmlns:a16="http://schemas.microsoft.com/office/drawing/2014/main" id="{182EF3A2-BA17-4ECC-A3D0-6C1521625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6000"/>
            <a:ext cx="12192000" cy="653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Марса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1F828C81-8741-474A-AAEC-031896E0C196}"/>
              </a:ext>
            </a:extLst>
          </p:cNvPr>
          <p:cNvSpPr txBox="1">
            <a:spLocks/>
          </p:cNvSpPr>
          <p:nvPr/>
        </p:nvSpPr>
        <p:spPr>
          <a:xfrm>
            <a:off x="5026841" y="5824328"/>
            <a:ext cx="2722979" cy="8056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Пилова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буря 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9C280285-DB68-481C-92BF-84C751600C6C}"/>
              </a:ext>
            </a:extLst>
          </p:cNvPr>
          <p:cNvSpPr txBox="1">
            <a:spLocks/>
          </p:cNvSpPr>
          <p:nvPr/>
        </p:nvSpPr>
        <p:spPr>
          <a:xfrm>
            <a:off x="2120662" y="1145697"/>
            <a:ext cx="8535338" cy="106138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Єдина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планета, де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глобальні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пилові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бурі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84FDE130-2740-4E0C-B74B-D79F32D8B610}"/>
              </a:ext>
            </a:extLst>
          </p:cNvPr>
          <p:cNvSpPr txBox="1">
            <a:spLocks/>
          </p:cNvSpPr>
          <p:nvPr/>
        </p:nvSpPr>
        <p:spPr>
          <a:xfrm>
            <a:off x="2120662" y="3429000"/>
            <a:ext cx="8535338" cy="171037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сильно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охолоджується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 пил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навколишня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атмосфера,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навпаки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розігріваються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Місце для вмісту 3">
                <a:extLst>
                  <a:ext uri="{FF2B5EF4-FFF2-40B4-BE49-F238E27FC236}">
                    <a16:creationId xmlns:a16="http://schemas.microsoft.com/office/drawing/2014/main" id="{279808D9-0CFA-4D2A-95D5-E797646EF2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0943" y="2527803"/>
                <a:ext cx="5170108" cy="580479"/>
              </a:xfrm>
              <a:prstGeom prst="roundRect">
                <a:avLst/>
              </a:prstGeom>
              <a:solidFill>
                <a:srgbClr val="5568B5"/>
              </a:solidFill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ru-RU" sz="36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в</m:t>
                          </m:r>
                          <m:r>
                            <a:rPr lang="uk-UA" sz="36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ітру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&lt;15</m:t>
                      </m:r>
                      <m:r>
                        <a:rPr lang="ru-RU" sz="36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 </m:t>
                      </m:r>
                      <m:r>
                        <a:rPr lang="uk-UA" sz="36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м/с</m:t>
                      </m:r>
                    </m:oMath>
                  </m:oMathPara>
                </a14:m>
                <a:endParaRPr lang="en-US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Місце для вмісту 3">
                <a:extLst>
                  <a:ext uri="{FF2B5EF4-FFF2-40B4-BE49-F238E27FC236}">
                    <a16:creationId xmlns:a16="http://schemas.microsoft.com/office/drawing/2014/main" id="{279808D9-0CFA-4D2A-95D5-E797646EF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943" y="2527803"/>
                <a:ext cx="5170108" cy="580479"/>
              </a:xfrm>
              <a:prstGeom prst="roundRect">
                <a:avLst/>
              </a:prstGeom>
              <a:blipFill>
                <a:blip r:embed="rId5"/>
                <a:stretch>
                  <a:fillRect b="-2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93433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0BD578-51A7-4B06-B630-F5B9B4617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p:pic>
        <p:nvPicPr>
          <p:cNvPr id="11" name="Picture 2" descr="https://upload.wikimedia.org/wikipedia/commons/f/fe/Marsdustdevil2.gif?uselang=ru">
            <a:extLst>
              <a:ext uri="{FF2B5EF4-FFF2-40B4-BE49-F238E27FC236}">
                <a16:creationId xmlns:a16="http://schemas.microsoft.com/office/drawing/2014/main" id="{6D4E5EDE-6E54-4B55-B559-A8C9B9DDF9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" y="2209397"/>
            <a:ext cx="1219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85AB9388-3196-4CAA-A650-5BE91C7ACA72}"/>
              </a:ext>
            </a:extLst>
          </p:cNvPr>
          <p:cNvGrpSpPr/>
          <p:nvPr/>
        </p:nvGrpSpPr>
        <p:grpSpPr>
          <a:xfrm>
            <a:off x="2" y="-19519"/>
            <a:ext cx="12191998" cy="812878"/>
            <a:chOff x="-1" y="-2"/>
            <a:chExt cx="12191998" cy="812878"/>
          </a:xfrm>
        </p:grpSpPr>
        <p:sp>
          <p:nvSpPr>
            <p:cNvPr id="17" name="Прямокутник: округлені верхні кути 8">
              <a:extLst>
                <a:ext uri="{FF2B5EF4-FFF2-40B4-BE49-F238E27FC236}">
                  <a16:creationId xmlns:a16="http://schemas.microsoft.com/office/drawing/2014/main" id="{C44B2CFC-C816-4485-B003-943682418B86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" name="Прямокутник 19">
              <a:extLst>
                <a:ext uri="{FF2B5EF4-FFF2-40B4-BE49-F238E27FC236}">
                  <a16:creationId xmlns:a16="http://schemas.microsoft.com/office/drawing/2014/main" id="{AE3C0948-6FC6-4F37-A9DA-AC00392331EB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Марса</a:t>
              </a: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72E7B12-273E-4080-9222-6867ACBDED0A}"/>
              </a:ext>
            </a:extLst>
          </p:cNvPr>
          <p:cNvSpPr txBox="1">
            <a:spLocks/>
          </p:cNvSpPr>
          <p:nvPr/>
        </p:nvSpPr>
        <p:spPr>
          <a:xfrm>
            <a:off x="2529278" y="888825"/>
            <a:ext cx="7186865" cy="106138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Піщані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вихори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закручують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стовпи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пилу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заввишки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8 км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2D860CBB-7450-424A-8780-83304AAC64FF}"/>
              </a:ext>
            </a:extLst>
          </p:cNvPr>
          <p:cNvSpPr txBox="1">
            <a:spLocks/>
          </p:cNvSpPr>
          <p:nvPr/>
        </p:nvSpPr>
        <p:spPr>
          <a:xfrm>
            <a:off x="4838498" y="5586867"/>
            <a:ext cx="7186865" cy="106138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силікатного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крижаного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пилу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1F9152E6-7CF0-44B2-ACDC-6F565494E87C}"/>
              </a:ext>
            </a:extLst>
          </p:cNvPr>
          <p:cNvSpPr txBox="1">
            <a:spLocks/>
          </p:cNvSpPr>
          <p:nvPr/>
        </p:nvSpPr>
        <p:spPr>
          <a:xfrm>
            <a:off x="843518" y="5714758"/>
            <a:ext cx="2722979" cy="8056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Піщаний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вихор 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48875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E06A453-F6B1-4BCC-B14D-942AAD325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4951933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Місяць – природний супутник Землі</a:t>
              </a:r>
            </a:p>
          </p:txBody>
        </p:sp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85AB9388-3196-4CAA-A650-5BE91C7ACA72}"/>
              </a:ext>
            </a:extLst>
          </p:cNvPr>
          <p:cNvGrpSpPr/>
          <p:nvPr/>
        </p:nvGrpSpPr>
        <p:grpSpPr>
          <a:xfrm>
            <a:off x="2" y="-19519"/>
            <a:ext cx="12191998" cy="812878"/>
            <a:chOff x="-1" y="-2"/>
            <a:chExt cx="12191998" cy="812878"/>
          </a:xfrm>
        </p:grpSpPr>
        <p:sp>
          <p:nvSpPr>
            <p:cNvPr id="17" name="Прямокутник: округлені верхні кути 8">
              <a:extLst>
                <a:ext uri="{FF2B5EF4-FFF2-40B4-BE49-F238E27FC236}">
                  <a16:creationId xmlns:a16="http://schemas.microsoft.com/office/drawing/2014/main" id="{C44B2CFC-C816-4485-B003-943682418B86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" name="Прямокутник 19">
              <a:extLst>
                <a:ext uri="{FF2B5EF4-FFF2-40B4-BE49-F238E27FC236}">
                  <a16:creationId xmlns:a16="http://schemas.microsoft.com/office/drawing/2014/main" id="{AE3C0948-6FC6-4F37-A9DA-AC00392331EB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Поверхня Марса</a:t>
              </a: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72E7B12-273E-4080-9222-6867ACBDED0A}"/>
              </a:ext>
            </a:extLst>
          </p:cNvPr>
          <p:cNvSpPr txBox="1">
            <a:spLocks/>
          </p:cNvSpPr>
          <p:nvPr/>
        </p:nvSpPr>
        <p:spPr>
          <a:xfrm>
            <a:off x="166634" y="888824"/>
            <a:ext cx="11858729" cy="162978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Марса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являє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собою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величезну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пустелю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вкрита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червонуватим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піском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каменями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2D860CBB-7450-424A-8780-83304AAC64FF}"/>
              </a:ext>
            </a:extLst>
          </p:cNvPr>
          <p:cNvSpPr txBox="1">
            <a:spLocks/>
          </p:cNvSpPr>
          <p:nvPr/>
        </p:nvSpPr>
        <p:spPr>
          <a:xfrm>
            <a:off x="166634" y="5119391"/>
            <a:ext cx="6015794" cy="65751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16% - оксиди заліза (іржа)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AECDEC6A-703D-40EA-B6D6-42B9BA124C3A}"/>
              </a:ext>
            </a:extLst>
          </p:cNvPr>
          <p:cNvSpPr txBox="1">
            <a:spLocks/>
          </p:cNvSpPr>
          <p:nvPr/>
        </p:nvSpPr>
        <p:spPr>
          <a:xfrm>
            <a:off x="166634" y="5945560"/>
            <a:ext cx="6015794" cy="65751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Вода у зв’язаному стані</a:t>
            </a:r>
          </a:p>
        </p:txBody>
      </p:sp>
    </p:spTree>
    <p:extLst>
      <p:ext uri="{BB962C8B-B14F-4D97-AF65-F5344CB8AC3E}">
        <p14:creationId xmlns:p14="http://schemas.microsoft.com/office/powerpoint/2010/main" val="36378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decel="3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3.50504 0 " pathEditMode="relative" rAng="0" ptsTypes="AA">
                                      <p:cBhvr>
                                        <p:cTn id="15" dur="4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26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Поверхня Марса</a:t>
              </a:r>
            </a:p>
          </p:txBody>
        </p:sp>
      </p:grp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90C86FA2-8877-47F3-8BF9-3B58976324E2}"/>
              </a:ext>
            </a:extLst>
          </p:cNvPr>
          <p:cNvSpPr txBox="1">
            <a:spLocks/>
          </p:cNvSpPr>
          <p:nvPr/>
        </p:nvSpPr>
        <p:spPr>
          <a:xfrm>
            <a:off x="5308661" y="1035850"/>
            <a:ext cx="6716701" cy="11055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зблизька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схожий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Місяцем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5308661" y="5034026"/>
            <a:ext cx="6787904" cy="16074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2/3 поверхні, світлі ділянки - материки, близько третини, темні ділянки - моря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65F1A232-C583-4499-9939-AB1D29C88FC1}"/>
              </a:ext>
            </a:extLst>
          </p:cNvPr>
          <p:cNvSpPr txBox="1">
            <a:spLocks/>
          </p:cNvSpPr>
          <p:nvPr/>
        </p:nvSpPr>
        <p:spPr>
          <a:xfrm>
            <a:off x="5308661" y="2277651"/>
            <a:ext cx="6787904" cy="26533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Ряд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назвали на честь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українських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Барабашова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Герасимовича,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Сімейкіна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Струве,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Фесенкова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4" descr="https://upload.wikimedia.org/wikipedia/commons/7/7b/Marsglobe3.jpg?uselang=ru">
            <a:extLst>
              <a:ext uri="{FF2B5EF4-FFF2-40B4-BE49-F238E27FC236}">
                <a16:creationId xmlns:a16="http://schemas.microsoft.com/office/drawing/2014/main" id="{505F0CA1-416E-4587-9B01-994C3C42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35" y="1349381"/>
            <a:ext cx="5046590" cy="504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849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53"/>
            <a:ext cx="12192000" cy="6858000"/>
          </a:xfrm>
          <a:prstGeom prst="rect">
            <a:avLst/>
          </a:prstGeom>
        </p:spPr>
      </p:pic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BE225AFA-15F6-4C53-A560-4678E213D516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40" name="Прямокутник: округлені верхні кути 10">
              <a:extLst>
                <a:ext uri="{FF2B5EF4-FFF2-40B4-BE49-F238E27FC236}">
                  <a16:creationId xmlns:a16="http://schemas.microsoft.com/office/drawing/2014/main" id="{1FBC49C6-9B8A-4CDA-B4E7-04C7304AC6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BB895B85-73FA-404D-94CD-A11018F7C09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Планети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82ECB70D-24E0-40E2-AF65-55615AF8362D}"/>
              </a:ext>
            </a:extLst>
          </p:cNvPr>
          <p:cNvSpPr txBox="1">
            <a:spLocks/>
          </p:cNvSpPr>
          <p:nvPr/>
        </p:nvSpPr>
        <p:spPr>
          <a:xfrm>
            <a:off x="3372971" y="2021528"/>
            <a:ext cx="1206775" cy="44464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</a:t>
            </a: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FDEDA1D7-1FB7-48E7-B481-F67092DDCB85}"/>
              </a:ext>
            </a:extLst>
          </p:cNvPr>
          <p:cNvSpPr txBox="1">
            <a:spLocks/>
          </p:cNvSpPr>
          <p:nvPr/>
        </p:nvSpPr>
        <p:spPr>
          <a:xfrm>
            <a:off x="1417818" y="4482144"/>
            <a:ext cx="1553982" cy="4267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Венера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E5B8E423-9032-42B6-80FB-667B01E804B3}"/>
              </a:ext>
            </a:extLst>
          </p:cNvPr>
          <p:cNvSpPr txBox="1">
            <a:spLocks/>
          </p:cNvSpPr>
          <p:nvPr/>
        </p:nvSpPr>
        <p:spPr>
          <a:xfrm>
            <a:off x="7488531" y="1698700"/>
            <a:ext cx="1474497" cy="4267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1" name="Группа 6">
            <a:extLst>
              <a:ext uri="{FF2B5EF4-FFF2-40B4-BE49-F238E27FC236}">
                <a16:creationId xmlns:a16="http://schemas.microsoft.com/office/drawing/2014/main" id="{247AF162-98E9-4025-9DCE-C382C16623F0}"/>
              </a:ext>
            </a:extLst>
          </p:cNvPr>
          <p:cNvGrpSpPr/>
          <p:nvPr/>
        </p:nvGrpSpPr>
        <p:grpSpPr>
          <a:xfrm>
            <a:off x="1136610" y="2243852"/>
            <a:ext cx="4722811" cy="3859337"/>
            <a:chOff x="681129" y="1411074"/>
            <a:chExt cx="4033837" cy="32274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4B7BDA-C876-4604-8032-2E100FF95FA1}"/>
                </a:ext>
              </a:extLst>
            </p:cNvPr>
            <p:cNvSpPr txBox="1"/>
            <p:nvPr/>
          </p:nvSpPr>
          <p:spPr>
            <a:xfrm>
              <a:off x="681129" y="4239835"/>
              <a:ext cx="4033837" cy="398669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28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Планети</a:t>
              </a:r>
              <a:r>
                <a:rPr lang="ru-RU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земно</a:t>
              </a:r>
              <a:r>
                <a:rPr lang="uk-UA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ї</a:t>
              </a:r>
              <a:r>
                <a:rPr lang="ru-RU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8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групи</a:t>
              </a:r>
              <a:endParaRPr lang="ru-RU" sz="2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B6C815B-6827-4720-9036-FCA35C4AE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 t="14290" r="1875" b="5556"/>
            <a:stretch/>
          </p:blipFill>
          <p:spPr>
            <a:xfrm>
              <a:off x="960018" y="1411074"/>
              <a:ext cx="2831350" cy="2652600"/>
            </a:xfrm>
            <a:prstGeom prst="rect">
              <a:avLst/>
            </a:prstGeom>
          </p:spPr>
        </p:pic>
      </p:grpSp>
      <p:grpSp>
        <p:nvGrpSpPr>
          <p:cNvPr id="24" name="Группа 7">
            <a:extLst>
              <a:ext uri="{FF2B5EF4-FFF2-40B4-BE49-F238E27FC236}">
                <a16:creationId xmlns:a16="http://schemas.microsoft.com/office/drawing/2014/main" id="{0B658ED7-8566-4483-A7C3-89717A787AC0}"/>
              </a:ext>
            </a:extLst>
          </p:cNvPr>
          <p:cNvGrpSpPr/>
          <p:nvPr/>
        </p:nvGrpSpPr>
        <p:grpSpPr>
          <a:xfrm>
            <a:off x="6996030" y="2322647"/>
            <a:ext cx="4606925" cy="3818231"/>
            <a:chOff x="6703369" y="1219017"/>
            <a:chExt cx="4033837" cy="33182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EC5E8B-3F91-4825-9620-313270F73658}"/>
                </a:ext>
              </a:extLst>
            </p:cNvPr>
            <p:cNvSpPr txBox="1"/>
            <p:nvPr/>
          </p:nvSpPr>
          <p:spPr>
            <a:xfrm>
              <a:off x="6703369" y="4122959"/>
              <a:ext cx="4033837" cy="414300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28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Планети-гіганти</a:t>
              </a:r>
              <a:endParaRPr lang="ru-RU" sz="2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13990DA-E33C-4867-B03D-67CB9C9EB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962" t="14289" r="2834" b="7315"/>
            <a:stretch/>
          </p:blipFill>
          <p:spPr>
            <a:xfrm>
              <a:off x="7156021" y="1219017"/>
              <a:ext cx="2655888" cy="2651598"/>
            </a:xfrm>
            <a:prstGeom prst="rect">
              <a:avLst/>
            </a:prstGeom>
          </p:spPr>
        </p:pic>
      </p:grp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F6C9329E-343C-4DB4-87F4-CCD71AB26F94}"/>
              </a:ext>
            </a:extLst>
          </p:cNvPr>
          <p:cNvSpPr txBox="1">
            <a:spLocks/>
          </p:cNvSpPr>
          <p:nvPr/>
        </p:nvSpPr>
        <p:spPr>
          <a:xfrm>
            <a:off x="951170" y="1768799"/>
            <a:ext cx="1817614" cy="4267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Меркурій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FE0E31DF-3EAB-4141-B961-C91EEE79BC5A}"/>
              </a:ext>
            </a:extLst>
          </p:cNvPr>
          <p:cNvSpPr txBox="1">
            <a:spLocks/>
          </p:cNvSpPr>
          <p:nvPr/>
        </p:nvSpPr>
        <p:spPr>
          <a:xfrm>
            <a:off x="4768276" y="4482143"/>
            <a:ext cx="1327724" cy="4267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Земля</a:t>
            </a: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E2634868-3ACC-4E4E-8B30-637AB9405E7F}"/>
              </a:ext>
            </a:extLst>
          </p:cNvPr>
          <p:cNvSpPr txBox="1">
            <a:spLocks/>
          </p:cNvSpPr>
          <p:nvPr/>
        </p:nvSpPr>
        <p:spPr>
          <a:xfrm>
            <a:off x="9299493" y="1698700"/>
            <a:ext cx="1122069" cy="4267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Уран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CDB371D7-2D6F-4A9C-9BDE-22FF37947E53}"/>
              </a:ext>
            </a:extLst>
          </p:cNvPr>
          <p:cNvSpPr txBox="1">
            <a:spLocks/>
          </p:cNvSpPr>
          <p:nvPr/>
        </p:nvSpPr>
        <p:spPr>
          <a:xfrm>
            <a:off x="9876966" y="4819188"/>
            <a:ext cx="1404792" cy="4267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Сатурн</a:t>
            </a:r>
          </a:p>
        </p:txBody>
      </p:sp>
      <p:sp>
        <p:nvSpPr>
          <p:cNvPr id="31" name="Місце для вмісту 3">
            <a:extLst>
              <a:ext uri="{FF2B5EF4-FFF2-40B4-BE49-F238E27FC236}">
                <a16:creationId xmlns:a16="http://schemas.microsoft.com/office/drawing/2014/main" id="{CC7CA9F1-6CB8-44D5-9152-912AD33A73F9}"/>
              </a:ext>
            </a:extLst>
          </p:cNvPr>
          <p:cNvSpPr txBox="1">
            <a:spLocks/>
          </p:cNvSpPr>
          <p:nvPr/>
        </p:nvSpPr>
        <p:spPr>
          <a:xfrm>
            <a:off x="10427567" y="2851376"/>
            <a:ext cx="1404792" cy="4267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Нептун</a:t>
            </a:r>
          </a:p>
        </p:txBody>
      </p:sp>
    </p:spTree>
    <p:extLst>
      <p:ext uri="{BB962C8B-B14F-4D97-AF65-F5344CB8AC3E}">
        <p14:creationId xmlns:p14="http://schemas.microsoft.com/office/powerpoint/2010/main" val="28370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Картинки по запросу Valles Marineris">
            <a:extLst>
              <a:ext uri="{FF2B5EF4-FFF2-40B4-BE49-F238E27FC236}">
                <a16:creationId xmlns:a16="http://schemas.microsoft.com/office/drawing/2014/main" id="{9F26D49E-FE62-4F8A-9A50-70FBFD869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" y="353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314/64843573.129/0_8bab1_b60eb0eb_orig.jpg">
            <a:extLst>
              <a:ext uri="{FF2B5EF4-FFF2-40B4-BE49-F238E27FC236}">
                <a16:creationId xmlns:a16="http://schemas.microsoft.com/office/drawing/2014/main" id="{852E4219-96CB-421F-A499-0CAF438AB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1" y="70617"/>
            <a:ext cx="12181269" cy="685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Поверхня Марса</a:t>
              </a: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344125" y="5834204"/>
            <a:ext cx="6521896" cy="8761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Долина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Марінер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гігантська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система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каньйонів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довжиною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5000 км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00DE9FB3-37B1-4EA8-8F4C-1DD1313D781F}"/>
              </a:ext>
            </a:extLst>
          </p:cNvPr>
          <p:cNvSpPr txBox="1">
            <a:spLocks/>
          </p:cNvSpPr>
          <p:nvPr/>
        </p:nvSpPr>
        <p:spPr>
          <a:xfrm>
            <a:off x="6641431" y="1021888"/>
            <a:ext cx="5383932" cy="11055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Південна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півкуля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5 км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вища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763DED72-FC7F-410F-A174-C86055EA21DC}"/>
              </a:ext>
            </a:extLst>
          </p:cNvPr>
          <p:cNvSpPr txBox="1">
            <a:spLocks/>
          </p:cNvSpPr>
          <p:nvPr/>
        </p:nvSpPr>
        <p:spPr>
          <a:xfrm>
            <a:off x="6352674" y="4051664"/>
            <a:ext cx="5672689" cy="11055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Канали – гори, долини, каньйони, кратери 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B09163B5-E492-49A2-A37C-FC9E150B105E}"/>
              </a:ext>
            </a:extLst>
          </p:cNvPr>
          <p:cNvSpPr txBox="1">
            <a:spLocks/>
          </p:cNvSpPr>
          <p:nvPr/>
        </p:nvSpPr>
        <p:spPr>
          <a:xfrm>
            <a:off x="6641431" y="2285863"/>
            <a:ext cx="5383932" cy="16074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Марса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чіткі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каналами</a:t>
            </a:r>
          </a:p>
        </p:txBody>
      </p:sp>
    </p:spTree>
    <p:extLst>
      <p:ext uri="{BB962C8B-B14F-4D97-AF65-F5344CB8AC3E}">
        <p14:creationId xmlns:p14="http://schemas.microsoft.com/office/powerpoint/2010/main" val="7364408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20" grpId="0" animBg="1"/>
      <p:bldP spid="2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Картинки по запросу орбиты марса">
            <a:extLst>
              <a:ext uri="{FF2B5EF4-FFF2-40B4-BE49-F238E27FC236}">
                <a16:creationId xmlns:a16="http://schemas.microsoft.com/office/drawing/2014/main" id="{0A0FA176-92E4-4181-B04C-90B79BEC0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91997" cy="685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Похожее изображение">
            <a:extLst>
              <a:ext uri="{FF2B5EF4-FFF2-40B4-BE49-F238E27FC236}">
                <a16:creationId xmlns:a16="http://schemas.microsoft.com/office/drawing/2014/main" id="{5A198478-C13A-495A-A86C-EF18D579A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" y="-19520"/>
            <a:ext cx="1219199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Картинки по запросу Вулкан Олимп">
            <a:extLst>
              <a:ext uri="{FF2B5EF4-FFF2-40B4-BE49-F238E27FC236}">
                <a16:creationId xmlns:a16="http://schemas.microsoft.com/office/drawing/2014/main" id="{C61DD43B-DB0B-488D-9F16-0983617E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41" y="50259"/>
            <a:ext cx="12221978" cy="687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Найвища гора в Сонячній системі</a:t>
              </a: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166634" y="6256420"/>
            <a:ext cx="3283759" cy="39567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Вулкани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Марсі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045AABF2-F285-475C-9A11-2D45D83FA488}"/>
              </a:ext>
            </a:extLst>
          </p:cNvPr>
          <p:cNvSpPr txBox="1">
            <a:spLocks/>
          </p:cNvSpPr>
          <p:nvPr/>
        </p:nvSpPr>
        <p:spPr>
          <a:xfrm>
            <a:off x="4738633" y="5975700"/>
            <a:ext cx="7100440" cy="57780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Найвищий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вулкан  – гора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Олімп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E2325FE6-3C35-480B-8F00-BA981A76C701}"/>
              </a:ext>
            </a:extLst>
          </p:cNvPr>
          <p:cNvSpPr txBox="1">
            <a:spLocks/>
          </p:cNvSpPr>
          <p:nvPr/>
        </p:nvSpPr>
        <p:spPr>
          <a:xfrm>
            <a:off x="209888" y="1120816"/>
            <a:ext cx="3240505" cy="57780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Висота 27 км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CB47C477-7D03-42CB-86E2-A0ACB460570C}"/>
              </a:ext>
            </a:extLst>
          </p:cNvPr>
          <p:cNvSpPr txBox="1">
            <a:spLocks/>
          </p:cNvSpPr>
          <p:nvPr/>
        </p:nvSpPr>
        <p:spPr>
          <a:xfrm>
            <a:off x="7305293" y="1248789"/>
            <a:ext cx="4924926" cy="57780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Діаметр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жерла 75 км</a:t>
            </a: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6786006E-7442-4108-9EC6-B12E79D9D23D}"/>
              </a:ext>
            </a:extLst>
          </p:cNvPr>
          <p:cNvSpPr txBox="1">
            <a:spLocks/>
          </p:cNvSpPr>
          <p:nvPr/>
        </p:nvSpPr>
        <p:spPr>
          <a:xfrm>
            <a:off x="3404031" y="4581566"/>
            <a:ext cx="5383932" cy="57780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Діаметр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600 км</a:t>
            </a:r>
          </a:p>
        </p:txBody>
      </p:sp>
    </p:spTree>
    <p:extLst>
      <p:ext uri="{BB962C8B-B14F-4D97-AF65-F5344CB8AC3E}">
        <p14:creationId xmlns:p14="http://schemas.microsoft.com/office/powerpoint/2010/main" val="27482052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0" grpId="0" animBg="1"/>
      <p:bldP spid="22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esa.int/var/esa/storage/images/esa_multimedia/images/2015/02/cappuccino_swirls_at_mars_south_pole/15243840-1-eng-GB/Cappuccino_swirls_at_Mars_south_pole.jpg">
            <a:extLst>
              <a:ext uri="{FF2B5EF4-FFF2-40B4-BE49-F238E27FC236}">
                <a16:creationId xmlns:a16="http://schemas.microsoft.com/office/drawing/2014/main" id="{4E6DF658-6190-4CCB-BDBB-77E2B307D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Полярні шапки Марса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887BBFFB-483F-43F3-B4F6-A70EDE2F6A4D}"/>
              </a:ext>
            </a:extLst>
          </p:cNvPr>
          <p:cNvSpPr txBox="1">
            <a:spLocks/>
          </p:cNvSpPr>
          <p:nvPr/>
        </p:nvSpPr>
        <p:spPr>
          <a:xfrm>
            <a:off x="2291558" y="884297"/>
            <a:ext cx="7095528" cy="11055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утворюються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восени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зникають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початку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літа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5A9DC4B1-F925-44C8-90D3-77FF356AD39D}"/>
              </a:ext>
            </a:extLst>
          </p:cNvPr>
          <p:cNvSpPr txBox="1">
            <a:spLocks/>
          </p:cNvSpPr>
          <p:nvPr/>
        </p:nvSpPr>
        <p:spPr>
          <a:xfrm>
            <a:off x="1160593" y="3305227"/>
            <a:ext cx="9870805" cy="162798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Верхній шар складається із «сухого льоду» (замерзлого вуглекислого газу ) з невеликою домішкою звичайного льоду </a:t>
            </a: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68D27F28-7375-45DA-BACF-C710D79ED7C5}"/>
              </a:ext>
            </a:extLst>
          </p:cNvPr>
          <p:cNvSpPr txBox="1">
            <a:spLocks/>
          </p:cNvSpPr>
          <p:nvPr/>
        </p:nvSpPr>
        <p:spPr>
          <a:xfrm>
            <a:off x="1037817" y="2106345"/>
            <a:ext cx="9603009" cy="11055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Шапки Марса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товстими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≈3 км, шарами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льоду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змішаного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пилом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6953CAE5-827E-406D-9546-8AC54C5A4F8B}"/>
              </a:ext>
            </a:extLst>
          </p:cNvPr>
          <p:cNvSpPr txBox="1">
            <a:spLocks/>
          </p:cNvSpPr>
          <p:nvPr/>
        </p:nvSpPr>
        <p:spPr>
          <a:xfrm>
            <a:off x="2163223" y="5026511"/>
            <a:ext cx="7865543" cy="169776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формуються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шапки,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блакитнувато-білі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хмари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807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498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Марса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FF711B72-B33C-46E2-8DBD-47C201173FDE}"/>
              </a:ext>
            </a:extLst>
          </p:cNvPr>
          <p:cNvSpPr txBox="1">
            <a:spLocks/>
          </p:cNvSpPr>
          <p:nvPr/>
        </p:nvSpPr>
        <p:spPr>
          <a:xfrm>
            <a:off x="5628402" y="3926905"/>
            <a:ext cx="6372097" cy="72926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Залізо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домішками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сірки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2F7B7480-8AB3-46B3-8941-61536AD0D64D}"/>
              </a:ext>
            </a:extLst>
          </p:cNvPr>
          <p:cNvSpPr txBox="1">
            <a:spLocks/>
          </p:cNvSpPr>
          <p:nvPr/>
        </p:nvSpPr>
        <p:spPr>
          <a:xfrm>
            <a:off x="5653265" y="995034"/>
            <a:ext cx="6347234" cy="7351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1.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Кора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товщиною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50 км 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A4C53118-6A18-499A-8763-40DBA43565F8}"/>
              </a:ext>
            </a:extLst>
          </p:cNvPr>
          <p:cNvSpPr txBox="1">
            <a:spLocks/>
          </p:cNvSpPr>
          <p:nvPr/>
        </p:nvSpPr>
        <p:spPr>
          <a:xfrm>
            <a:off x="5614645" y="1988040"/>
            <a:ext cx="6385854" cy="7351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2. </a:t>
            </a: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Силікатна мантія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2AC1AD45-4058-4753-9685-4CBD3DE207A0}"/>
              </a:ext>
            </a:extLst>
          </p:cNvPr>
          <p:cNvSpPr txBox="1">
            <a:spLocks/>
          </p:cNvSpPr>
          <p:nvPr/>
        </p:nvSpPr>
        <p:spPr>
          <a:xfrm>
            <a:off x="5628401" y="2960397"/>
            <a:ext cx="6358341" cy="7292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en-US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3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. Ядро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радіусом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до 1800 км 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17" name="Picture 2" descr="Картинки по запросу The structure of Mars">
            <a:extLst>
              <a:ext uri="{FF2B5EF4-FFF2-40B4-BE49-F238E27FC236}">
                <a16:creationId xmlns:a16="http://schemas.microsoft.com/office/drawing/2014/main" id="{CA31BDC5-39C6-4A03-8611-F3AD0A58D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161" y="1224188"/>
            <a:ext cx="4930944" cy="493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EDCD9600-4755-4909-88A4-5AAF2DC4596C}"/>
              </a:ext>
            </a:extLst>
          </p:cNvPr>
          <p:cNvSpPr/>
          <p:nvPr/>
        </p:nvSpPr>
        <p:spPr>
          <a:xfrm>
            <a:off x="1750199" y="3412502"/>
            <a:ext cx="541715" cy="5217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2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F5ED5675-82F8-4EF8-BEE5-8560856E0083}"/>
              </a:ext>
            </a:extLst>
          </p:cNvPr>
          <p:cNvSpPr/>
          <p:nvPr/>
        </p:nvSpPr>
        <p:spPr>
          <a:xfrm>
            <a:off x="784823" y="3405159"/>
            <a:ext cx="541715" cy="5217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1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C25E2C8B-38DE-4C6B-86D3-E9390F879DE1}"/>
              </a:ext>
            </a:extLst>
          </p:cNvPr>
          <p:cNvSpPr/>
          <p:nvPr/>
        </p:nvSpPr>
        <p:spPr>
          <a:xfrm>
            <a:off x="2826633" y="3428788"/>
            <a:ext cx="541715" cy="5217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3</a:t>
            </a:r>
          </a:p>
        </p:txBody>
      </p:sp>
      <p:sp>
        <p:nvSpPr>
          <p:cNvPr id="34" name="Місце для вмісту 3">
            <a:extLst>
              <a:ext uri="{FF2B5EF4-FFF2-40B4-BE49-F238E27FC236}">
                <a16:creationId xmlns:a16="http://schemas.microsoft.com/office/drawing/2014/main" id="{ED0EE8D5-F3A6-472C-A3C8-00C992C8A072}"/>
              </a:ext>
            </a:extLst>
          </p:cNvPr>
          <p:cNvSpPr txBox="1">
            <a:spLocks/>
          </p:cNvSpPr>
          <p:nvPr/>
        </p:nvSpPr>
        <p:spPr>
          <a:xfrm>
            <a:off x="5614645" y="4893412"/>
            <a:ext cx="6372097" cy="157155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поле практично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відсутнє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слабше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геомагнітного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500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разів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82554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2B28F1-51A9-41E9-863D-5892103B6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498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 Марса - Фобос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FF711B72-B33C-46E2-8DBD-47C201173FDE}"/>
              </a:ext>
            </a:extLst>
          </p:cNvPr>
          <p:cNvSpPr txBox="1">
            <a:spLocks/>
          </p:cNvSpPr>
          <p:nvPr/>
        </p:nvSpPr>
        <p:spPr>
          <a:xfrm>
            <a:off x="5592295" y="5039500"/>
            <a:ext cx="6433068" cy="172162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Повернутий до планети одним боком. Вкритий кратерами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2F7B7480-8AB3-46B3-8941-61536AD0D64D}"/>
              </a:ext>
            </a:extLst>
          </p:cNvPr>
          <p:cNvSpPr txBox="1">
            <a:spLocks/>
          </p:cNvSpPr>
          <p:nvPr/>
        </p:nvSpPr>
        <p:spPr>
          <a:xfrm>
            <a:off x="6179317" y="957687"/>
            <a:ext cx="5259027" cy="10959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Форма картоплини.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Розміри – 28х20х18 км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Місце для вмісту 3">
                <a:extLst>
                  <a:ext uri="{FF2B5EF4-FFF2-40B4-BE49-F238E27FC236}">
                    <a16:creationId xmlns:a16="http://schemas.microsoft.com/office/drawing/2014/main" id="{2AC1AD45-4058-4753-9685-4CBD3DE207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2295" y="2217983"/>
                <a:ext cx="6433068" cy="2737568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Відстань до Марса – 9400 км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Період обертання навколо Марса - 7 год 39хв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Маса - </a:t>
                </a:r>
                <a14:m>
                  <m:oMath xmlns:m="http://schemas.openxmlformats.org/officeDocument/2006/math"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1,1</m:t>
                    </m:r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∙</m:t>
                    </m:r>
                    <m:sSup>
                      <m:sSupPr>
                        <m:ctrlP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кг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𝑅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=14 км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9" name="Місце для вмісту 3">
                <a:extLst>
                  <a:ext uri="{FF2B5EF4-FFF2-40B4-BE49-F238E27FC236}">
                    <a16:creationId xmlns:a16="http://schemas.microsoft.com/office/drawing/2014/main" id="{2AC1AD45-4058-4753-9685-4CBD3DE20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295" y="2217983"/>
                <a:ext cx="6433068" cy="2737568"/>
              </a:xfrm>
              <a:prstGeom prst="roundRect">
                <a:avLst/>
              </a:prstGeom>
              <a:blipFill>
                <a:blip r:embed="rId5"/>
                <a:stretch>
                  <a:fillRect l="-662" t="-4878" r="-662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376A9B7A-7B5E-470E-A497-5EA74214A2FB}"/>
              </a:ext>
            </a:extLst>
          </p:cNvPr>
          <p:cNvSpPr txBox="1">
            <a:spLocks/>
          </p:cNvSpPr>
          <p:nvPr/>
        </p:nvSpPr>
        <p:spPr>
          <a:xfrm>
            <a:off x="861708" y="6042106"/>
            <a:ext cx="3868879" cy="44949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Фобос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впаде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Марс</a:t>
            </a:r>
          </a:p>
        </p:txBody>
      </p:sp>
      <p:pic>
        <p:nvPicPr>
          <p:cNvPr id="15" name="Picture 2" descr="Пов’язане зображення">
            <a:extLst>
              <a:ext uri="{FF2B5EF4-FFF2-40B4-BE49-F238E27FC236}">
                <a16:creationId xmlns:a16="http://schemas.microsoft.com/office/drawing/2014/main" id="{10BD77DA-517F-4756-9081-51413E9B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20001"/>
              </a:clrFrom>
              <a:clrTo>
                <a:srgbClr val="0200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8" y="1250599"/>
            <a:ext cx="4718700" cy="461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5303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2B28F1-51A9-41E9-863D-5892103B6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498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 Марса - 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Деймос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FF711B72-B33C-46E2-8DBD-47C201173FDE}"/>
              </a:ext>
            </a:extLst>
          </p:cNvPr>
          <p:cNvSpPr txBox="1">
            <a:spLocks/>
          </p:cNvSpPr>
          <p:nvPr/>
        </p:nvSpPr>
        <p:spPr>
          <a:xfrm>
            <a:off x="5462245" y="5041900"/>
            <a:ext cx="6433068" cy="172162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Повернутий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одним боком.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Вкритий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кратерами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2F7B7480-8AB3-46B3-8941-61536AD0D64D}"/>
              </a:ext>
            </a:extLst>
          </p:cNvPr>
          <p:cNvSpPr txBox="1">
            <a:spLocks/>
          </p:cNvSpPr>
          <p:nvPr/>
        </p:nvSpPr>
        <p:spPr>
          <a:xfrm>
            <a:off x="6164973" y="936846"/>
            <a:ext cx="5259027" cy="10959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Форма картоплини.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Розміри – 16х12х10 км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Місце для вмісту 3">
                <a:extLst>
                  <a:ext uri="{FF2B5EF4-FFF2-40B4-BE49-F238E27FC236}">
                    <a16:creationId xmlns:a16="http://schemas.microsoft.com/office/drawing/2014/main" id="{2AC1AD45-4058-4753-9685-4CBD3DE207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25979" y="2177793"/>
                <a:ext cx="6699384" cy="2737568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Відстань до Марса – 23463 км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Період обертання навколо Марса - 30 год 22 хв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Маса - </a:t>
                </a:r>
                <a14:m>
                  <m:oMath xmlns:m="http://schemas.openxmlformats.org/officeDocument/2006/math"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0,2</m:t>
                    </m:r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∙</m:t>
                    </m:r>
                    <m:sSup>
                      <m:sSupPr>
                        <m:ctrlP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кг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𝑅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=8 км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29" name="Місце для вмісту 3">
                <a:extLst>
                  <a:ext uri="{FF2B5EF4-FFF2-40B4-BE49-F238E27FC236}">
                    <a16:creationId xmlns:a16="http://schemas.microsoft.com/office/drawing/2014/main" id="{2AC1AD45-4058-4753-9685-4CBD3DE20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979" y="2177793"/>
                <a:ext cx="6699384" cy="2737568"/>
              </a:xfrm>
              <a:prstGeom prst="roundRect">
                <a:avLst/>
              </a:prstGeom>
              <a:blipFill>
                <a:blip r:embed="rId5"/>
                <a:stretch>
                  <a:fillRect l="-545" t="-4656" r="-363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376A9B7A-7B5E-470E-A497-5EA74214A2FB}"/>
              </a:ext>
            </a:extLst>
          </p:cNvPr>
          <p:cNvSpPr txBox="1">
            <a:spLocks/>
          </p:cNvSpPr>
          <p:nvPr/>
        </p:nvSpPr>
        <p:spPr>
          <a:xfrm>
            <a:off x="495959" y="5786152"/>
            <a:ext cx="4600377" cy="91266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Деймос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покине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Марса</a:t>
            </a:r>
          </a:p>
        </p:txBody>
      </p:sp>
      <p:pic>
        <p:nvPicPr>
          <p:cNvPr id="13" name="Picture 2" descr="Deimos-MRO.jpg">
            <a:extLst>
              <a:ext uri="{FF2B5EF4-FFF2-40B4-BE49-F238E27FC236}">
                <a16:creationId xmlns:a16="http://schemas.microsoft.com/office/drawing/2014/main" id="{BFCEFC17-CFB1-45FB-B386-5E09550B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10006"/>
              </a:clrFrom>
              <a:clrTo>
                <a:srgbClr val="0100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1" y="1181536"/>
            <a:ext cx="4461932" cy="446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675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0" y="3244679"/>
            <a:ext cx="11858729" cy="81288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Найщільнішу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атмосферу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...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0" y="1201433"/>
            <a:ext cx="11858729" cy="165469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своїми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характеристиками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кількістю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виразно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поділяються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на…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0" y="4446115"/>
            <a:ext cx="11858729" cy="81288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Марсу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червонуватий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...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B45B1A9-9BD5-423F-A65E-8A0DB7CCAA3F}"/>
              </a:ext>
            </a:extLst>
          </p:cNvPr>
          <p:cNvSpPr txBox="1">
            <a:spLocks/>
          </p:cNvSpPr>
          <p:nvPr/>
        </p:nvSpPr>
        <p:spPr>
          <a:xfrm>
            <a:off x="166620" y="5647623"/>
            <a:ext cx="11858729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Рельєф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схожий з…</a:t>
            </a:r>
          </a:p>
        </p:txBody>
      </p: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1" y="2523233"/>
            <a:ext cx="11858729" cy="932563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6. «Близнюк»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1" y="3806376"/>
            <a:ext cx="11858729" cy="9325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шапки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з…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0ADC00ED-C652-4401-8B95-A4D0C7139CCA}"/>
              </a:ext>
            </a:extLst>
          </p:cNvPr>
          <p:cNvSpPr txBox="1">
            <a:spLocks/>
          </p:cNvSpPr>
          <p:nvPr/>
        </p:nvSpPr>
        <p:spPr>
          <a:xfrm>
            <a:off x="166621" y="5166153"/>
            <a:ext cx="11858729" cy="118799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року?</a:t>
            </a: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B295C4C5-F68F-4D76-87A1-03E247D072DE}"/>
              </a:ext>
            </a:extLst>
          </p:cNvPr>
          <p:cNvSpPr txBox="1">
            <a:spLocks/>
          </p:cNvSpPr>
          <p:nvPr/>
        </p:nvSpPr>
        <p:spPr>
          <a:xfrm>
            <a:off x="166621" y="1163457"/>
            <a:ext cx="11858729" cy="93256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Найвищу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температуру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планета…</a:t>
            </a:r>
          </a:p>
        </p:txBody>
      </p: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7" y="1181322"/>
            <a:ext cx="11858729" cy="114900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найдовший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день?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7" y="2727648"/>
            <a:ext cx="11858729" cy="1149003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утримувати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постійної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7" y="4273975"/>
            <a:ext cx="11858729" cy="76096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Марса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шапки, а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25B3B735-3C00-42DC-8C0A-8FBE3AAD47F4}"/>
              </a:ext>
            </a:extLst>
          </p:cNvPr>
          <p:cNvSpPr txBox="1">
            <a:spLocks/>
          </p:cNvSpPr>
          <p:nvPr/>
        </p:nvSpPr>
        <p:spPr>
          <a:xfrm>
            <a:off x="166618" y="5432268"/>
            <a:ext cx="11858728" cy="109148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	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61464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663194-3F67-4402-B45C-66168720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9" y="-2"/>
            <a:ext cx="12192000" cy="6858000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4419" y="0"/>
            <a:ext cx="12191998" cy="812880"/>
            <a:chOff x="3" y="-1871005"/>
            <a:chExt cx="12191998" cy="812880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3" y="-1871003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4420" y="-1871005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Особливості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Таблиця 15">
                <a:extLst>
                  <a:ext uri="{FF2B5EF4-FFF2-40B4-BE49-F238E27FC236}">
                    <a16:creationId xmlns:a16="http://schemas.microsoft.com/office/drawing/2014/main" id="{11648AA9-A01A-46AB-A2DF-628693C166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8015671"/>
                  </p:ext>
                </p:extLst>
              </p:nvPr>
            </p:nvGraphicFramePr>
            <p:xfrm>
              <a:off x="1293521" y="1308224"/>
              <a:ext cx="9604957" cy="53354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223379">
                      <a:extLst>
                        <a:ext uri="{9D8B030D-6E8A-4147-A177-3AD203B41FA5}">
                          <a16:colId xmlns:a16="http://schemas.microsoft.com/office/drawing/2014/main" val="1479786613"/>
                        </a:ext>
                      </a:extLst>
                    </a:gridCol>
                    <a:gridCol w="3190789">
                      <a:extLst>
                        <a:ext uri="{9D8B030D-6E8A-4147-A177-3AD203B41FA5}">
                          <a16:colId xmlns:a16="http://schemas.microsoft.com/office/drawing/2014/main" val="2506605992"/>
                        </a:ext>
                      </a:extLst>
                    </a:gridCol>
                    <a:gridCol w="3190789">
                      <a:extLst>
                        <a:ext uri="{9D8B030D-6E8A-4147-A177-3AD203B41FA5}">
                          <a16:colId xmlns:a16="http://schemas.microsoft.com/office/drawing/2014/main" val="1509665818"/>
                        </a:ext>
                      </a:extLst>
                    </a:gridCol>
                  </a:tblGrid>
                  <a:tr h="694094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rgbClr val="FFFF00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Основні параметри</a:t>
                          </a:r>
                          <a:endParaRPr lang="uk-UA" sz="2800" dirty="0">
                            <a:solidFill>
                              <a:srgbClr val="FFFF00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55B55D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</a:rPr>
                            <a:t>Планети</a:t>
                          </a:r>
                          <a:endParaRPr lang="uk-UA" sz="28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958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4693973"/>
                      </a:ext>
                    </a:extLst>
                  </a:tr>
                  <a:tr h="694094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rgbClr val="FFFF00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Земна група</a:t>
                          </a:r>
                          <a:endParaRPr lang="uk-UA" sz="2800" dirty="0">
                            <a:solidFill>
                              <a:srgbClr val="FFFF00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rgbClr val="FFFF00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Гіганти</a:t>
                          </a:r>
                          <a:endParaRPr lang="uk-UA" sz="2800" dirty="0">
                            <a:solidFill>
                              <a:srgbClr val="FFFF00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9623189"/>
                      </a:ext>
                    </a:extLst>
                  </a:tr>
                  <a:tr h="75382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</a:rPr>
                            <a:t>Середня густина</a:t>
                          </a:r>
                          <a:endParaRPr lang="uk-UA" sz="28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B622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≈5 г/</m:t>
                                </m:r>
                                <m:sSup>
                                  <m:sSupPr>
                                    <m:ctrlPr>
                                      <a:rPr lang="uk-UA" sz="2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E7B1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≈1 г/</m:t>
                                </m:r>
                                <m:sSup>
                                  <m:sSupPr>
                                    <m:ctrlPr>
                                      <a:rPr lang="uk-UA" sz="2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см</m:t>
                                    </m:r>
                                  </m:e>
                                  <m:sup>
                                    <m:r>
                                      <a:rPr lang="uk-UA" sz="28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44918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8494859"/>
                      </a:ext>
                    </a:extLst>
                  </a:tr>
                  <a:tr h="69409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</a:rPr>
                            <a:t>Хімічний склад</a:t>
                          </a:r>
                          <a:endParaRPr lang="uk-UA" sz="28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B622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Fe</a:t>
                          </a:r>
                          <a:r>
                            <a:rPr lang="ru-RU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, </a:t>
                          </a:r>
                          <a:r>
                            <a:rPr lang="ru-RU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Si</a:t>
                          </a:r>
                          <a:r>
                            <a:rPr lang="ru-RU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, </a:t>
                          </a:r>
                          <a:r>
                            <a:rPr lang="ru-RU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Al</a:t>
                          </a:r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E7B1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H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2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, He</a:t>
                          </a:r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44918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9866222"/>
                      </a:ext>
                    </a:extLst>
                  </a:tr>
                  <a:tr h="143150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</a:rPr>
                            <a:t>Температура під хмарами</a:t>
                          </a:r>
                          <a:endParaRPr lang="uk-UA" sz="28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B622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200 - 700 K</a:t>
                          </a:r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E7B1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≈2000 </m:t>
                                </m:r>
                                <m:r>
                                  <a:rPr lang="uk-UA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44918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6761896"/>
                      </a:ext>
                    </a:extLst>
                  </a:tr>
                  <a:tr h="10678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  <a:endParaRPr lang="uk-UA" sz="28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B622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3</a:t>
                          </a:r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E7B1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1</a:t>
                          </a: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80</a:t>
                          </a:r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44918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15604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Таблиця 15">
                <a:extLst>
                  <a:ext uri="{FF2B5EF4-FFF2-40B4-BE49-F238E27FC236}">
                    <a16:creationId xmlns:a16="http://schemas.microsoft.com/office/drawing/2014/main" id="{11648AA9-A01A-46AB-A2DF-628693C166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8015671"/>
                  </p:ext>
                </p:extLst>
              </p:nvPr>
            </p:nvGraphicFramePr>
            <p:xfrm>
              <a:off x="1293521" y="1308224"/>
              <a:ext cx="9604957" cy="533546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223379">
                      <a:extLst>
                        <a:ext uri="{9D8B030D-6E8A-4147-A177-3AD203B41FA5}">
                          <a16:colId xmlns:a16="http://schemas.microsoft.com/office/drawing/2014/main" val="1479786613"/>
                        </a:ext>
                      </a:extLst>
                    </a:gridCol>
                    <a:gridCol w="3190789">
                      <a:extLst>
                        <a:ext uri="{9D8B030D-6E8A-4147-A177-3AD203B41FA5}">
                          <a16:colId xmlns:a16="http://schemas.microsoft.com/office/drawing/2014/main" val="2506605992"/>
                        </a:ext>
                      </a:extLst>
                    </a:gridCol>
                    <a:gridCol w="3190789">
                      <a:extLst>
                        <a:ext uri="{9D8B030D-6E8A-4147-A177-3AD203B41FA5}">
                          <a16:colId xmlns:a16="http://schemas.microsoft.com/office/drawing/2014/main" val="1509665818"/>
                        </a:ext>
                      </a:extLst>
                    </a:gridCol>
                  </a:tblGrid>
                  <a:tr h="694094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rgbClr val="FFFF00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Основні параметри</a:t>
                          </a:r>
                          <a:endParaRPr lang="uk-UA" sz="2800" dirty="0">
                            <a:solidFill>
                              <a:srgbClr val="FFFF00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55B55D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</a:rPr>
                            <a:t>Планети</a:t>
                          </a:r>
                          <a:endParaRPr lang="uk-UA" sz="28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00958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4693973"/>
                      </a:ext>
                    </a:extLst>
                  </a:tr>
                  <a:tr h="694094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rgbClr val="FFFF00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Земна група</a:t>
                          </a:r>
                          <a:endParaRPr lang="uk-UA" sz="2800" dirty="0">
                            <a:solidFill>
                              <a:srgbClr val="FFFF00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rgbClr val="FFFF00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Гіганти</a:t>
                          </a:r>
                          <a:endParaRPr lang="uk-UA" sz="2800" dirty="0">
                            <a:solidFill>
                              <a:srgbClr val="FFFF00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9623189"/>
                      </a:ext>
                    </a:extLst>
                  </a:tr>
                  <a:tr h="75382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</a:rPr>
                            <a:t>Середня густина</a:t>
                          </a:r>
                          <a:endParaRPr lang="uk-UA" sz="28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B622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1338" t="-184677" r="-100956" b="-434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00954" t="-184677" r="-763" b="-434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8494859"/>
                      </a:ext>
                    </a:extLst>
                  </a:tr>
                  <a:tr h="694094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</a:rPr>
                            <a:t>Хімічний склад</a:t>
                          </a:r>
                          <a:endParaRPr lang="uk-UA" sz="28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B622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Fe</a:t>
                          </a:r>
                          <a:r>
                            <a:rPr lang="ru-RU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, </a:t>
                          </a:r>
                          <a:r>
                            <a:rPr lang="ru-RU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Si</a:t>
                          </a:r>
                          <a:r>
                            <a:rPr lang="ru-RU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, </a:t>
                          </a:r>
                          <a:r>
                            <a:rPr lang="ru-RU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Al</a:t>
                          </a:r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E7B1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H</a:t>
                          </a:r>
                          <a:r>
                            <a:rPr lang="en-US" sz="2800" baseline="-250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2</a:t>
                          </a: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, He</a:t>
                          </a:r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44918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9866222"/>
                      </a:ext>
                    </a:extLst>
                  </a:tr>
                  <a:tr h="143150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</a:rPr>
                            <a:t>Температура під хмарами</a:t>
                          </a:r>
                          <a:endParaRPr lang="uk-UA" sz="28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B622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200 - 700 K</a:t>
                          </a:r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E7B1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200954" t="-198723" r="-763" b="-808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6761896"/>
                      </a:ext>
                    </a:extLst>
                  </a:tr>
                  <a:tr h="10678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  <a:endParaRPr lang="uk-UA" sz="28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B622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3</a:t>
                          </a:r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FE7B1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1</a:t>
                          </a: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</a:rPr>
                            <a:t>80</a:t>
                          </a:r>
                          <a:endParaRPr lang="uk-UA" sz="28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solidFill>
                          <a:srgbClr val="44918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15604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00425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53860" y="1123154"/>
            <a:ext cx="11684275" cy="24911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3, пункт 2 (С. 46-50),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3-6 С. 50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Виконайте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.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Визначте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свою вагу на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поверхні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планет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земної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групи</a:t>
            </a:r>
            <a:endParaRPr lang="ru-RU" sz="40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253860" y="3924620"/>
            <a:ext cx="11684275" cy="264763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schemeClr val="bg1"/>
                </a:solidFill>
                <a:latin typeface="Trebuchet MS" panose="020B0603020202020204" pitchFamily="34" charset="0"/>
              </a:rPr>
              <a:t>Підготувати повідомлення, буклети, бюлетені, презентації на одну із тем: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	Меркурій – планета чи супутник?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	</a:t>
            </a:r>
            <a:r>
              <a:rPr lang="uk-UA" sz="2600" dirty="0">
                <a:solidFill>
                  <a:schemeClr val="bg1"/>
                </a:solidFill>
                <a:latin typeface="Trebuchet MS" panose="020B0603020202020204" pitchFamily="34" charset="0"/>
              </a:rPr>
              <a:t>Венера – планета для життя або філіал пекла в Сонячній системі?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	Терра формування Марса;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	</a:t>
            </a:r>
            <a:r>
              <a:rPr lang="uk-UA" sz="2600" dirty="0">
                <a:solidFill>
                  <a:schemeClr val="bg1"/>
                </a:solidFill>
                <a:latin typeface="Trebuchet MS" panose="020B0603020202020204" pitchFamily="34" charset="0"/>
              </a:rPr>
              <a:t>Марс і проблема життя на ньому в художній літературі та науці.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8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Меркурій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624378" y="933374"/>
            <a:ext cx="6350515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Найменша планета Сонячної системи</a:t>
            </a: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01D77171-0D7E-436E-B4C4-697AF666C086}"/>
              </a:ext>
            </a:extLst>
          </p:cNvPr>
          <p:cNvSpPr txBox="1">
            <a:spLocks/>
          </p:cNvSpPr>
          <p:nvPr/>
        </p:nvSpPr>
        <p:spPr>
          <a:xfrm>
            <a:off x="5616686" y="2187567"/>
            <a:ext cx="6350515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Найближча планета  до Сонця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616686" y="3422529"/>
            <a:ext cx="6358207" cy="329114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Період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осьового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становить 2/3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періоду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Сонця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(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2 роки - 3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оберти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відносно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і 1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оберт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відносно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)</a:t>
            </a:r>
          </a:p>
        </p:txBody>
      </p:sp>
      <p:pic>
        <p:nvPicPr>
          <p:cNvPr id="10" name="Picture 2" descr="Картинки по запросу меркурий">
            <a:extLst>
              <a:ext uri="{FF2B5EF4-FFF2-40B4-BE49-F238E27FC236}">
                <a16:creationId xmlns:a16="http://schemas.microsoft.com/office/drawing/2014/main" id="{46484CCC-79EA-4C56-B716-F0A30B70B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576" y="1533923"/>
            <a:ext cx="4891224" cy="489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58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Параметри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Меркур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я 7">
                <a:extLst>
                  <a:ext uri="{FF2B5EF4-FFF2-40B4-BE49-F238E27FC236}">
                    <a16:creationId xmlns:a16="http://schemas.microsoft.com/office/drawing/2014/main" id="{8EBA8E03-C170-40A9-BB25-B27355721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530520"/>
                  </p:ext>
                </p:extLst>
              </p:nvPr>
            </p:nvGraphicFramePr>
            <p:xfrm>
              <a:off x="4122260" y="992595"/>
              <a:ext cx="7813964" cy="56512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9427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4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-2,2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2047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57,9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420475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0,387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204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58,6 діб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42047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Сонячна доба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176 діб</a:t>
                          </a:r>
                          <a:endParaRPr lang="uk-UA" sz="240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139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0,055</a:t>
                          </a:r>
                          <a:endParaRPr lang="uk-UA" sz="240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74195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40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Вдень +430</a:t>
                          </a:r>
                          <a14:m>
                            <m:oMath xmlns:m="http://schemas.openxmlformats.org/officeDocument/2006/math">
                              <m:r>
                                <a:rPr lang="uk-UA" sz="24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Вночі -170 </a:t>
                          </a:r>
                          <a14:m>
                            <m:oMath xmlns:m="http://schemas.openxmlformats.org/officeDocument/2006/math">
                              <m:r>
                                <a:rPr lang="uk-UA" sz="24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44521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Густина (г/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280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5,4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88 земних діб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3285832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4880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я 7">
                <a:extLst>
                  <a:ext uri="{FF2B5EF4-FFF2-40B4-BE49-F238E27FC236}">
                    <a16:creationId xmlns:a16="http://schemas.microsoft.com/office/drawing/2014/main" id="{8EBA8E03-C170-40A9-BB25-B27355721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530520"/>
                  </p:ext>
                </p:extLst>
              </p:nvPr>
            </p:nvGraphicFramePr>
            <p:xfrm>
              <a:off x="4122260" y="992595"/>
              <a:ext cx="7813964" cy="56512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9427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40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-2,2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49707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57,9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420475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0,387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58,6 діб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Сонячна доба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176 діб</a:t>
                          </a:r>
                          <a:endParaRPr lang="uk-UA" sz="240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0,055</a:t>
                          </a:r>
                          <a:endParaRPr lang="uk-UA" sz="240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80606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40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82819" t="-345455" r="-881" b="-2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21" t="-794595" r="-55247" b="-3756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5,4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88 земних діб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3285832"/>
                      </a:ext>
                    </a:extLst>
                  </a:tr>
                  <a:tr h="8409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4880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2" descr="http://www.solarsystemscope.com/nexus/content/planet_structures/structure_mercury.png">
            <a:extLst>
              <a:ext uri="{FF2B5EF4-FFF2-40B4-BE49-F238E27FC236}">
                <a16:creationId xmlns:a16="http://schemas.microsoft.com/office/drawing/2014/main" id="{72D34AD1-4453-42D4-A293-0FF273EC9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4" y="2138904"/>
            <a:ext cx="3358628" cy="335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18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upload.wikimedia.org/wikipedia/commons/5/5b/EN0108821596M_Sholem_Aleichem_crater_on_Mercury.png?uselang=ru">
            <a:extLst>
              <a:ext uri="{FF2B5EF4-FFF2-40B4-BE49-F238E27FC236}">
                <a16:creationId xmlns:a16="http://schemas.microsoft.com/office/drawing/2014/main" id="{71DB855D-0ACC-47B9-8F88-BBD505551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Меркурій</a:t>
              </a:r>
            </a:p>
          </p:txBody>
        </p:sp>
      </p:grp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27F6C8E5-A8EA-4952-9085-3227B8B5741E}"/>
              </a:ext>
            </a:extLst>
          </p:cNvPr>
          <p:cNvSpPr txBox="1">
            <a:spLocks/>
          </p:cNvSpPr>
          <p:nvPr/>
        </p:nvSpPr>
        <p:spPr>
          <a:xfrm>
            <a:off x="671513" y="6200775"/>
            <a:ext cx="3838051" cy="4572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Місце для вмісту 3">
                <a:extLst>
                  <a:ext uri="{FF2B5EF4-FFF2-40B4-BE49-F238E27FC236}">
                    <a16:creationId xmlns:a16="http://schemas.microsoft.com/office/drawing/2014/main" id="{B33A99FF-3F5B-45C8-A40A-B38C6DE64C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0396" y="1256943"/>
                <a:ext cx="5915025" cy="1719357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Атмосфера розріджена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 Склад: Не,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Н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і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незначної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кількості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Ar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Хе</a:t>
                </a:r>
                <a:endParaRPr lang="uk-UA" sz="3600" dirty="0">
                  <a:solidFill>
                    <a:srgbClr val="FFFF00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28" name="Місце для вмісту 3">
                <a:extLst>
                  <a:ext uri="{FF2B5EF4-FFF2-40B4-BE49-F238E27FC236}">
                    <a16:creationId xmlns:a16="http://schemas.microsoft.com/office/drawing/2014/main" id="{B33A99FF-3F5B-45C8-A40A-B38C6DE64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96" y="1256943"/>
                <a:ext cx="5915025" cy="1719357"/>
              </a:xfrm>
              <a:prstGeom prst="roundRect">
                <a:avLst/>
              </a:prstGeom>
              <a:blipFill>
                <a:blip r:embed="rId4"/>
                <a:stretch>
                  <a:fillRect l="-514" t="-5282" r="-412" b="-14085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C18976DC-509A-4349-8D9D-A45BCADB737A}"/>
              </a:ext>
            </a:extLst>
          </p:cNvPr>
          <p:cNvSpPr txBox="1">
            <a:spLocks/>
          </p:cNvSpPr>
          <p:nvPr/>
        </p:nvSpPr>
        <p:spPr>
          <a:xfrm>
            <a:off x="6500866" y="1256943"/>
            <a:ext cx="5524501" cy="290288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Вдень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максимальна температура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сягає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+430°С 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вночі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знижується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-170°С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6C817C35-1513-4025-AD82-DF9D2677BF0C}"/>
              </a:ext>
            </a:extLst>
          </p:cNvPr>
          <p:cNvSpPr txBox="1">
            <a:spLocks/>
          </p:cNvSpPr>
          <p:nvPr/>
        </p:nvSpPr>
        <p:spPr>
          <a:xfrm>
            <a:off x="6914013" y="4586157"/>
            <a:ext cx="4698206" cy="202979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 Меркурія схожа рельєфом з поверхнею Місяця</a:t>
            </a:r>
          </a:p>
        </p:txBody>
      </p:sp>
    </p:spTree>
    <p:extLst>
      <p:ext uri="{BB962C8B-B14F-4D97-AF65-F5344CB8AC3E}">
        <p14:creationId xmlns:p14="http://schemas.microsoft.com/office/powerpoint/2010/main" val="2131452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95DF26-71D2-4E24-B6F1-137EE0AD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25A136-70A8-47E5-990E-9EF2EE136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7" t="15836" r="24102" b="11419"/>
          <a:stretch/>
        </p:blipFill>
        <p:spPr>
          <a:xfrm>
            <a:off x="-2" y="25549"/>
            <a:ext cx="8843965" cy="6843779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Поверхня Меркурія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DC293118-E271-4A4A-BFE3-453C8A0B4B6F}"/>
              </a:ext>
            </a:extLst>
          </p:cNvPr>
          <p:cNvSpPr txBox="1">
            <a:spLocks/>
          </p:cNvSpPr>
          <p:nvPr/>
        </p:nvSpPr>
        <p:spPr>
          <a:xfrm>
            <a:off x="6360317" y="939495"/>
            <a:ext cx="5524501" cy="15984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Кратери на Меркурії названі іменами відомих діячів культури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156447B9-C971-431A-915F-B45B5FBFD59E}"/>
              </a:ext>
            </a:extLst>
          </p:cNvPr>
          <p:cNvSpPr txBox="1">
            <a:spLocks/>
          </p:cNvSpPr>
          <p:nvPr/>
        </p:nvSpPr>
        <p:spPr>
          <a:xfrm>
            <a:off x="6360317" y="2664570"/>
            <a:ext cx="5524501" cy="15984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Гори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сягають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всього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2-4 км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A1EDAB5-CD8F-43C5-ADAE-780BCF479C94}"/>
              </a:ext>
            </a:extLst>
          </p:cNvPr>
          <p:cNvSpPr/>
          <p:nvPr/>
        </p:nvSpPr>
        <p:spPr>
          <a:xfrm>
            <a:off x="3467427" y="3351962"/>
            <a:ext cx="975986" cy="483476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8E77AFF1-1B6F-4C36-9066-81BE293BF3A0}"/>
              </a:ext>
            </a:extLst>
          </p:cNvPr>
          <p:cNvSpPr txBox="1">
            <a:spLocks/>
          </p:cNvSpPr>
          <p:nvPr/>
        </p:nvSpPr>
        <p:spPr>
          <a:xfrm>
            <a:off x="671513" y="6200775"/>
            <a:ext cx="4514850" cy="4572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 Тараса Шевченка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4AD95629-916E-4280-95B9-0E6AAE601FC2}"/>
              </a:ext>
            </a:extLst>
          </p:cNvPr>
          <p:cNvSpPr txBox="1">
            <a:spLocks/>
          </p:cNvSpPr>
          <p:nvPr/>
        </p:nvSpPr>
        <p:spPr>
          <a:xfrm>
            <a:off x="6360317" y="4388937"/>
            <a:ext cx="5524501" cy="234315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виявлені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також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величезні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заповнені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застиглою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базальтовою лавою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414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95DF26-71D2-4E24-B6F1-137EE0AD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Меркурій</a:t>
              </a:r>
            </a:p>
          </p:txBody>
        </p:sp>
      </p:grpSp>
      <p:pic>
        <p:nvPicPr>
          <p:cNvPr id="13" name="Picture 2" descr="Космический аппарат MESSENGER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6269CB08-9DFF-4988-99B4-D4990B340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0" y="820541"/>
            <a:ext cx="5251915" cy="525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45C58AFE-7F26-465A-AE98-9E2017979BC7}"/>
              </a:ext>
            </a:extLst>
          </p:cNvPr>
          <p:cNvSpPr txBox="1">
            <a:spLocks/>
          </p:cNvSpPr>
          <p:nvPr/>
        </p:nvSpPr>
        <p:spPr>
          <a:xfrm>
            <a:off x="787283" y="5746602"/>
            <a:ext cx="4283308" cy="108584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Південний полюс Меркурія в радіодіапазоні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(темні плями – водяний лід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DC0635B2-6B83-4CFD-9C36-BD0ABB092FAF}"/>
              </a:ext>
            </a:extLst>
          </p:cNvPr>
          <p:cNvSpPr txBox="1">
            <a:spLocks/>
          </p:cNvSpPr>
          <p:nvPr/>
        </p:nvSpPr>
        <p:spPr>
          <a:xfrm>
            <a:off x="6095999" y="944571"/>
            <a:ext cx="5788818" cy="226196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Вісь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перпендикулярна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сезонів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C4830F9C-FF4E-4648-923A-D266C0F86EAC}"/>
              </a:ext>
            </a:extLst>
          </p:cNvPr>
          <p:cNvSpPr txBox="1">
            <a:spLocks/>
          </p:cNvSpPr>
          <p:nvPr/>
        </p:nvSpPr>
        <p:spPr>
          <a:xfrm>
            <a:off x="6364450" y="3338228"/>
            <a:ext cx="5251916" cy="33668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Дно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ніколи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сховища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водяного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льоду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перемішаного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гірськими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породами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6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11096</TotalTime>
  <Words>1692</Words>
  <Application>Microsoft Office PowerPoint</Application>
  <PresentationFormat>Широкий екран</PresentationFormat>
  <Paragraphs>314</Paragraphs>
  <Slides>40</Slides>
  <Notes>27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Gerbera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632</cp:revision>
  <dcterms:created xsi:type="dcterms:W3CDTF">2016-12-28T18:54:39Z</dcterms:created>
  <dcterms:modified xsi:type="dcterms:W3CDTF">2019-11-20T00:36:45Z</dcterms:modified>
</cp:coreProperties>
</file>