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8" r:id="rId2"/>
    <p:sldId id="434" r:id="rId3"/>
    <p:sldId id="381" r:id="rId4"/>
    <p:sldId id="269" r:id="rId5"/>
    <p:sldId id="894" r:id="rId6"/>
    <p:sldId id="895" r:id="rId7"/>
    <p:sldId id="886" r:id="rId8"/>
    <p:sldId id="864" r:id="rId9"/>
    <p:sldId id="827" r:id="rId10"/>
    <p:sldId id="828" r:id="rId11"/>
    <p:sldId id="860" r:id="rId12"/>
    <p:sldId id="896" r:id="rId13"/>
    <p:sldId id="867" r:id="rId14"/>
    <p:sldId id="436" r:id="rId15"/>
    <p:sldId id="888" r:id="rId16"/>
    <p:sldId id="897" r:id="rId17"/>
    <p:sldId id="898" r:id="rId18"/>
    <p:sldId id="899" r:id="rId19"/>
    <p:sldId id="900" r:id="rId20"/>
    <p:sldId id="856" r:id="rId21"/>
    <p:sldId id="902" r:id="rId22"/>
    <p:sldId id="887" r:id="rId23"/>
    <p:sldId id="901" r:id="rId24"/>
    <p:sldId id="903" r:id="rId25"/>
    <p:sldId id="904" r:id="rId26"/>
    <p:sldId id="866" r:id="rId27"/>
    <p:sldId id="889" r:id="rId28"/>
    <p:sldId id="905" r:id="rId29"/>
    <p:sldId id="906" r:id="rId30"/>
    <p:sldId id="870" r:id="rId31"/>
    <p:sldId id="869" r:id="rId32"/>
    <p:sldId id="907" r:id="rId33"/>
    <p:sldId id="868" r:id="rId34"/>
    <p:sldId id="890" r:id="rId35"/>
    <p:sldId id="908" r:id="rId36"/>
    <p:sldId id="909" r:id="rId37"/>
    <p:sldId id="910" r:id="rId38"/>
    <p:sldId id="891" r:id="rId39"/>
    <p:sldId id="876" r:id="rId40"/>
    <p:sldId id="877" r:id="rId41"/>
    <p:sldId id="911" r:id="rId42"/>
    <p:sldId id="878" r:id="rId43"/>
    <p:sldId id="879" r:id="rId44"/>
    <p:sldId id="912" r:id="rId45"/>
    <p:sldId id="881" r:id="rId46"/>
    <p:sldId id="854" r:id="rId47"/>
    <p:sldId id="332" r:id="rId48"/>
    <p:sldId id="871" r:id="rId49"/>
    <p:sldId id="329" r:id="rId50"/>
    <p:sldId id="303" r:id="rId5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00838F"/>
    <a:srgbClr val="FFFFFF"/>
    <a:srgbClr val="689F38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74954" autoAdjust="0"/>
  </p:normalViewPr>
  <p:slideViewPr>
    <p:cSldViewPr snapToGrid="0">
      <p:cViewPr>
        <p:scale>
          <a:sx n="53" d="100"/>
          <a:sy n="53" d="100"/>
        </p:scale>
        <p:origin x="60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7150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090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1117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694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776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092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151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884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6471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520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2997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921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380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7389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516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9117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9575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744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0124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42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626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1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1941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7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02.12.2019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9.png"/><Relationship Id="rId4" Type="http://schemas.openxmlformats.org/officeDocument/2006/relationships/image" Target="../media/image63.jpeg"/><Relationship Id="rId9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9.png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CF20D-65D8-450D-9396-74EDCE2D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49" y="4172911"/>
            <a:ext cx="537845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ПЛАНЕТИ-ГІГАНТИ: ЮПІТЕР, САТУРН, УРАН, НЕПТУН ТА ЇХНІ СУПУТНИКИ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Результат пошуку зображень за запитом &quot;велика червона пляма&quot;">
            <a:extLst>
              <a:ext uri="{FF2B5EF4-FFF2-40B4-BE49-F238E27FC236}">
                <a16:creationId xmlns:a16="http://schemas.microsoft.com/office/drawing/2014/main" id="{DDB42496-BD71-488F-BB85-6AC03078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Поверхня Юпітера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C293118-E271-4A4A-BFE3-453C8A0B4B6F}"/>
              </a:ext>
            </a:extLst>
          </p:cNvPr>
          <p:cNvSpPr txBox="1">
            <a:spLocks/>
          </p:cNvSpPr>
          <p:nvPr/>
        </p:nvSpPr>
        <p:spPr>
          <a:xfrm>
            <a:off x="5229225" y="987244"/>
            <a:ext cx="6796140" cy="1598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ВЧП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потужний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антициклон,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годинникової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стрілки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156447B9-C971-431A-915F-B45B5FBFD59E}"/>
              </a:ext>
            </a:extLst>
          </p:cNvPr>
          <p:cNvSpPr txBox="1">
            <a:spLocks/>
          </p:cNvSpPr>
          <p:nvPr/>
        </p:nvSpPr>
        <p:spPr>
          <a:xfrm>
            <a:off x="5229225" y="2760068"/>
            <a:ext cx="6796140" cy="21253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пов’язують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знаходиться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E77AFF1-1B6F-4C36-9066-81BE293BF3A0}"/>
              </a:ext>
            </a:extLst>
          </p:cNvPr>
          <p:cNvSpPr txBox="1">
            <a:spLocks/>
          </p:cNvSpPr>
          <p:nvPr/>
        </p:nvSpPr>
        <p:spPr>
          <a:xfrm>
            <a:off x="100013" y="6181143"/>
            <a:ext cx="5029200" cy="4572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(ВЧП)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AD95629-916E-4280-95B9-0E6AAE601FC2}"/>
              </a:ext>
            </a:extLst>
          </p:cNvPr>
          <p:cNvSpPr txBox="1">
            <a:spLocks/>
          </p:cNvSpPr>
          <p:nvPr/>
        </p:nvSpPr>
        <p:spPr>
          <a:xfrm>
            <a:off x="5229225" y="5058192"/>
            <a:ext cx="6796140" cy="16270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ВЧП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трохи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гальмується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прискорюється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6C6C0543-A3F8-4426-A4D1-77FB098F8329}"/>
              </a:ext>
            </a:extLst>
          </p:cNvPr>
          <p:cNvSpPr txBox="1">
            <a:spLocks/>
          </p:cNvSpPr>
          <p:nvPr/>
        </p:nvSpPr>
        <p:spPr>
          <a:xfrm>
            <a:off x="100013" y="985100"/>
            <a:ext cx="4962577" cy="6008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понад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95DF26-71D2-4E24-B6F1-137EE0AD8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Юпітера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DC0635B2-6B83-4CFD-9C36-BD0ABB092F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9113" y="976371"/>
                <a:ext cx="4532230" cy="2261962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Склад атмосфери: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</m:t>
                    </m:r>
                    <m:r>
                      <a:rPr lang="uk-UA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74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%</m:t>
                    </m:r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,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uk-UA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Не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20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%,</m:t>
                      </m:r>
                    </m:oMath>
                  </m:oMathPara>
                </a14:m>
                <a:endParaRPr lang="en-US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С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4</m:t>
                        </m:r>
                      </m:sub>
                    </m:sSub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,</m:t>
                    </m:r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О </m:t>
                    </m:r>
                    <m:r>
                      <a:rPr lang="ru-RU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та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𝑁𝐻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DC0635B2-6B83-4CFD-9C36-BD0ABB092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113" y="976371"/>
                <a:ext cx="4532230" cy="2261962"/>
              </a:xfrm>
              <a:prstGeom prst="roundRect">
                <a:avLst/>
              </a:prstGeom>
              <a:blipFill>
                <a:blip r:embed="rId4"/>
                <a:stretch>
                  <a:fillRect t="-4021" b="-1072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https://upload.wikimedia.org/wikipedia/commons/thumb/a/a3/790106-0203_Voyager_58M_to_31M_reduced.gif/220px-790106-0203_Voyager_58M_to_31M_reduced.gif">
            <a:extLst>
              <a:ext uri="{FF2B5EF4-FFF2-40B4-BE49-F238E27FC236}">
                <a16:creationId xmlns:a16="http://schemas.microsoft.com/office/drawing/2014/main" id="{423E67A4-34EF-4E1A-A267-88F22E959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2" y="838426"/>
            <a:ext cx="5660915" cy="58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4830F9C-FF4E-4648-923A-D266C0F86EAC}"/>
              </a:ext>
            </a:extLst>
          </p:cNvPr>
          <p:cNvSpPr txBox="1">
            <a:spLocks/>
          </p:cNvSpPr>
          <p:nvPr/>
        </p:nvSpPr>
        <p:spPr>
          <a:xfrm>
            <a:off x="7061952" y="3391361"/>
            <a:ext cx="3946552" cy="15052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постерігаються блискавки та полярні сяйва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5C58AFE-7F26-465A-AE98-9E2017979BC7}"/>
              </a:ext>
            </a:extLst>
          </p:cNvPr>
          <p:cNvSpPr txBox="1">
            <a:spLocks/>
          </p:cNvSpPr>
          <p:nvPr/>
        </p:nvSpPr>
        <p:spPr>
          <a:xfrm>
            <a:off x="192088" y="5866400"/>
            <a:ext cx="5711821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Послідовність знімків зроблених  АМС «Вояджер-1», 1979 р.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157978D-CC8E-426A-BA17-865C89A5381B}"/>
              </a:ext>
            </a:extLst>
          </p:cNvPr>
          <p:cNvSpPr txBox="1">
            <a:spLocks/>
          </p:cNvSpPr>
          <p:nvPr/>
        </p:nvSpPr>
        <p:spPr>
          <a:xfrm>
            <a:off x="6533315" y="5029865"/>
            <a:ext cx="4978374" cy="16730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Температура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глибиною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поступово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зростають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24012E-6B54-4887-91F6-F9263AF4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50"/>
            <a:ext cx="12191998" cy="6825771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Хмари Юпітера</a:t>
              </a: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DC0635B2-6B83-4CFD-9C36-BD0ABB092FAF}"/>
              </a:ext>
            </a:extLst>
          </p:cNvPr>
          <p:cNvSpPr txBox="1">
            <a:spLocks/>
          </p:cNvSpPr>
          <p:nvPr/>
        </p:nvSpPr>
        <p:spPr>
          <a:xfrm>
            <a:off x="6095999" y="1013556"/>
            <a:ext cx="5929365" cy="22619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Верхній шар світлих хмар складається з кристаликів аміаку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=1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C4830F9C-FF4E-4648-923A-D266C0F86EAC}"/>
              </a:ext>
            </a:extLst>
          </p:cNvPr>
          <p:cNvSpPr txBox="1">
            <a:spLocks/>
          </p:cNvSpPr>
          <p:nvPr/>
        </p:nvSpPr>
        <p:spPr>
          <a:xfrm>
            <a:off x="6096000" y="3490973"/>
            <a:ext cx="5929364" cy="12529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 хмар з домішками сірки має червоний колір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5C58AFE-7F26-465A-AE98-9E2017979BC7}"/>
              </a:ext>
            </a:extLst>
          </p:cNvPr>
          <p:cNvSpPr txBox="1">
            <a:spLocks/>
          </p:cNvSpPr>
          <p:nvPr/>
        </p:nvSpPr>
        <p:spPr>
          <a:xfrm>
            <a:off x="192088" y="5866400"/>
            <a:ext cx="5711821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будови верхньої частини атмосфери Юпітера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7157978D-CC8E-426A-BA17-865C89A5381B}"/>
              </a:ext>
            </a:extLst>
          </p:cNvPr>
          <p:cNvSpPr txBox="1">
            <a:spLocks/>
          </p:cNvSpPr>
          <p:nvPr/>
        </p:nvSpPr>
        <p:spPr>
          <a:xfrm>
            <a:off x="6066918" y="4934864"/>
            <a:ext cx="5958446" cy="16816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Хмари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водяно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 пари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(80 км від світлих хмар) – можливе існування життя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 descr="Результат пошуку зображень за запитом &quot;&quot;будова атмосфери юпітера&quot;&quot;">
            <a:extLst>
              <a:ext uri="{FF2B5EF4-FFF2-40B4-BE49-F238E27FC236}">
                <a16:creationId xmlns:a16="http://schemas.microsoft.com/office/drawing/2014/main" id="{C6E9A99D-9B8E-4573-A180-AEFB0DDF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" y="1208610"/>
            <a:ext cx="5711821" cy="42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680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Внутрішня Юпітера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5753F154-A275-4F9F-8AB2-CF7335576645}"/>
              </a:ext>
            </a:extLst>
          </p:cNvPr>
          <p:cNvSpPr txBox="1">
            <a:spLocks/>
          </p:cNvSpPr>
          <p:nvPr/>
        </p:nvSpPr>
        <p:spPr>
          <a:xfrm>
            <a:off x="5570935" y="5516002"/>
            <a:ext cx="6372097" cy="115789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Кам’яне ядро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(15-30 тис. км)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EF5F2490-4E38-463C-AD9A-2886585AADC8}"/>
              </a:ext>
            </a:extLst>
          </p:cNvPr>
          <p:cNvSpPr txBox="1">
            <a:spLocks/>
          </p:cNvSpPr>
          <p:nvPr/>
        </p:nvSpPr>
        <p:spPr>
          <a:xfrm>
            <a:off x="5553203" y="951188"/>
            <a:ext cx="6385854" cy="1238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 шари атмосфери (хмари)</a:t>
            </a:r>
          </a:p>
        </p:txBody>
      </p:sp>
      <p:sp>
        <p:nvSpPr>
          <p:cNvPr id="32" name="Місце для вмісту 3">
            <a:extLst>
              <a:ext uri="{FF2B5EF4-FFF2-40B4-BE49-F238E27FC236}">
                <a16:creationId xmlns:a16="http://schemas.microsoft.com/office/drawing/2014/main" id="{6925B24E-E778-4B2B-A57D-B9B2D6ABAB1E}"/>
              </a:ext>
            </a:extLst>
          </p:cNvPr>
          <p:cNvSpPr txBox="1">
            <a:spLocks/>
          </p:cNvSpPr>
          <p:nvPr/>
        </p:nvSpPr>
        <p:spPr>
          <a:xfrm>
            <a:off x="5546325" y="2356223"/>
            <a:ext cx="6385854" cy="10803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 водню і гелію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(до 20 000 км)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C84C6E14-AC8F-4F01-B4D0-A9A8CF777E8C}"/>
              </a:ext>
            </a:extLst>
          </p:cNvPr>
          <p:cNvSpPr txBox="1">
            <a:spLocks/>
          </p:cNvSpPr>
          <p:nvPr/>
        </p:nvSpPr>
        <p:spPr>
          <a:xfrm>
            <a:off x="5561913" y="3631874"/>
            <a:ext cx="6372098" cy="16887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Шар рідкого і  металічного водню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(30-50 тис. км)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F0E78D-3E9E-49FB-9F54-28D1285B7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59821" y="926337"/>
            <a:ext cx="4900835" cy="4900835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C3944C06-B94D-4BA3-80C9-E31260B9BAF9}"/>
              </a:ext>
            </a:extLst>
          </p:cNvPr>
          <p:cNvSpPr/>
          <p:nvPr/>
        </p:nvSpPr>
        <p:spPr>
          <a:xfrm>
            <a:off x="917315" y="3174450"/>
            <a:ext cx="475839" cy="4574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F0FEE04-139B-4DF5-B731-1A7BE1553E14}"/>
              </a:ext>
            </a:extLst>
          </p:cNvPr>
          <p:cNvSpPr/>
          <p:nvPr/>
        </p:nvSpPr>
        <p:spPr>
          <a:xfrm>
            <a:off x="350648" y="3183893"/>
            <a:ext cx="475839" cy="4574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1050897-C733-44EE-A543-D6DF95A950AC}"/>
              </a:ext>
            </a:extLst>
          </p:cNvPr>
          <p:cNvSpPr/>
          <p:nvPr/>
        </p:nvSpPr>
        <p:spPr>
          <a:xfrm>
            <a:off x="1812675" y="3212524"/>
            <a:ext cx="475839" cy="4001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6C94851-B74F-4379-B48B-C198D1F81D43}"/>
              </a:ext>
            </a:extLst>
          </p:cNvPr>
          <p:cNvSpPr/>
          <p:nvPr/>
        </p:nvSpPr>
        <p:spPr>
          <a:xfrm>
            <a:off x="2562224" y="3174450"/>
            <a:ext cx="475839" cy="45742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F575A09B-EF6D-4D86-95B4-9F4491D3E4F3}"/>
              </a:ext>
            </a:extLst>
          </p:cNvPr>
          <p:cNvSpPr txBox="1">
            <a:spLocks/>
          </p:cNvSpPr>
          <p:nvPr/>
        </p:nvSpPr>
        <p:spPr>
          <a:xfrm>
            <a:off x="92951" y="5960149"/>
            <a:ext cx="5248329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 поле Юпітера в 12 разів потужніше земного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5B7CBD-A33C-437F-A0E8-9E248B472DAC}"/>
                  </a:ext>
                </a:extLst>
              </p:cNvPr>
              <p:cNvSpPr txBox="1"/>
              <p:nvPr/>
            </p:nvSpPr>
            <p:spPr>
              <a:xfrm>
                <a:off x="3487609" y="4642027"/>
                <a:ext cx="1796278" cy="541613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square" lIns="180000" tIns="90000" rIns="90000" bIns="9000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≈−130 ℃</m:t>
                      </m:r>
                    </m:oMath>
                  </m:oMathPara>
                </a14:m>
                <a:endParaRPr lang="en-US" sz="20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15B7CBD-A33C-437F-A0E8-9E248B47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609" y="4642027"/>
                <a:ext cx="1796278" cy="5416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единительная линия 30">
            <a:extLst>
              <a:ext uri="{FF2B5EF4-FFF2-40B4-BE49-F238E27FC236}">
                <a16:creationId xmlns:a16="http://schemas.microsoft.com/office/drawing/2014/main" id="{38F772B2-933A-4623-A0D7-44FF5118580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710239" y="5181587"/>
            <a:ext cx="1504574" cy="645585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D6F3153-A6CC-40CB-81B8-7A7223B22F61}"/>
                  </a:ext>
                </a:extLst>
              </p:cNvPr>
              <p:cNvSpPr txBox="1"/>
              <p:nvPr/>
            </p:nvSpPr>
            <p:spPr>
              <a:xfrm>
                <a:off x="3328989" y="1676413"/>
                <a:ext cx="1505164" cy="541613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square" lIns="180000" tIns="90000" rIns="90000" bIns="9000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 атм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D6F3153-A6CC-40CB-81B8-7A7223B22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989" y="1676413"/>
                <a:ext cx="1505164" cy="54161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Прямая соединительная линия 32">
            <a:extLst>
              <a:ext uri="{FF2B5EF4-FFF2-40B4-BE49-F238E27FC236}">
                <a16:creationId xmlns:a16="http://schemas.microsoft.com/office/drawing/2014/main" id="{4C8D78BA-E7F1-4FE1-AEDF-1949D8F1305B}"/>
              </a:ext>
            </a:extLst>
          </p:cNvPr>
          <p:cNvCxnSpPr>
            <a:cxnSpLocks/>
            <a:stCxn id="35" idx="1"/>
            <a:endCxn id="15" idx="2"/>
          </p:cNvCxnSpPr>
          <p:nvPr/>
        </p:nvCxnSpPr>
        <p:spPr>
          <a:xfrm flipH="1" flipV="1">
            <a:off x="2710239" y="926337"/>
            <a:ext cx="618750" cy="1020883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D06380-D950-4DFF-AFB8-2C690A4C038A}"/>
                  </a:ext>
                </a:extLst>
              </p:cNvPr>
              <p:cNvSpPr txBox="1"/>
              <p:nvPr/>
            </p:nvSpPr>
            <p:spPr>
              <a:xfrm>
                <a:off x="626798" y="4124591"/>
                <a:ext cx="1884652" cy="882131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square" lIns="180000" tIns="90000" rIns="90000" bIns="9000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≈21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000 ℃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≈4000 ГПа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D06380-D950-4DFF-AFB8-2C690A4C0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98" y="4124591"/>
                <a:ext cx="1884652" cy="88213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Прямая соединительная линия 34">
            <a:extLst>
              <a:ext uri="{FF2B5EF4-FFF2-40B4-BE49-F238E27FC236}">
                <a16:creationId xmlns:a16="http://schemas.microsoft.com/office/drawing/2014/main" id="{236F07E8-8C52-4223-B581-87791878AF3B}"/>
              </a:ext>
            </a:extLst>
          </p:cNvPr>
          <p:cNvCxnSpPr>
            <a:cxnSpLocks/>
          </p:cNvCxnSpPr>
          <p:nvPr/>
        </p:nvCxnSpPr>
        <p:spPr>
          <a:xfrm flipV="1">
            <a:off x="2511450" y="3847565"/>
            <a:ext cx="1124012" cy="684041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0A7B1CA-9681-448D-97DB-5060FB395CCE}"/>
                  </a:ext>
                </a:extLst>
              </p:cNvPr>
              <p:cNvSpPr txBox="1"/>
              <p:nvPr/>
            </p:nvSpPr>
            <p:spPr>
              <a:xfrm>
                <a:off x="3487608" y="2402486"/>
                <a:ext cx="1631855" cy="882131"/>
              </a:xfrm>
              <a:prstGeom prst="roundRect">
                <a:avLst/>
              </a:prstGeom>
              <a:solidFill>
                <a:srgbClr val="5568B5"/>
              </a:solidFill>
            </p:spPr>
            <p:txBody>
              <a:bodyPr wrap="square" lIns="180000" tIns="90000" rIns="90000" bIns="9000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≈153 ℃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≈22 атм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0A7B1CA-9681-448D-97DB-5060FB395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608" y="2402486"/>
                <a:ext cx="1631855" cy="8821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Прямая соединительная линия 36">
            <a:extLst>
              <a:ext uri="{FF2B5EF4-FFF2-40B4-BE49-F238E27FC236}">
                <a16:creationId xmlns:a16="http://schemas.microsoft.com/office/drawing/2014/main" id="{42871939-32A7-4DF5-BD11-3657F60D3062}"/>
              </a:ext>
            </a:extLst>
          </p:cNvPr>
          <p:cNvCxnSpPr>
            <a:cxnSpLocks/>
          </p:cNvCxnSpPr>
          <p:nvPr/>
        </p:nvCxnSpPr>
        <p:spPr>
          <a:xfrm>
            <a:off x="1803387" y="1618784"/>
            <a:ext cx="1631854" cy="1196999"/>
          </a:xfrm>
          <a:prstGeom prst="line">
            <a:avLst/>
          </a:prstGeom>
          <a:ln w="15875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0230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2" grpId="0" animBg="1"/>
      <p:bldP spid="33" grpId="0" animBg="1"/>
      <p:bldP spid="30" grpId="0" animBg="1"/>
      <p:bldP spid="31" grpId="0" animBg="1"/>
      <p:bldP spid="35" grpId="0" animBg="1"/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upload.wikimedia.org/wikipedia/commons/e/e4/JupiterRings.jpg?uselang=ru">
            <a:extLst>
              <a:ext uri="{FF2B5EF4-FFF2-40B4-BE49-F238E27FC236}">
                <a16:creationId xmlns:a16="http://schemas.microsoft.com/office/drawing/2014/main" id="{5006EF04-4AF4-4BAA-9335-3094931BD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r="4526"/>
          <a:stretch/>
        </p:blipFill>
        <p:spPr bwMode="auto">
          <a:xfrm>
            <a:off x="-2" y="-19520"/>
            <a:ext cx="12226699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Кільця Юпітера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24309" y="897890"/>
            <a:ext cx="654289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Виявили 1979 р.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«Вояджер-1» і «Вояджер-2»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424308" y="2158105"/>
            <a:ext cx="6542893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непостійні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24308" y="2797666"/>
            <a:ext cx="6527507" cy="17852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дрібних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пилинок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атмосферу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408923" y="4718473"/>
            <a:ext cx="6542892" cy="20425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Джерелом  їх поповнення є невеликі супутники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(зіткнення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Альматеї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із метеоритними тілами)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192088" y="5866400"/>
            <a:ext cx="3151187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Кільця Юпітера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«Галілео»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01C61E-1519-414C-90F1-071C822C1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5765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Юпітера</a:t>
              </a:r>
            </a:p>
          </p:txBody>
        </p:sp>
      </p:grp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C51907C5-4CC8-4633-A8FC-7E90EAAA3B1D}"/>
              </a:ext>
            </a:extLst>
          </p:cNvPr>
          <p:cNvSpPr txBox="1">
            <a:spLocks/>
          </p:cNvSpPr>
          <p:nvPr/>
        </p:nvSpPr>
        <p:spPr>
          <a:xfrm>
            <a:off x="3086192" y="5879411"/>
            <a:ext cx="1979612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Галілеєві супутники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79462-13C4-45AF-988F-FC0793CE93B4}"/>
              </a:ext>
            </a:extLst>
          </p:cNvPr>
          <p:cNvSpPr txBox="1"/>
          <p:nvPr/>
        </p:nvSpPr>
        <p:spPr>
          <a:xfrm>
            <a:off x="773891" y="5485188"/>
            <a:ext cx="1674584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Каллісто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2B547-A8C1-450F-949C-E5DDDC5CFF2D}"/>
              </a:ext>
            </a:extLst>
          </p:cNvPr>
          <p:cNvSpPr txBox="1"/>
          <p:nvPr/>
        </p:nvSpPr>
        <p:spPr>
          <a:xfrm>
            <a:off x="515774" y="3547357"/>
            <a:ext cx="1405606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Європа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25E2E5-7E20-424B-9714-11436EB6489C}"/>
              </a:ext>
            </a:extLst>
          </p:cNvPr>
          <p:cNvSpPr txBox="1"/>
          <p:nvPr/>
        </p:nvSpPr>
        <p:spPr>
          <a:xfrm>
            <a:off x="3151278" y="4126239"/>
            <a:ext cx="1550871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Ганімед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99D67-1428-4AB7-BFE9-BDDCB99A2C9D}"/>
              </a:ext>
            </a:extLst>
          </p:cNvPr>
          <p:cNvSpPr txBox="1"/>
          <p:nvPr/>
        </p:nvSpPr>
        <p:spPr>
          <a:xfrm>
            <a:off x="1921380" y="1248829"/>
            <a:ext cx="527095" cy="56876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Іо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E54D51EA-4165-4179-A921-328CB7AA83F1}"/>
              </a:ext>
            </a:extLst>
          </p:cNvPr>
          <p:cNvSpPr txBox="1">
            <a:spLocks/>
          </p:cNvSpPr>
          <p:nvPr/>
        </p:nvSpPr>
        <p:spPr>
          <a:xfrm>
            <a:off x="5153809" y="988622"/>
            <a:ext cx="6704920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Нараховується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79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супутників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C552659E-CA1A-4EE5-BE1A-9B3072E312B6}"/>
              </a:ext>
            </a:extLst>
          </p:cNvPr>
          <p:cNvSpPr txBox="1">
            <a:spLocks/>
          </p:cNvSpPr>
          <p:nvPr/>
        </p:nvSpPr>
        <p:spPr>
          <a:xfrm>
            <a:off x="5153809" y="1825047"/>
            <a:ext cx="6704920" cy="21624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синхронно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завжди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ж стороною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8164E8E2-67B4-46C5-9E63-BAD52E56A6FC}"/>
              </a:ext>
            </a:extLst>
          </p:cNvPr>
          <p:cNvSpPr txBox="1">
            <a:spLocks/>
          </p:cNvSpPr>
          <p:nvPr/>
        </p:nvSpPr>
        <p:spPr>
          <a:xfrm>
            <a:off x="5724755" y="4265529"/>
            <a:ext cx="5563027" cy="23144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набагато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собою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скелясті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неправильної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49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EE8358-5569-4513-A937-DEB28CAB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" descr="Картинки по запросу Io moon">
            <a:extLst>
              <a:ext uri="{FF2B5EF4-FFF2-40B4-BE49-F238E27FC236}">
                <a16:creationId xmlns:a16="http://schemas.microsoft.com/office/drawing/2014/main" id="{D657B4A3-A37B-402C-BF19-7E996F58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Юпітера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24309" y="897890"/>
            <a:ext cx="654289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Зареєстровані 8 постійно діючих вулканів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24310" y="2164364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кольорів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сполуки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сірки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4309" y="3428999"/>
                <a:ext cx="6542892" cy="208597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Юпітера -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421,7 тис.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8,9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=1821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09" y="3428999"/>
                <a:ext cx="6542892" cy="2085976"/>
              </a:xfrm>
              <a:prstGeom prst="roundRect">
                <a:avLst/>
              </a:prstGeom>
              <a:blipFill>
                <a:blip r:embed="rId4"/>
                <a:stretch>
                  <a:fillRect t="-8406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779390" y="5997101"/>
            <a:ext cx="3336925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АМС «Галілео»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DA6A42-DACB-4304-AB67-CDB7F71BF4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r="24239"/>
          <a:stretch/>
        </p:blipFill>
        <p:spPr>
          <a:xfrm>
            <a:off x="-195334" y="638538"/>
            <a:ext cx="5286375" cy="5580923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2885BEB-131B-43A3-8F24-FCC009CF76BA}"/>
              </a:ext>
            </a:extLst>
          </p:cNvPr>
          <p:cNvSpPr txBox="1">
            <a:spLocks/>
          </p:cNvSpPr>
          <p:nvPr/>
        </p:nvSpPr>
        <p:spPr>
          <a:xfrm>
            <a:off x="5424309" y="5656136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рівна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рідка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лава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заповнює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западини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0478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12" grpId="0" animBg="1"/>
      <p:bldP spid="12" grpId="1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 descr="https://www.nasa.gov/sites/default/files/images/731656main_pia16826-full_full.jpg">
            <a:extLst>
              <a:ext uri="{FF2B5EF4-FFF2-40B4-BE49-F238E27FC236}">
                <a16:creationId xmlns:a16="http://schemas.microsoft.com/office/drawing/2014/main" id="{3473B07F-F13F-44AB-B2D6-99F467F32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1" b="329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Юпітера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24309" y="897890"/>
            <a:ext cx="654289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Європи відносно гладка поверхня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24310" y="2164364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 глобальний океан, не виключено наявність життя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4309" y="3428999"/>
                <a:ext cx="6542892" cy="208597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Юпітера –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670,9 тис.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4,8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=1569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09" y="3428999"/>
                <a:ext cx="6542892" cy="2085976"/>
              </a:xfrm>
              <a:prstGeom prst="roundRect">
                <a:avLst/>
              </a:prstGeom>
              <a:blipFill>
                <a:blip r:embed="rId4"/>
                <a:stretch>
                  <a:fillRect t="-8406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496260" y="6211070"/>
            <a:ext cx="4114800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Європа, АМС «Галілео»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2885BEB-131B-43A3-8F24-FCC009CF76BA}"/>
              </a:ext>
            </a:extLst>
          </p:cNvPr>
          <p:cNvSpPr txBox="1">
            <a:spLocks/>
          </p:cNvSpPr>
          <p:nvPr/>
        </p:nvSpPr>
        <p:spPr>
          <a:xfrm>
            <a:off x="5424309" y="5656136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льоду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снігу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покрита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тріщинами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3" name="Picture 2" descr="https://upload.wikimedia.org/wikipedia/commons/5/54/Europa-moon.jpg?uselang=ru">
            <a:extLst>
              <a:ext uri="{FF2B5EF4-FFF2-40B4-BE49-F238E27FC236}">
                <a16:creationId xmlns:a16="http://schemas.microsoft.com/office/drawing/2014/main" id="{17E02532-7B9F-4E7B-B865-FA6428004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963" r="832" b="670"/>
          <a:stretch/>
        </p:blipFill>
        <p:spPr bwMode="auto">
          <a:xfrm>
            <a:off x="224798" y="1095324"/>
            <a:ext cx="4657725" cy="46673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29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12" grpId="0" animBg="1"/>
      <p:bldP spid="12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3BD916-4B01-4932-AACC-E8A9DB5F9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 b="165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Юпітера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24309" y="920572"/>
            <a:ext cx="654289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 супутник в Сонячній системі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24309" y="5626206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супутнику спостерігають довгі борозни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6072" y="2157652"/>
                <a:ext cx="6542892" cy="208597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Юпітера –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1,07 млн.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14,9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=2631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72" y="2157652"/>
                <a:ext cx="6542892" cy="2085976"/>
              </a:xfrm>
              <a:prstGeom prst="roundRect">
                <a:avLst/>
              </a:prstGeom>
              <a:blipFill>
                <a:blip r:embed="rId4"/>
                <a:stretch>
                  <a:fillRect t="-8721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496260" y="6211070"/>
            <a:ext cx="4261478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Ганімед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АМС «Галілео»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B2885BEB-131B-43A3-8F24-FCC009CF76BA}"/>
              </a:ext>
            </a:extLst>
          </p:cNvPr>
          <p:cNvSpPr txBox="1">
            <a:spLocks/>
          </p:cNvSpPr>
          <p:nvPr/>
        </p:nvSpPr>
        <p:spPr>
          <a:xfrm>
            <a:off x="5436072" y="4370839"/>
            <a:ext cx="6542892" cy="110986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спостерігають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темні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(1/3)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ділянки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30A5A6-1CAC-4C58-ABAD-DE3CD961AA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t="3533" r="23396" b="4522"/>
          <a:stretch/>
        </p:blipFill>
        <p:spPr>
          <a:xfrm>
            <a:off x="189024" y="779047"/>
            <a:ext cx="5433724" cy="53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911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12" grpId="0" animBg="1"/>
      <p:bldP spid="12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E2EB79-7767-4764-A8E3-212B1B2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 descr="https://upload.wikimedia.org/wikipedia/commons/d/d6/Valhalla_crater_on_Callisto.jpg?uselang=ru">
            <a:extLst>
              <a:ext uri="{FF2B5EF4-FFF2-40B4-BE49-F238E27FC236}">
                <a16:creationId xmlns:a16="http://schemas.microsoft.com/office/drawing/2014/main" id="{48786C2D-1EB3-4763-B891-B4BF61D7F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" b="4420"/>
          <a:stretch/>
        </p:blipFill>
        <p:spPr bwMode="auto">
          <a:xfrm>
            <a:off x="0" y="-1"/>
            <a:ext cx="12226700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Юпітера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24308" y="923795"/>
            <a:ext cx="6542892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 всипана ударними кратерами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424308" y="4393845"/>
            <a:ext cx="6542892" cy="23353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Привертають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увагу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концентричні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гребені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гряди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горбів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ділянки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басейни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4308" y="2179019"/>
                <a:ext cx="6542892" cy="208597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до Юпітера –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1,88 млн. км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Маса - </a:t>
                </a:r>
                <a14:m>
                  <m:oMath xmlns:m="http://schemas.openxmlformats.org/officeDocument/2006/math"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10,8</m:t>
                    </m:r>
                    <m:r>
                      <a:rPr lang="uk-UA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∙</m:t>
                    </m:r>
                    <m:sSup>
                      <m:sSupPr>
                        <m:ctrlP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uk-UA" sz="3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22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кг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𝑅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=2410 км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2" name="Місце для вмісту 3">
                <a:extLst>
                  <a:ext uri="{FF2B5EF4-FFF2-40B4-BE49-F238E27FC236}">
                    <a16:creationId xmlns:a16="http://schemas.microsoft.com/office/drawing/2014/main" id="{3D18408C-2652-438F-8016-DD1762A49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08" y="2179019"/>
                <a:ext cx="6542892" cy="2085976"/>
              </a:xfrm>
              <a:prstGeom prst="roundRect">
                <a:avLst/>
              </a:prstGeom>
              <a:blipFill>
                <a:blip r:embed="rId4"/>
                <a:stretch>
                  <a:fillRect t="-8406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517122" y="6224289"/>
            <a:ext cx="4390065" cy="44472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Каллісто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АМС «Галілео»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C3E93F-796F-4AE8-A44C-36DEEB5DD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7493" r="25959" b="7235"/>
          <a:stretch/>
        </p:blipFill>
        <p:spPr>
          <a:xfrm>
            <a:off x="224798" y="984053"/>
            <a:ext cx="4974712" cy="505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54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-5061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0" y="1438475"/>
            <a:ext cx="11858729" cy="108972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планети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ї 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відносять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до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4EA17786-D057-4070-A504-319EE1320C36}"/>
              </a:ext>
            </a:extLst>
          </p:cNvPr>
          <p:cNvSpPr txBox="1">
            <a:spLocks/>
          </p:cNvSpPr>
          <p:nvPr/>
        </p:nvSpPr>
        <p:spPr>
          <a:xfrm>
            <a:off x="166630" y="3364147"/>
            <a:ext cx="11858728" cy="81287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спільним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DA8BB285-F4B0-4014-A32E-126671CFA4FF}"/>
              </a:ext>
            </a:extLst>
          </p:cNvPr>
          <p:cNvSpPr txBox="1">
            <a:spLocks/>
          </p:cNvSpPr>
          <p:nvPr/>
        </p:nvSpPr>
        <p:spPr>
          <a:xfrm>
            <a:off x="166630" y="5012977"/>
            <a:ext cx="11858728" cy="1004011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особливості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E301-17F8-4FE1-9765-DD5FEB18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-2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Сатурн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985222" y="1409610"/>
            <a:ext cx="4505161" cy="6288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29C26A-AC5E-496C-802F-2E8D3DDCA2BF}"/>
              </a:ext>
            </a:extLst>
          </p:cNvPr>
          <p:cNvSpPr txBox="1">
            <a:spLocks/>
          </p:cNvSpPr>
          <p:nvPr/>
        </p:nvSpPr>
        <p:spPr>
          <a:xfrm>
            <a:off x="6574112" y="2635233"/>
            <a:ext cx="5327382" cy="18761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Найвіддаленіша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планета, яку знали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стародавні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E43F9223-3B20-413A-ADC9-11E85B16C8C1}"/>
              </a:ext>
            </a:extLst>
          </p:cNvPr>
          <p:cNvSpPr txBox="1">
            <a:spLocks/>
          </p:cNvSpPr>
          <p:nvPr/>
        </p:nvSpPr>
        <p:spPr>
          <a:xfrm>
            <a:off x="6574112" y="5096308"/>
            <a:ext cx="5327382" cy="11760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 «легша» від води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Похожее изображение">
            <a:extLst>
              <a:ext uri="{FF2B5EF4-FFF2-40B4-BE49-F238E27FC236}">
                <a16:creationId xmlns:a16="http://schemas.microsoft.com/office/drawing/2014/main" id="{D134DEED-7B4C-4599-9BE0-3AD4577F1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0593">
            <a:off x="-730726" y="2010548"/>
            <a:ext cx="7484425" cy="33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25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acklit Saturn from Cassini Orbiter 2007 May 9.jpg">
            <a:extLst>
              <a:ext uri="{FF2B5EF4-FFF2-40B4-BE49-F238E27FC236}">
                <a16:creationId xmlns:a16="http://schemas.microsoft.com/office/drawing/2014/main" id="{D6FF28F4-5F5D-4854-B775-A26210C08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8" b="5056"/>
          <a:stretch/>
        </p:blipFill>
        <p:spPr bwMode="auto">
          <a:xfrm>
            <a:off x="2" y="14458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saturn's rings">
            <a:extLst>
              <a:ext uri="{FF2B5EF4-FFF2-40B4-BE49-F238E27FC236}">
                <a16:creationId xmlns:a16="http://schemas.microsoft.com/office/drawing/2014/main" id="{0CD51F34-989B-487A-B8B9-D730E15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62"/>
            <a:ext cx="12191999" cy="69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78F934-DC68-4660-A7ED-93CFED4269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54"/>
          <a:stretch/>
        </p:blipFill>
        <p:spPr>
          <a:xfrm>
            <a:off x="0" y="-6359"/>
            <a:ext cx="12239573" cy="693405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1915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Сатурна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95147" y="1003682"/>
            <a:ext cx="5327383" cy="22362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тисяч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вузьких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розділених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проміжками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29C26A-AC5E-496C-802F-2E8D3DDCA2BF}"/>
              </a:ext>
            </a:extLst>
          </p:cNvPr>
          <p:cNvSpPr txBox="1">
            <a:spLocks/>
          </p:cNvSpPr>
          <p:nvPr/>
        </p:nvSpPr>
        <p:spPr>
          <a:xfrm>
            <a:off x="166636" y="926883"/>
            <a:ext cx="4300858" cy="22874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окремих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водяного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крихкого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снігу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E43F9223-3B20-413A-ADC9-11E85B16C8C1}"/>
              </a:ext>
            </a:extLst>
          </p:cNvPr>
          <p:cNvSpPr txBox="1">
            <a:spLocks/>
          </p:cNvSpPr>
          <p:nvPr/>
        </p:nvSpPr>
        <p:spPr>
          <a:xfrm>
            <a:off x="6185662" y="1018940"/>
            <a:ext cx="5407214" cy="181884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Розміри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дрібних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пилинок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брил у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10 - 15 м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829B404B-8CA0-4AA7-B1CB-4E5FCF2AE8A6}"/>
              </a:ext>
            </a:extLst>
          </p:cNvPr>
          <p:cNvSpPr txBox="1">
            <a:spLocks/>
          </p:cNvSpPr>
          <p:nvPr/>
        </p:nvSpPr>
        <p:spPr>
          <a:xfrm>
            <a:off x="6265494" y="1023335"/>
            <a:ext cx="5327382" cy="6858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Товщина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км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8C70F0AF-1CB8-4B94-AACA-5C051BDA73C9}"/>
              </a:ext>
            </a:extLst>
          </p:cNvPr>
          <p:cNvSpPr txBox="1">
            <a:spLocks/>
          </p:cNvSpPr>
          <p:nvPr/>
        </p:nvSpPr>
        <p:spPr>
          <a:xfrm>
            <a:off x="166636" y="4355597"/>
            <a:ext cx="5006255" cy="22874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точно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056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14" grpId="0" animBg="1"/>
      <p:bldP spid="14" grpId="1" animBg="1"/>
      <p:bldP spid="18" grpId="0" animBg="1"/>
      <p:bldP spid="18" grpId="1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Сатурна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ADC645-E5C7-469C-97D7-49A9199F6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4"/>
          <a:stretch/>
        </p:blipFill>
        <p:spPr>
          <a:xfrm flipH="1">
            <a:off x="-4" y="2343380"/>
            <a:ext cx="4102036" cy="29496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901E6A54-C8CE-4D2F-A975-44553C4362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5504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3245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1434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70658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9,56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год 14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043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29,67 років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-170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0,7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1,1</a:t>
                          </a:r>
                          <a:r>
                            <a:rPr lang="uk-UA" sz="28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8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з</m:t>
                                  </m:r>
                                </m:sub>
                              </m:sSub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120 536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901E6A54-C8CE-4D2F-A975-44553C4362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5504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1434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8544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9,56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год 14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29,67 років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182819" t="-712162" r="-881" b="-5148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121" t="-675281" r="-55247" b="-32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0,7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4"/>
                          <a:stretch>
                            <a:fillRect l="-182819" t="-775281" r="-881" b="-22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120 536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00644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upload.wikimedia.org/wikipedia/commons/c/c7/Saturn_during_Equinox.jpg">
            <a:extLst>
              <a:ext uri="{FF2B5EF4-FFF2-40B4-BE49-F238E27FC236}">
                <a16:creationId xmlns:a16="http://schemas.microsoft.com/office/drawing/2014/main" id="{3F63BE3C-2977-4CEC-AC0A-6C321A499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2" r="7092"/>
          <a:stretch/>
        </p:blipFill>
        <p:spPr bwMode="auto">
          <a:xfrm>
            <a:off x="0" y="3297"/>
            <a:ext cx="12192000" cy="68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-2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Сатурна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697984" y="1087111"/>
            <a:ext cx="5327382" cy="10652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схожа із Юпітером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1BD3585-7A72-4FF9-BB21-B064687905C5}"/>
              </a:ext>
            </a:extLst>
          </p:cNvPr>
          <p:cNvSpPr txBox="1">
            <a:spLocks/>
          </p:cNvSpPr>
          <p:nvPr/>
        </p:nvSpPr>
        <p:spPr>
          <a:xfrm>
            <a:off x="6697984" y="2426585"/>
            <a:ext cx="5327382" cy="6221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Складові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: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21655" y="3322966"/>
                <a:ext cx="3680040" cy="187612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93 %</m:t>
                      </m:r>
                      <m:r>
                        <a:rPr lang="uk-UA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uk-UA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Не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7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%,</m:t>
                      </m:r>
                    </m:oMath>
                  </m:oMathPara>
                </a14:m>
                <a:endParaRPr lang="en-US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С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4</m:t>
                          </m:r>
                        </m:sub>
                      </m:sSub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О </m:t>
                      </m:r>
                      <m:r>
                        <a:rPr lang="ru-RU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та</m:t>
                      </m:r>
                      <m:sSub>
                        <m:sSub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𝑁𝐻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F29C26A-AC5E-496C-802F-2E8D3DDCA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655" y="3322966"/>
                <a:ext cx="3680040" cy="187612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0FC0BF6-D69A-4BA1-991A-E14DC8B68634}"/>
              </a:ext>
            </a:extLst>
          </p:cNvPr>
          <p:cNvSpPr txBox="1">
            <a:spLocks/>
          </p:cNvSpPr>
          <p:nvPr/>
        </p:nvSpPr>
        <p:spPr>
          <a:xfrm>
            <a:off x="1210708" y="6062432"/>
            <a:ext cx="4283308" cy="46695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</a:t>
            </a:r>
            <a:r>
              <a:rPr lang="uk-UA" sz="28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Кассіні-Гюйгенс</a:t>
            </a: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E43F9223-3B20-413A-ADC9-11E85B16C8C1}"/>
              </a:ext>
            </a:extLst>
          </p:cNvPr>
          <p:cNvSpPr txBox="1">
            <a:spLocks/>
          </p:cNvSpPr>
          <p:nvPr/>
        </p:nvSpPr>
        <p:spPr>
          <a:xfrm>
            <a:off x="6697984" y="5459695"/>
            <a:ext cx="5327382" cy="120547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потужні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грози,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сяйва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761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id="{45A426F2-4CDE-4D16-A3D6-9234C9C36A03}"/>
              </a:ext>
            </a:extLst>
          </p:cNvPr>
          <p:cNvSpPr/>
          <p:nvPr/>
        </p:nvSpPr>
        <p:spPr>
          <a:xfrm>
            <a:off x="0" y="-2"/>
            <a:ext cx="12191998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Картинки по запросу бури на сатурне">
            <a:extLst>
              <a:ext uri="{FF2B5EF4-FFF2-40B4-BE49-F238E27FC236}">
                <a16:creationId xmlns:a16="http://schemas.microsoft.com/office/drawing/2014/main" id="{1FFA5F4E-C808-4FE6-AEC4-1C82FAAF4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25"/>
          <a:stretch/>
        </p:blipFill>
        <p:spPr bwMode="auto">
          <a:xfrm>
            <a:off x="-1" y="-4"/>
            <a:ext cx="9715501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-2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Сатурна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515100" y="991408"/>
            <a:ext cx="5510267" cy="16473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Жовтого кольору атмосфері надають снігові хмари з аміаку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29C26A-AC5E-496C-802F-2E8D3DDCA2BF}"/>
              </a:ext>
            </a:extLst>
          </p:cNvPr>
          <p:cNvSpPr txBox="1">
            <a:spLocks/>
          </p:cNvSpPr>
          <p:nvPr/>
        </p:nvSpPr>
        <p:spPr>
          <a:xfrm>
            <a:off x="6515100" y="2798986"/>
            <a:ext cx="5510267" cy="12344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Водяні хмари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(на глибині 300 км)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0FC0BF6-D69A-4BA1-991A-E14DC8B68634}"/>
              </a:ext>
            </a:extLst>
          </p:cNvPr>
          <p:cNvSpPr txBox="1">
            <a:spLocks/>
          </p:cNvSpPr>
          <p:nvPr/>
        </p:nvSpPr>
        <p:spPr>
          <a:xfrm>
            <a:off x="166633" y="5285778"/>
            <a:ext cx="3848155" cy="1351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Надпотужний ураган в атмосфері Сатурна – Велика Біла Пляма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Місце для вмісту 3">
                <a:extLst>
                  <a:ext uri="{FF2B5EF4-FFF2-40B4-BE49-F238E27FC236}">
                    <a16:creationId xmlns:a16="http://schemas.microsoft.com/office/drawing/2014/main" id="{DDDA6342-7BDE-4E7D-A56C-32966ADF43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5025" y="4211993"/>
                <a:ext cx="6110342" cy="237291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Дмуть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сильні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вітри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</a:t>
                </a:r>
                <a:r>
                  <a:rPr lang="en-US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𝑣</m:t>
                    </m:r>
                  </m:oMath>
                </a14:m>
                <a:r>
                  <a:rPr lang="en-US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≤</m:t>
                    </m:r>
                  </m:oMath>
                </a14:m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500 м/с на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екваторі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і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зменшується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до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полюсів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у 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східному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напрямку</a:t>
                </a:r>
                <a:r>
                  <a:rPr lang="ru-RU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uk-UA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Місце для вмісту 3">
                <a:extLst>
                  <a:ext uri="{FF2B5EF4-FFF2-40B4-BE49-F238E27FC236}">
                    <a16:creationId xmlns:a16="http://schemas.microsoft.com/office/drawing/2014/main" id="{DDDA6342-7BDE-4E7D-A56C-32966ADF4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25" y="4211993"/>
                <a:ext cx="6110342" cy="2372919"/>
              </a:xfrm>
              <a:prstGeom prst="roundRect">
                <a:avLst/>
              </a:prstGeom>
              <a:blipFill>
                <a:blip r:embed="rId4"/>
                <a:stretch>
                  <a:fillRect r="-498" b="-1099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1602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2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2">
            <a:extLst>
              <a:ext uri="{FF2B5EF4-FFF2-40B4-BE49-F238E27FC236}">
                <a16:creationId xmlns:a16="http://schemas.microsoft.com/office/drawing/2014/main" id="{45A426F2-4CDE-4D16-A3D6-9234C9C36A03}"/>
              </a:ext>
            </a:extLst>
          </p:cNvPr>
          <p:cNvSpPr/>
          <p:nvPr/>
        </p:nvSpPr>
        <p:spPr>
          <a:xfrm>
            <a:off x="0" y="-1"/>
            <a:ext cx="12191998" cy="6832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Результат пошуку зображень за запитом &quot;гігантський гексагон&quot;">
            <a:extLst>
              <a:ext uri="{FF2B5EF4-FFF2-40B4-BE49-F238E27FC236}">
                <a16:creationId xmlns:a16="http://schemas.microsoft.com/office/drawing/2014/main" id="{0BBAAFCC-84EF-4993-9806-22A885F8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16800" cy="68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-2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Сатурна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ACEBB1C-052C-493C-B17C-E41F909F8647}"/>
              </a:ext>
            </a:extLst>
          </p:cNvPr>
          <p:cNvSpPr txBox="1">
            <a:spLocks/>
          </p:cNvSpPr>
          <p:nvPr/>
        </p:nvSpPr>
        <p:spPr>
          <a:xfrm>
            <a:off x="6430537" y="976317"/>
            <a:ext cx="5422220" cy="16473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Виявлене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ультрафіолетове випромінювання водню  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F29C26A-AC5E-496C-802F-2E8D3DDCA2BF}"/>
              </a:ext>
            </a:extLst>
          </p:cNvPr>
          <p:cNvSpPr txBox="1">
            <a:spLocks/>
          </p:cNvSpPr>
          <p:nvPr/>
        </p:nvSpPr>
        <p:spPr>
          <a:xfrm>
            <a:off x="6837363" y="2758559"/>
            <a:ext cx="4608568" cy="23729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Сатурн, як і Юпітер випромінює більш енергії, ніж отримує від Сонця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00FC0BF6-D69A-4BA1-991A-E14DC8B68634}"/>
              </a:ext>
            </a:extLst>
          </p:cNvPr>
          <p:cNvSpPr txBox="1">
            <a:spLocks/>
          </p:cNvSpPr>
          <p:nvPr/>
        </p:nvSpPr>
        <p:spPr>
          <a:xfrm>
            <a:off x="375361" y="5294918"/>
            <a:ext cx="3976743" cy="135195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Гігантський гексагон,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 оточує Північний полюс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E43F9223-3B20-413A-ADC9-11E85B16C8C1}"/>
              </a:ext>
            </a:extLst>
          </p:cNvPr>
          <p:cNvSpPr txBox="1">
            <a:spLocks/>
          </p:cNvSpPr>
          <p:nvPr/>
        </p:nvSpPr>
        <p:spPr>
          <a:xfrm>
            <a:off x="6603148" y="5294918"/>
            <a:ext cx="5053067" cy="135195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 джерелом радіовипромінювання</a:t>
            </a:r>
          </a:p>
        </p:txBody>
      </p:sp>
    </p:spTree>
    <p:extLst>
      <p:ext uri="{BB962C8B-B14F-4D97-AF65-F5344CB8AC3E}">
        <p14:creationId xmlns:p14="http://schemas.microsoft.com/office/powerpoint/2010/main" val="3916258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AD75C6B-F612-42B2-BAC1-A33ACFC5A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440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Внутрішня будова Сатурна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3BCBF3F8-358F-4238-A5D2-9C9AB61EA8A7}"/>
              </a:ext>
            </a:extLst>
          </p:cNvPr>
          <p:cNvSpPr txBox="1">
            <a:spLocks/>
          </p:cNvSpPr>
          <p:nvPr/>
        </p:nvSpPr>
        <p:spPr>
          <a:xfrm>
            <a:off x="526186" y="5895255"/>
            <a:ext cx="4500827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 поле Сатурна порівняне із полем Землі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4CB9F2-8627-4F73-8E0A-797344D8BD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-1" r="-1" b="-2896"/>
          <a:stretch/>
        </p:blipFill>
        <p:spPr>
          <a:xfrm flipH="1">
            <a:off x="18000" y="1568158"/>
            <a:ext cx="5268506" cy="418338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7E08AE20-7E64-4CFA-8563-B5C0D5FA0D20}"/>
              </a:ext>
            </a:extLst>
          </p:cNvPr>
          <p:cNvSpPr/>
          <p:nvPr/>
        </p:nvSpPr>
        <p:spPr>
          <a:xfrm>
            <a:off x="4172297" y="3478344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E5ABCC0-0D57-493C-92DA-D40D2540B35E}"/>
              </a:ext>
            </a:extLst>
          </p:cNvPr>
          <p:cNvSpPr/>
          <p:nvPr/>
        </p:nvSpPr>
        <p:spPr>
          <a:xfrm>
            <a:off x="4654449" y="3461244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3812C9C-8354-45E7-9C99-BB7A86A4BAAA}"/>
              </a:ext>
            </a:extLst>
          </p:cNvPr>
          <p:cNvSpPr/>
          <p:nvPr/>
        </p:nvSpPr>
        <p:spPr>
          <a:xfrm>
            <a:off x="3690146" y="3478344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07876A7C-C475-493D-8DC1-FA854B674BC0}"/>
              </a:ext>
            </a:extLst>
          </p:cNvPr>
          <p:cNvSpPr/>
          <p:nvPr/>
        </p:nvSpPr>
        <p:spPr>
          <a:xfrm>
            <a:off x="3207995" y="3465680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4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0FB35005-9454-4D47-A797-6CACE06D8318}"/>
              </a:ext>
            </a:extLst>
          </p:cNvPr>
          <p:cNvSpPr txBox="1">
            <a:spLocks/>
          </p:cNvSpPr>
          <p:nvPr/>
        </p:nvSpPr>
        <p:spPr>
          <a:xfrm>
            <a:off x="5553203" y="5482865"/>
            <a:ext cx="6372097" cy="115789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Ядро (25 тис. км) –силікати, метали, лід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AD688C7F-8ACF-4844-B69D-1CA3F76231DE}"/>
              </a:ext>
            </a:extLst>
          </p:cNvPr>
          <p:cNvSpPr txBox="1">
            <a:spLocks/>
          </p:cNvSpPr>
          <p:nvPr/>
        </p:nvSpPr>
        <p:spPr>
          <a:xfrm>
            <a:off x="5496601" y="948894"/>
            <a:ext cx="6421822" cy="123852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Верхні шари атмосфери (хмари)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C9E817A3-F92F-4E31-AE3B-F1964285F974}"/>
              </a:ext>
            </a:extLst>
          </p:cNvPr>
          <p:cNvSpPr txBox="1">
            <a:spLocks/>
          </p:cNvSpPr>
          <p:nvPr/>
        </p:nvSpPr>
        <p:spPr>
          <a:xfrm>
            <a:off x="5496601" y="2324278"/>
            <a:ext cx="6435578" cy="169281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Шар водню (96 %) і гелію(3%) з домішками метану та аміаку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7F7A1B2E-B501-4ACC-AD53-E7E2162A4A85}"/>
              </a:ext>
            </a:extLst>
          </p:cNvPr>
          <p:cNvSpPr txBox="1">
            <a:spLocks/>
          </p:cNvSpPr>
          <p:nvPr/>
        </p:nvSpPr>
        <p:spPr>
          <a:xfrm>
            <a:off x="5546325" y="4171030"/>
            <a:ext cx="6372098" cy="115789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Шар рідкого і  металічного водню </a:t>
            </a:r>
          </a:p>
        </p:txBody>
      </p:sp>
    </p:spTree>
    <p:extLst>
      <p:ext uri="{BB962C8B-B14F-4D97-AF65-F5344CB8AC3E}">
        <p14:creationId xmlns:p14="http://schemas.microsoft.com/office/powerpoint/2010/main" val="395764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18D48D-58DE-4630-94EC-1DB9F35BE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1965"/>
          </a:xfrm>
          <a:prstGeom prst="rect">
            <a:avLst/>
          </a:prstGeom>
          <a:solidFill>
            <a:srgbClr val="5568B5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B4BDFD-7D46-4641-99DF-40A76397E333}"/>
              </a:ext>
            </a:extLst>
          </p:cNvPr>
          <p:cNvSpPr txBox="1"/>
          <p:nvPr/>
        </p:nvSpPr>
        <p:spPr>
          <a:xfrm>
            <a:off x="166634" y="6088181"/>
            <a:ext cx="1195184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Мімас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3014D4-F4C6-4CB9-A5A5-232CC20D3053}"/>
              </a:ext>
            </a:extLst>
          </p:cNvPr>
          <p:cNvSpPr txBox="1"/>
          <p:nvPr/>
        </p:nvSpPr>
        <p:spPr>
          <a:xfrm>
            <a:off x="1528453" y="5992587"/>
            <a:ext cx="1511613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Енцелад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694ED8-FA8F-4BF5-A098-6DF5FD023DAC}"/>
              </a:ext>
            </a:extLst>
          </p:cNvPr>
          <p:cNvSpPr txBox="1"/>
          <p:nvPr/>
        </p:nvSpPr>
        <p:spPr>
          <a:xfrm>
            <a:off x="2676691" y="3702545"/>
            <a:ext cx="1028611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Тефія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795E5-DEA1-4EB4-AECF-2AE629E7EC84}"/>
              </a:ext>
            </a:extLst>
          </p:cNvPr>
          <p:cNvSpPr txBox="1"/>
          <p:nvPr/>
        </p:nvSpPr>
        <p:spPr>
          <a:xfrm>
            <a:off x="4413336" y="5125625"/>
            <a:ext cx="1101075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Діона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154515-B355-402C-93FD-B7B93D53BD19}"/>
              </a:ext>
            </a:extLst>
          </p:cNvPr>
          <p:cNvSpPr txBox="1"/>
          <p:nvPr/>
        </p:nvSpPr>
        <p:spPr>
          <a:xfrm>
            <a:off x="6381992" y="3991986"/>
            <a:ext cx="761696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Рея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D18C8-F428-4A02-B6F7-1CB30BAD284A}"/>
              </a:ext>
            </a:extLst>
          </p:cNvPr>
          <p:cNvSpPr txBox="1"/>
          <p:nvPr/>
        </p:nvSpPr>
        <p:spPr>
          <a:xfrm>
            <a:off x="8346286" y="1486615"/>
            <a:ext cx="1080774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Титан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FF7694-A0A5-4D60-B5EC-73E70B480215}"/>
              </a:ext>
            </a:extLst>
          </p:cNvPr>
          <p:cNvSpPr txBox="1"/>
          <p:nvPr/>
        </p:nvSpPr>
        <p:spPr>
          <a:xfrm>
            <a:off x="10678575" y="1128368"/>
            <a:ext cx="938443" cy="578881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Gerbera"/>
              </a:rPr>
              <a:t>Япет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Сатурна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774EDAC7-97EB-442E-B1A2-3EC5A2433112}"/>
              </a:ext>
            </a:extLst>
          </p:cNvPr>
          <p:cNvSpPr txBox="1">
            <a:spLocks/>
          </p:cNvSpPr>
          <p:nvPr/>
        </p:nvSpPr>
        <p:spPr>
          <a:xfrm>
            <a:off x="212978" y="1744803"/>
            <a:ext cx="6631239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Нараховується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20C7476B-6B63-4132-B8CB-0451C0AB630F}"/>
              </a:ext>
            </a:extLst>
          </p:cNvPr>
          <p:cNvSpPr txBox="1">
            <a:spLocks/>
          </p:cNvSpPr>
          <p:nvPr/>
        </p:nvSpPr>
        <p:spPr>
          <a:xfrm>
            <a:off x="5965523" y="6089184"/>
            <a:ext cx="5842300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Сатурна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7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4" grpId="0" animBg="1"/>
      <p:bldP spid="26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://3.bp.blogspot.com/-eaTGIbr3-d0/VLgkFHAP6cI/AAAAAAAAAFw/aAYIhZxPtGQ/s1600/Titan2.jpg">
            <a:extLst>
              <a:ext uri="{FF2B5EF4-FFF2-40B4-BE49-F238E27FC236}">
                <a16:creationId xmlns:a16="http://schemas.microsoft.com/office/drawing/2014/main" id="{A91BFF62-34A1-44EA-85E4-E99774EBC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Сатурна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Місце для вмісту 3">
                <a:extLst>
                  <a:ext uri="{FF2B5EF4-FFF2-40B4-BE49-F238E27FC236}">
                    <a16:creationId xmlns:a16="http://schemas.microsoft.com/office/drawing/2014/main" id="{11FAA6A6-29EE-4461-A9EA-EAFFC649D9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0464" y="936897"/>
                <a:ext cx="5560276" cy="166297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Єдиний із щільною атмосферою до 400 км із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(98,4 %)</a:t>
                </a:r>
              </a:p>
            </p:txBody>
          </p:sp>
        </mc:Choice>
        <mc:Fallback xmlns="">
          <p:sp>
            <p:nvSpPr>
              <p:cNvPr id="26" name="Місце для вмісту 3">
                <a:extLst>
                  <a:ext uri="{FF2B5EF4-FFF2-40B4-BE49-F238E27FC236}">
                    <a16:creationId xmlns:a16="http://schemas.microsoft.com/office/drawing/2014/main" id="{11FAA6A6-29EE-4461-A9EA-EAFFC649D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464" y="936897"/>
                <a:ext cx="5560276" cy="1662973"/>
              </a:xfrm>
              <a:prstGeom prst="roundRect">
                <a:avLst/>
              </a:prstGeom>
              <a:blipFill>
                <a:blip r:embed="rId3"/>
                <a:stretch>
                  <a:fillRect t="-7299" r="-874" b="-1642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6921988" y="2731994"/>
            <a:ext cx="3597228" cy="4954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Метанові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449156" y="3370972"/>
            <a:ext cx="6542892" cy="166297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Мала сила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тяжіння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(14 %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але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(1,6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File:Two Halves of Titan.png">
            <a:extLst>
              <a:ext uri="{FF2B5EF4-FFF2-40B4-BE49-F238E27FC236}">
                <a16:creationId xmlns:a16="http://schemas.microsoft.com/office/drawing/2014/main" id="{A14DDBD1-3BE4-47EE-BBCC-FD371C71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5" y="85725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606359" y="5858385"/>
            <a:ext cx="4211591" cy="92306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Титан,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Кассіні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Гюйгенс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4E6BC2C4-6D69-4FBF-9A7A-E8CB3BD7D0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4309" y="5221053"/>
                <a:ext cx="6542892" cy="152353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Падають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метанові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дощі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На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поверхні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озера і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річки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з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рідкого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С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𝐻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4</m:t>
                        </m:r>
                      </m:sub>
                    </m:sSub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𝑁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uk-UA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4E6BC2C4-6D69-4FBF-9A7A-E8CB3BD7D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309" y="5221053"/>
                <a:ext cx="6542892" cy="1523535"/>
              </a:xfrm>
              <a:prstGeom prst="roundRect">
                <a:avLst/>
              </a:prstGeom>
              <a:blipFill>
                <a:blip r:embed="rId5"/>
                <a:stretch>
                  <a:fillRect t="-10317" r="-465" b="-1666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85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12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CE996D-14CC-41AF-9C8C-54A331C9C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054" name="Picture 6" descr="Результат пошуку зображень за запитом &quot;енцелад&quot;">
            <a:extLst>
              <a:ext uri="{FF2B5EF4-FFF2-40B4-BE49-F238E27FC236}">
                <a16:creationId xmlns:a16="http://schemas.microsoft.com/office/drawing/2014/main" id="{906811F7-E9A2-4E4C-A6F3-63722446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9" y="851721"/>
            <a:ext cx="4211592" cy="496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езультат пошуку зображень за запитом &quot;енцелад крижані вулкани&quot;">
            <a:extLst>
              <a:ext uri="{FF2B5EF4-FFF2-40B4-BE49-F238E27FC236}">
                <a16:creationId xmlns:a16="http://schemas.microsoft.com/office/drawing/2014/main" id="{4B7A5A24-F6C5-4442-A4AF-8CD5F4224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"/>
          <a:stretch/>
        </p:blipFill>
        <p:spPr bwMode="auto">
          <a:xfrm>
            <a:off x="-4" y="-1"/>
            <a:ext cx="62681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Сатурна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6231821" y="923065"/>
            <a:ext cx="5560276" cy="166297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своїми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унікальними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крижаними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вулканами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750459" y="2729997"/>
            <a:ext cx="6142146" cy="21764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викидають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 км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фонтани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водяної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миттєво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перетворюється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дрібні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крижинки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606359" y="5858385"/>
            <a:ext cx="4211591" cy="92306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Енцелад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АМС 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Кассіні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Гюйгенс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E6BC2C4-6D69-4FBF-9A7A-E8CB3BD7D09F}"/>
              </a:ext>
            </a:extLst>
          </p:cNvPr>
          <p:cNvSpPr txBox="1">
            <a:spLocks/>
          </p:cNvSpPr>
          <p:nvPr/>
        </p:nvSpPr>
        <p:spPr>
          <a:xfrm>
            <a:off x="5857875" y="5148728"/>
            <a:ext cx="5934221" cy="152353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Падаючи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полірують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поповнють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Сатурна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872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2ECB70D-24E0-40E2-AF65-55615AF8362D}"/>
              </a:ext>
            </a:extLst>
          </p:cNvPr>
          <p:cNvSpPr txBox="1">
            <a:spLocks/>
          </p:cNvSpPr>
          <p:nvPr/>
        </p:nvSpPr>
        <p:spPr>
          <a:xfrm>
            <a:off x="3372971" y="2021528"/>
            <a:ext cx="1206775" cy="44464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FDEDA1D7-1FB7-48E7-B481-F67092DDCB85}"/>
              </a:ext>
            </a:extLst>
          </p:cNvPr>
          <p:cNvSpPr txBox="1">
            <a:spLocks/>
          </p:cNvSpPr>
          <p:nvPr/>
        </p:nvSpPr>
        <p:spPr>
          <a:xfrm>
            <a:off x="1417818" y="4482144"/>
            <a:ext cx="1553982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5B8E423-9032-42B6-80FB-667B01E804B3}"/>
              </a:ext>
            </a:extLst>
          </p:cNvPr>
          <p:cNvSpPr txBox="1">
            <a:spLocks/>
          </p:cNvSpPr>
          <p:nvPr/>
        </p:nvSpPr>
        <p:spPr>
          <a:xfrm>
            <a:off x="7488531" y="1698700"/>
            <a:ext cx="1474497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Группа 6">
            <a:extLst>
              <a:ext uri="{FF2B5EF4-FFF2-40B4-BE49-F238E27FC236}">
                <a16:creationId xmlns:a16="http://schemas.microsoft.com/office/drawing/2014/main" id="{247AF162-98E9-4025-9DCE-C382C16623F0}"/>
              </a:ext>
            </a:extLst>
          </p:cNvPr>
          <p:cNvGrpSpPr/>
          <p:nvPr/>
        </p:nvGrpSpPr>
        <p:grpSpPr>
          <a:xfrm>
            <a:off x="1136610" y="2243852"/>
            <a:ext cx="4722811" cy="3859337"/>
            <a:chOff x="681129" y="1411074"/>
            <a:chExt cx="4033837" cy="3227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4B7BDA-C876-4604-8032-2E100FF95FA1}"/>
                </a:ext>
              </a:extLst>
            </p:cNvPr>
            <p:cNvSpPr txBox="1"/>
            <p:nvPr/>
          </p:nvSpPr>
          <p:spPr>
            <a:xfrm>
              <a:off x="681129" y="4239835"/>
              <a:ext cx="4033837" cy="398669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Планети</a:t>
              </a: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земно</a:t>
              </a:r>
              <a:r>
                <a:rPr lang="uk-UA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ї</a:t>
              </a:r>
              <a:r>
                <a:rPr lang="ru-RU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групи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B6C815B-6827-4720-9036-FCA35C4AE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14290" r="1875" b="5556"/>
            <a:stretch/>
          </p:blipFill>
          <p:spPr>
            <a:xfrm>
              <a:off x="960018" y="1411074"/>
              <a:ext cx="2831350" cy="2652600"/>
            </a:xfrm>
            <a:prstGeom prst="rect">
              <a:avLst/>
            </a:prstGeom>
          </p:spPr>
        </p:pic>
      </p:grpSp>
      <p:grpSp>
        <p:nvGrpSpPr>
          <p:cNvPr id="24" name="Группа 7">
            <a:extLst>
              <a:ext uri="{FF2B5EF4-FFF2-40B4-BE49-F238E27FC236}">
                <a16:creationId xmlns:a16="http://schemas.microsoft.com/office/drawing/2014/main" id="{0B658ED7-8566-4483-A7C3-89717A787AC0}"/>
              </a:ext>
            </a:extLst>
          </p:cNvPr>
          <p:cNvGrpSpPr/>
          <p:nvPr/>
        </p:nvGrpSpPr>
        <p:grpSpPr>
          <a:xfrm>
            <a:off x="6996030" y="2322647"/>
            <a:ext cx="4606925" cy="3818231"/>
            <a:chOff x="6703369" y="1219017"/>
            <a:chExt cx="4033837" cy="33182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EC5E8B-3F91-4825-9620-313270F73658}"/>
                </a:ext>
              </a:extLst>
            </p:cNvPr>
            <p:cNvSpPr txBox="1"/>
            <p:nvPr/>
          </p:nvSpPr>
          <p:spPr>
            <a:xfrm>
              <a:off x="6703369" y="4122959"/>
              <a:ext cx="4033837" cy="414300"/>
            </a:xfrm>
            <a:prstGeom prst="roundRect">
              <a:avLst/>
            </a:prstGeom>
            <a:solidFill>
              <a:srgbClr val="5568B5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8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Планети-гіганти</a:t>
              </a:r>
              <a:endParaRPr lang="ru-RU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13990DA-E33C-4867-B03D-67CB9C9EB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62" t="14289" r="2834" b="7315"/>
            <a:stretch/>
          </p:blipFill>
          <p:spPr>
            <a:xfrm>
              <a:off x="7156021" y="1219017"/>
              <a:ext cx="2655888" cy="2651598"/>
            </a:xfrm>
            <a:prstGeom prst="rect">
              <a:avLst/>
            </a:prstGeom>
          </p:spPr>
        </p:pic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F6C9329E-343C-4DB4-87F4-CCD71AB26F94}"/>
              </a:ext>
            </a:extLst>
          </p:cNvPr>
          <p:cNvSpPr txBox="1">
            <a:spLocks/>
          </p:cNvSpPr>
          <p:nvPr/>
        </p:nvSpPr>
        <p:spPr>
          <a:xfrm>
            <a:off x="951170" y="1768799"/>
            <a:ext cx="1817614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FE0E31DF-3EAB-4141-B961-C91EEE79BC5A}"/>
              </a:ext>
            </a:extLst>
          </p:cNvPr>
          <p:cNvSpPr txBox="1">
            <a:spLocks/>
          </p:cNvSpPr>
          <p:nvPr/>
        </p:nvSpPr>
        <p:spPr>
          <a:xfrm>
            <a:off x="4768276" y="4482143"/>
            <a:ext cx="1327724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Земля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E2634868-3ACC-4E4E-8B30-637AB9405E7F}"/>
              </a:ext>
            </a:extLst>
          </p:cNvPr>
          <p:cNvSpPr txBox="1">
            <a:spLocks/>
          </p:cNvSpPr>
          <p:nvPr/>
        </p:nvSpPr>
        <p:spPr>
          <a:xfrm>
            <a:off x="9299493" y="1698700"/>
            <a:ext cx="1122069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Уран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CDB371D7-2D6F-4A9C-9BDE-22FF37947E53}"/>
              </a:ext>
            </a:extLst>
          </p:cNvPr>
          <p:cNvSpPr txBox="1">
            <a:spLocks/>
          </p:cNvSpPr>
          <p:nvPr/>
        </p:nvSpPr>
        <p:spPr>
          <a:xfrm>
            <a:off x="9876966" y="4819188"/>
            <a:ext cx="1404792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CC7CA9F1-6CB8-44D5-9152-912AD33A73F9}"/>
              </a:ext>
            </a:extLst>
          </p:cNvPr>
          <p:cNvSpPr txBox="1">
            <a:spLocks/>
          </p:cNvSpPr>
          <p:nvPr/>
        </p:nvSpPr>
        <p:spPr>
          <a:xfrm>
            <a:off x="10427567" y="2851376"/>
            <a:ext cx="1404792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Нептун</a:t>
            </a:r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ECA9A2-8D3C-41C2-A665-F8722042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Уран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308C4AC-ED46-4A8F-80C7-1611568F370B}"/>
              </a:ext>
            </a:extLst>
          </p:cNvPr>
          <p:cNvSpPr txBox="1">
            <a:spLocks/>
          </p:cNvSpPr>
          <p:nvPr/>
        </p:nvSpPr>
        <p:spPr>
          <a:xfrm>
            <a:off x="6508605" y="918051"/>
            <a:ext cx="4683225" cy="69509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F1E547A4-59F4-4B43-997E-897D6855A1BB}"/>
              </a:ext>
            </a:extLst>
          </p:cNvPr>
          <p:cNvSpPr txBox="1">
            <a:spLocks/>
          </p:cNvSpPr>
          <p:nvPr/>
        </p:nvSpPr>
        <p:spPr>
          <a:xfrm>
            <a:off x="5635152" y="1737831"/>
            <a:ext cx="6350279" cy="163915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англійським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астрономом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В.Гершелем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1781 р.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0D2A895F-BA9D-430E-81A8-B8F4EAE0D8EB}"/>
              </a:ext>
            </a:extLst>
          </p:cNvPr>
          <p:cNvSpPr txBox="1">
            <a:spLocks/>
          </p:cNvSpPr>
          <p:nvPr/>
        </p:nvSpPr>
        <p:spPr>
          <a:xfrm>
            <a:off x="5635153" y="3453734"/>
            <a:ext cx="6350279" cy="110917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найхолоднішою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атмосферою</a:t>
            </a:r>
          </a:p>
        </p:txBody>
      </p:sp>
      <p:pic>
        <p:nvPicPr>
          <p:cNvPr id="13" name="Picture 2" descr="Uranus2-transparent.png">
            <a:extLst>
              <a:ext uri="{FF2B5EF4-FFF2-40B4-BE49-F238E27FC236}">
                <a16:creationId xmlns:a16="http://schemas.microsoft.com/office/drawing/2014/main" id="{5D57AA02-98BB-4E3B-BF4A-89FCB704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9" y="1404386"/>
            <a:ext cx="4683225" cy="46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DA98EF4D-524D-43BB-9033-48C9F58285D7}"/>
              </a:ext>
            </a:extLst>
          </p:cNvPr>
          <p:cNvSpPr txBox="1">
            <a:spLocks/>
          </p:cNvSpPr>
          <p:nvPr/>
        </p:nvSpPr>
        <p:spPr>
          <a:xfrm>
            <a:off x="5635153" y="4662173"/>
            <a:ext cx="6350279" cy="213724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сходу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лежачи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боку»</a:t>
            </a:r>
          </a:p>
        </p:txBody>
      </p:sp>
    </p:spTree>
    <p:extLst>
      <p:ext uri="{BB962C8B-B14F-4D97-AF65-F5344CB8AC3E}">
        <p14:creationId xmlns:p14="http://schemas.microsoft.com/office/powerpoint/2010/main" val="20791266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id="{C1DBFE44-9D81-4365-AEE7-B3FA1827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" y="407877"/>
            <a:ext cx="12193094" cy="64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Зміна пір року на Урані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BE0672E8-7E7C-4447-B02A-76437B272E84}"/>
              </a:ext>
            </a:extLst>
          </p:cNvPr>
          <p:cNvSpPr txBox="1">
            <a:spLocks/>
          </p:cNvSpPr>
          <p:nvPr/>
        </p:nvSpPr>
        <p:spPr>
          <a:xfrm>
            <a:off x="0" y="2974034"/>
            <a:ext cx="5376916" cy="17032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Нахил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становить 8°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2FE903EB-33D3-4410-BB68-8BCBC3F7ECF7}"/>
              </a:ext>
            </a:extLst>
          </p:cNvPr>
          <p:cNvSpPr txBox="1">
            <a:spLocks/>
          </p:cNvSpPr>
          <p:nvPr/>
        </p:nvSpPr>
        <p:spPr>
          <a:xfrm>
            <a:off x="6648447" y="2122387"/>
            <a:ext cx="5376916" cy="1033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Тропіки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полярним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A17962BE-CC22-47AF-9896-3FABEA37731B}"/>
              </a:ext>
            </a:extLst>
          </p:cNvPr>
          <p:cNvSpPr txBox="1">
            <a:spLocks/>
          </p:cNvSpPr>
          <p:nvPr/>
        </p:nvSpPr>
        <p:spPr>
          <a:xfrm>
            <a:off x="6648447" y="3340323"/>
            <a:ext cx="5376916" cy="1033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один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42 роки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1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Урана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901E6A54-C8CE-4D2F-A975-44553C4362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2798838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3245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2870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70658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19,18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год 14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043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84,0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14,5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-217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1,3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0,9</a:t>
                          </a:r>
                          <a:r>
                            <a:rPr lang="uk-UA" sz="28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8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з</m:t>
                                  </m:r>
                                </m:sub>
                              </m:sSub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51 120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Таблиця 11">
                <a:extLst>
                  <a:ext uri="{FF2B5EF4-FFF2-40B4-BE49-F238E27FC236}">
                    <a16:creationId xmlns:a16="http://schemas.microsoft.com/office/drawing/2014/main" id="{901E6A54-C8CE-4D2F-A975-44553C4362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2798838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2870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8544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19,18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 год 14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84,0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14,5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12162" r="-881" b="-5148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21" t="-675281" r="-55247" b="-32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1,3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75281" r="-881" b="-22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51 120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27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A8695A-A1D2-45F8-B761-E2C59682D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39" y="2041876"/>
            <a:ext cx="3827982" cy="38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77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lanetoved.ru/sites/default/files/yr3-full_0.jpg">
            <a:extLst>
              <a:ext uri="{FF2B5EF4-FFF2-40B4-BE49-F238E27FC236}">
                <a16:creationId xmlns:a16="http://schemas.microsoft.com/office/drawing/2014/main" id="{9C32FCA9-0747-4EC8-B4FA-4C89BCAC7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b="230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Урана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9067E85A-DFC4-4840-AEAA-A23C32EB0C38}"/>
              </a:ext>
            </a:extLst>
          </p:cNvPr>
          <p:cNvSpPr txBox="1">
            <a:spLocks/>
          </p:cNvSpPr>
          <p:nvPr/>
        </p:nvSpPr>
        <p:spPr>
          <a:xfrm>
            <a:off x="216167" y="877502"/>
            <a:ext cx="2912796" cy="12004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Складові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: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B5DF66D1-4BE6-4D62-BB64-983D5EE625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167" y="2289054"/>
                <a:ext cx="3670033" cy="310460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8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3 %</m:t>
                      </m:r>
                      <m:r>
                        <a:rPr lang="uk-UA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uk-UA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Не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15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%,</m:t>
                      </m:r>
                    </m:oMath>
                  </m:oMathPara>
                </a14:m>
                <a:endParaRPr lang="en-US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С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4</m:t>
                          </m:r>
                        </m:sub>
                      </m:sSub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−1,99%.</m:t>
                      </m:r>
                    </m:oMath>
                  </m:oMathPara>
                </a14:m>
                <a:endParaRPr lang="uk-UA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Сліди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𝑁𝐻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</m:sub>
                      </m:sSub>
                      <m:r>
                        <a:rPr lang="ru-RU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С</m:t>
                              </m:r>
                            </m:e>
                            <m:sub>
                              <m:r>
                                <a:rPr lang="ru-RU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ru-RU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6</m:t>
                          </m:r>
                        </m:sub>
                      </m:sSub>
                      <m:r>
                        <a:rPr lang="ru-RU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С</m:t>
                              </m:r>
                            </m:e>
                            <m:sub>
                              <m:r>
                                <a:rPr lang="ru-RU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ru-RU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B5DF66D1-4BE6-4D62-BB64-983D5EE62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67" y="2289054"/>
                <a:ext cx="3670033" cy="310460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B35AC285-2C50-4ED5-AB96-68B587E152DE}"/>
              </a:ext>
            </a:extLst>
          </p:cNvPr>
          <p:cNvSpPr txBox="1">
            <a:spLocks/>
          </p:cNvSpPr>
          <p:nvPr/>
        </p:nvSpPr>
        <p:spPr>
          <a:xfrm>
            <a:off x="216167" y="5548496"/>
            <a:ext cx="5037152" cy="11657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</a:t>
            </a: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 гарні зеленувато-блакитні кольори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96C3562-FA65-4663-ABF6-5C1C8DE903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163" y="1018068"/>
                <a:ext cx="7006670" cy="184065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Причина: при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𝑡</m:t>
                    </m:r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=−217℃,  </m:t>
                    </m:r>
                  </m:oMath>
                </a14:m>
                <a:r>
                  <a:rPr lang="ru-RU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утворю</a:t>
                </a:r>
                <a:r>
                  <a:rPr lang="uk-UA" sz="3600" dirty="0" err="1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ється</a:t>
                </a: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метановий туман у верхніх шарах атмосфери</a:t>
                </a:r>
                <a:endParaRPr lang="en-US" sz="36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796C3562-FA65-4663-ABF6-5C1C8DE90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163" y="1018068"/>
                <a:ext cx="7006670" cy="1840657"/>
              </a:xfrm>
              <a:prstGeom prst="roundRect">
                <a:avLst/>
              </a:prstGeom>
              <a:blipFill>
                <a:blip r:embed="rId6"/>
                <a:stretch>
                  <a:fillRect r="-3038" b="-1184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79468198-0311-40E5-8DF4-73D1E045C284}"/>
              </a:ext>
            </a:extLst>
          </p:cNvPr>
          <p:cNvSpPr txBox="1">
            <a:spLocks/>
          </p:cNvSpPr>
          <p:nvPr/>
        </p:nvSpPr>
        <p:spPr>
          <a:xfrm>
            <a:off x="4969163" y="3070450"/>
            <a:ext cx="7006670" cy="184065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планети спокійна (10 смуг у видимій частині планети)</a:t>
            </a:r>
            <a:endParaRPr lang="en-US" sz="3600" dirty="0">
              <a:solidFill>
                <a:prstClr val="white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508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498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Урана</a:t>
              </a:r>
            </a:p>
          </p:txBody>
        </p:sp>
      </p:grp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FF711B72-B33C-46E2-8DBD-47C201173FDE}"/>
              </a:ext>
            </a:extLst>
          </p:cNvPr>
          <p:cNvSpPr txBox="1">
            <a:spLocks/>
          </p:cNvSpPr>
          <p:nvPr/>
        </p:nvSpPr>
        <p:spPr>
          <a:xfrm>
            <a:off x="5724143" y="4194362"/>
            <a:ext cx="6262598" cy="982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Тверде кам’яне ядро (5000 км)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2F7B7480-8AB3-46B3-8941-61536AD0D64D}"/>
              </a:ext>
            </a:extLst>
          </p:cNvPr>
          <p:cNvSpPr txBox="1">
            <a:spLocks/>
          </p:cNvSpPr>
          <p:nvPr/>
        </p:nvSpPr>
        <p:spPr>
          <a:xfrm>
            <a:off x="5724143" y="884522"/>
            <a:ext cx="6301219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 шари атмосфери (хмари)</a:t>
            </a: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A4C53118-6A18-499A-8763-40DBA43565F8}"/>
              </a:ext>
            </a:extLst>
          </p:cNvPr>
          <p:cNvSpPr txBox="1">
            <a:spLocks/>
          </p:cNvSpPr>
          <p:nvPr/>
        </p:nvSpPr>
        <p:spPr>
          <a:xfrm>
            <a:off x="5724143" y="1987802"/>
            <a:ext cx="6301219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Воднево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-гелієва атмосфера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2AC1AD45-4058-4753-9685-4CBD3DE207A0}"/>
              </a:ext>
            </a:extLst>
          </p:cNvPr>
          <p:cNvSpPr txBox="1">
            <a:spLocks/>
          </p:cNvSpPr>
          <p:nvPr/>
        </p:nvSpPr>
        <p:spPr>
          <a:xfrm>
            <a:off x="5710325" y="3091082"/>
            <a:ext cx="6276416" cy="9899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Льодяна оболонка 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0,6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D5FC1C9A-FBC5-4455-A3B0-96FFAE6A72B5}"/>
              </a:ext>
            </a:extLst>
          </p:cNvPr>
          <p:cNvSpPr txBox="1">
            <a:spLocks/>
          </p:cNvSpPr>
          <p:nvPr/>
        </p:nvSpPr>
        <p:spPr>
          <a:xfrm>
            <a:off x="737582" y="5861974"/>
            <a:ext cx="4512472" cy="80560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Напруженість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≈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C2508F-E30D-4A2C-B37C-FC7F51157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595" y="1020547"/>
            <a:ext cx="4667505" cy="4667505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6C3AFBCE-EB03-44FD-A338-724327005F03}"/>
              </a:ext>
            </a:extLst>
          </p:cNvPr>
          <p:cNvSpPr/>
          <p:nvPr/>
        </p:nvSpPr>
        <p:spPr>
          <a:xfrm>
            <a:off x="4225874" y="321268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07FE658-3B44-4650-8AA9-8ED61A423B93}"/>
              </a:ext>
            </a:extLst>
          </p:cNvPr>
          <p:cNvSpPr/>
          <p:nvPr/>
        </p:nvSpPr>
        <p:spPr>
          <a:xfrm>
            <a:off x="4886174" y="321268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C07F77B-4317-45AE-A1FF-38418C19BC23}"/>
              </a:ext>
            </a:extLst>
          </p:cNvPr>
          <p:cNvSpPr/>
          <p:nvPr/>
        </p:nvSpPr>
        <p:spPr>
          <a:xfrm>
            <a:off x="3483649" y="321268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3FBF430-6AF4-4506-B69B-937E2ACF6ECC}"/>
              </a:ext>
            </a:extLst>
          </p:cNvPr>
          <p:cNvSpPr/>
          <p:nvPr/>
        </p:nvSpPr>
        <p:spPr>
          <a:xfrm>
            <a:off x="2613352" y="3174299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4</a:t>
            </a:r>
          </a:p>
        </p:txBody>
      </p:sp>
      <p:sp>
        <p:nvSpPr>
          <p:cNvPr id="34" name="Місце для вмісту 3">
            <a:extLst>
              <a:ext uri="{FF2B5EF4-FFF2-40B4-BE49-F238E27FC236}">
                <a16:creationId xmlns:a16="http://schemas.microsoft.com/office/drawing/2014/main" id="{5CC661E5-C2A5-4979-909E-F4D3A9995D5F}"/>
              </a:ext>
            </a:extLst>
          </p:cNvPr>
          <p:cNvSpPr txBox="1">
            <a:spLocks/>
          </p:cNvSpPr>
          <p:nvPr/>
        </p:nvSpPr>
        <p:spPr>
          <a:xfrm>
            <a:off x="5724143" y="5290512"/>
            <a:ext cx="6276416" cy="137706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магнітного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поля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скручені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обертанням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2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довгий</a:t>
            </a:r>
            <a:r>
              <a:rPr lang="ru-RU" sz="32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вихор за планетою</a:t>
            </a:r>
          </a:p>
        </p:txBody>
      </p:sp>
    </p:spTree>
    <p:extLst>
      <p:ext uri="{BB962C8B-B14F-4D97-AF65-F5344CB8AC3E}">
        <p14:creationId xmlns:p14="http://schemas.microsoft.com/office/powerpoint/2010/main" val="21940127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13845B-FCB3-4781-814D-938E69B6A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2050" name="Picture 2" descr="Результат пошуку зображень за запитом &quot;rings around uranium planet&quot;">
            <a:extLst>
              <a:ext uri="{FF2B5EF4-FFF2-40B4-BE49-F238E27FC236}">
                <a16:creationId xmlns:a16="http://schemas.microsoft.com/office/drawing/2014/main" id="{43D4C82F-3B1C-408D-A51E-27111E48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30"/>
            <a:ext cx="5791200" cy="683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Кільця Урана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607753" y="1082727"/>
            <a:ext cx="6250974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1977 р.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625683" y="1966741"/>
            <a:ext cx="6250974" cy="1035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Оточений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11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вузькими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кільцями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1028373" y="6142114"/>
            <a:ext cx="3734453" cy="5832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к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ілець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Урана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743F609F-162E-4884-A11C-A6C40963DC50}"/>
              </a:ext>
            </a:extLst>
          </p:cNvPr>
          <p:cNvSpPr txBox="1">
            <a:spLocks/>
          </p:cNvSpPr>
          <p:nvPr/>
        </p:nvSpPr>
        <p:spPr>
          <a:xfrm>
            <a:off x="5625683" y="3315413"/>
            <a:ext cx="6250973" cy="1035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8B6247B-82BF-4AE7-8E02-FC5535DA4B78}"/>
              </a:ext>
            </a:extLst>
          </p:cNvPr>
          <p:cNvSpPr txBox="1">
            <a:spLocks/>
          </p:cNvSpPr>
          <p:nvPr/>
        </p:nvSpPr>
        <p:spPr>
          <a:xfrm>
            <a:off x="5607752" y="4636499"/>
            <a:ext cx="6250975" cy="10354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≈ 50 тис. км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FA4BA0E2-7412-420A-A6F8-A924D2D3DC98}"/>
              </a:ext>
            </a:extLst>
          </p:cNvPr>
          <p:cNvSpPr txBox="1">
            <a:spLocks/>
          </p:cNvSpPr>
          <p:nvPr/>
        </p:nvSpPr>
        <p:spPr>
          <a:xfrm>
            <a:off x="5607754" y="5985170"/>
            <a:ext cx="6250973" cy="5596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Товщина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≤ 1 км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52792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4" grpId="0" animBg="1"/>
      <p:bldP spid="16" grpId="0" animBg="1"/>
      <p:bldP spid="17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3646619-BFC7-44F6-B1F2-6F2D33801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7" cy="68775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5706D15-6A1F-4B09-B17C-D938A09E22BE}"/>
              </a:ext>
            </a:extLst>
          </p:cNvPr>
          <p:cNvSpPr txBox="1"/>
          <p:nvPr/>
        </p:nvSpPr>
        <p:spPr>
          <a:xfrm>
            <a:off x="6543651" y="2330027"/>
            <a:ext cx="1745514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Умбрієль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120438-66ED-44C4-A310-B58E1F402EDA}"/>
              </a:ext>
            </a:extLst>
          </p:cNvPr>
          <p:cNvSpPr txBox="1"/>
          <p:nvPr/>
        </p:nvSpPr>
        <p:spPr>
          <a:xfrm>
            <a:off x="8289165" y="4208867"/>
            <a:ext cx="1505507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Титанія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785636-D0B5-416D-81F9-CC688485B9C0}"/>
              </a:ext>
            </a:extLst>
          </p:cNvPr>
          <p:cNvSpPr txBox="1"/>
          <p:nvPr/>
        </p:nvSpPr>
        <p:spPr>
          <a:xfrm>
            <a:off x="10258898" y="4208867"/>
            <a:ext cx="1468876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Оберон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01A40B-324B-4B5A-946C-D0345B6CD2DB}"/>
              </a:ext>
            </a:extLst>
          </p:cNvPr>
          <p:cNvSpPr txBox="1"/>
          <p:nvPr/>
        </p:nvSpPr>
        <p:spPr>
          <a:xfrm>
            <a:off x="3996938" y="3907021"/>
            <a:ext cx="1573965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Міранда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567DBF-811A-4CBD-A94E-36D637448930}"/>
              </a:ext>
            </a:extLst>
          </p:cNvPr>
          <p:cNvSpPr txBox="1"/>
          <p:nvPr/>
        </p:nvSpPr>
        <p:spPr>
          <a:xfrm>
            <a:off x="5138153" y="2330027"/>
            <a:ext cx="1309034" cy="578882"/>
          </a:xfrm>
          <a:prstGeom prst="roundRect">
            <a:avLst/>
          </a:prstGeom>
          <a:solidFill>
            <a:srgbClr val="5568B5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Арієль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Урана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145619" y="1129068"/>
            <a:ext cx="6734939" cy="5204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араховується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27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8B6247B-82BF-4AE7-8E02-FC5535DA4B78}"/>
              </a:ext>
            </a:extLst>
          </p:cNvPr>
          <p:cNvSpPr txBox="1">
            <a:spLocks/>
          </p:cNvSpPr>
          <p:nvPr/>
        </p:nvSpPr>
        <p:spPr>
          <a:xfrm>
            <a:off x="123418" y="2009754"/>
            <a:ext cx="3389670" cy="45074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Урана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однією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півкулею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лежать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FA4BA0E2-7412-420A-A6F8-A924D2D3DC98}"/>
              </a:ext>
            </a:extLst>
          </p:cNvPr>
          <p:cNvSpPr txBox="1">
            <a:spLocks/>
          </p:cNvSpPr>
          <p:nvPr/>
        </p:nvSpPr>
        <p:spPr>
          <a:xfrm>
            <a:off x="4783920" y="5554418"/>
            <a:ext cx="6250973" cy="106657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скелястих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порід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245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26" grpId="0" animBg="1"/>
      <p:bldP spid="17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6F1A4869-26E9-48C1-8A00-D0545623692D}"/>
              </a:ext>
            </a:extLst>
          </p:cNvPr>
          <p:cNvSpPr/>
          <p:nvPr/>
        </p:nvSpPr>
        <p:spPr>
          <a:xfrm>
            <a:off x="-4" y="-19520"/>
            <a:ext cx="12191998" cy="68775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6" name="Picture 2" descr="File:Miranda2.JPG">
            <a:extLst>
              <a:ext uri="{FF2B5EF4-FFF2-40B4-BE49-F238E27FC236}">
                <a16:creationId xmlns:a16="http://schemas.microsoft.com/office/drawing/2014/main" id="{1E780EAF-6365-4B40-AD4D-759503B91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"/>
          <a:stretch/>
        </p:blipFill>
        <p:spPr bwMode="auto">
          <a:xfrm>
            <a:off x="-2" y="-19520"/>
            <a:ext cx="7411958" cy="68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Урана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6355242" y="1006457"/>
            <a:ext cx="5560276" cy="24921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терени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долинами,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проваллями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пасмами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катастроф)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2395509" y="6135536"/>
            <a:ext cx="2047194" cy="48822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Міранда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E6BC2C4-6D69-4FBF-9A7A-E8CB3BD7D09F}"/>
              </a:ext>
            </a:extLst>
          </p:cNvPr>
          <p:cNvSpPr txBox="1">
            <a:spLocks/>
          </p:cNvSpPr>
          <p:nvPr/>
        </p:nvSpPr>
        <p:spPr>
          <a:xfrm>
            <a:off x="6326101" y="3884500"/>
            <a:ext cx="5618558" cy="11008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Титанія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Оберон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безліч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316B6C1C-F690-41CF-902F-9777D529486F}"/>
              </a:ext>
            </a:extLst>
          </p:cNvPr>
          <p:cNvSpPr txBox="1">
            <a:spLocks/>
          </p:cNvSpPr>
          <p:nvPr/>
        </p:nvSpPr>
        <p:spPr>
          <a:xfrm>
            <a:off x="6326101" y="5371249"/>
            <a:ext cx="5618558" cy="11008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Сніг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Титанії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сірий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71452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400" dirty="0">
                  <a:solidFill>
                    <a:prstClr val="white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Нептун</a:t>
              </a:r>
              <a:endPara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457735" y="993531"/>
            <a:ext cx="6534585" cy="7694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565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планета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457735" y="1942837"/>
            <a:ext cx="6534585" cy="76944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Найвіддаленіша планета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D18408C-2652-438F-8016-DD1762A49037}"/>
              </a:ext>
            </a:extLst>
          </p:cNvPr>
          <p:cNvSpPr txBox="1">
            <a:spLocks/>
          </p:cNvSpPr>
          <p:nvPr/>
        </p:nvSpPr>
        <p:spPr>
          <a:xfrm>
            <a:off x="5470295" y="2933179"/>
            <a:ext cx="6509464" cy="22475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німецьким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астрономом Галле у 1846 р.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теоретичні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розрахунки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Левер’є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Адамса 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A1496A74-6FBD-4642-8938-434327160DD7}"/>
              </a:ext>
            </a:extLst>
          </p:cNvPr>
          <p:cNvSpPr txBox="1">
            <a:spLocks/>
          </p:cNvSpPr>
          <p:nvPr/>
        </p:nvSpPr>
        <p:spPr>
          <a:xfrm>
            <a:off x="5072786" y="5401594"/>
            <a:ext cx="6906973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Випромінює в 3 рази більше енергії ніж отримує від Сонця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39D8C3-E977-4B3B-8CDE-55A23F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5" t="31601" r="5751" b="3573"/>
          <a:stretch/>
        </p:blipFill>
        <p:spPr>
          <a:xfrm>
            <a:off x="116862" y="1195234"/>
            <a:ext cx="5208367" cy="52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33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 Нептуна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Таблиця 8">
                <a:extLst>
                  <a:ext uri="{FF2B5EF4-FFF2-40B4-BE49-F238E27FC236}">
                    <a16:creationId xmlns:a16="http://schemas.microsoft.com/office/drawing/2014/main" id="{F1FEF877-1218-43D8-8C22-2EE16EA2C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4043328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7,8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3245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4491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70658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год 06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043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164,6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17,2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-214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1,8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1,1</a:t>
                          </a:r>
                          <a:r>
                            <a:rPr lang="uk-UA" sz="28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8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з</m:t>
                                  </m:r>
                                </m:sub>
                              </m:sSub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49 528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Таблиця 8">
                <a:extLst>
                  <a:ext uri="{FF2B5EF4-FFF2-40B4-BE49-F238E27FC236}">
                    <a16:creationId xmlns:a16="http://schemas.microsoft.com/office/drawing/2014/main" id="{F1FEF877-1218-43D8-8C22-2EE16EA2C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4043328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7,8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4491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8544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год 06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164,6 роки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17,2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2819" t="-712162" r="-881" b="-5148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21" t="-675281" r="-55247" b="-32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1,8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5"/>
                          <a:stretch>
                            <a:fillRect l="-182819" t="-775281" r="-881" b="-22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49 528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591381-A42E-4347-91E4-17A01965B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11" y="1913321"/>
            <a:ext cx="3839638" cy="383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7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63194-3F67-4402-B45C-66168720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" y="-2"/>
            <a:ext cx="12192000" cy="6858000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4419" y="0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Особливості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планет-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гігантів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Місце для вмісту 3">
                <a:extLst>
                  <a:ext uri="{FF2B5EF4-FFF2-40B4-BE49-F238E27FC236}">
                    <a16:creationId xmlns:a16="http://schemas.microsoft.com/office/drawing/2014/main" id="{6CA546AD-D9F4-413F-9D2E-91319963F4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2213" y="2992477"/>
                <a:ext cx="11858729" cy="1111745"/>
              </a:xfrm>
              <a:prstGeom prst="roundRect">
                <a:avLst/>
              </a:prstGeom>
              <a:solidFill>
                <a:srgbClr val="00838F"/>
              </a:solidFill>
              <a:ln>
                <a:solidFill>
                  <a:srgbClr val="009589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2.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Густини планет цієї групи значно менші, ніж планет земної групи</a:t>
                </a:r>
                <a:r>
                  <a:rPr lang="en-US" sz="36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≈1 г/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)</a:t>
                </a:r>
                <a:endParaRPr lang="uk-UA" sz="3600" i="1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Місце для вмісту 3">
                <a:extLst>
                  <a:ext uri="{FF2B5EF4-FFF2-40B4-BE49-F238E27FC236}">
                    <a16:creationId xmlns:a16="http://schemas.microsoft.com/office/drawing/2014/main" id="{6CA546AD-D9F4-413F-9D2E-91319963F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3" y="2992477"/>
                <a:ext cx="11858729" cy="1111745"/>
              </a:xfrm>
              <a:prstGeom prst="roundRect">
                <a:avLst/>
              </a:prstGeom>
              <a:blipFill>
                <a:blip r:embed="rId3"/>
                <a:stretch>
                  <a:fillRect t="-11413" b="-20109"/>
                </a:stretch>
              </a:blipFill>
              <a:ln>
                <a:solidFill>
                  <a:srgbClr val="009589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7FF80706-EB9D-4279-9A6D-A967A0AA86AA}"/>
              </a:ext>
            </a:extLst>
          </p:cNvPr>
          <p:cNvSpPr txBox="1">
            <a:spLocks/>
          </p:cNvSpPr>
          <p:nvPr/>
        </p:nvSpPr>
        <p:spPr>
          <a:xfrm>
            <a:off x="171053" y="1303514"/>
            <a:ext cx="11858729" cy="111174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Істотно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318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тяжчий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D2614E48-22D7-47B6-A819-1E1F029263BB}"/>
              </a:ext>
            </a:extLst>
          </p:cNvPr>
          <p:cNvSpPr txBox="1">
            <a:spLocks/>
          </p:cNvSpPr>
          <p:nvPr/>
        </p:nvSpPr>
        <p:spPr>
          <a:xfrm>
            <a:off x="162213" y="4594855"/>
            <a:ext cx="11858729" cy="168592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Газов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гіганти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потужні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воднево-гелієві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домішками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аміаку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метану (до 0,1%),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також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D68307-50F7-444D-80CC-1D50C6D8B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Нептуна</a:t>
              </a:r>
            </a:p>
          </p:txBody>
        </p:sp>
      </p:grpSp>
      <p:pic>
        <p:nvPicPr>
          <p:cNvPr id="17" name="Picture 4" descr="Картинки по запросу нептун">
            <a:extLst>
              <a:ext uri="{FF2B5EF4-FFF2-40B4-BE49-F238E27FC236}">
                <a16:creationId xmlns:a16="http://schemas.microsoft.com/office/drawing/2014/main" id="{B262F381-FF75-46A6-9008-BEC475FE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9" y="1186580"/>
            <a:ext cx="5427342" cy="54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7A0EEC24-C4F7-4D57-ACB5-DB186A8D2C61}"/>
              </a:ext>
            </a:extLst>
          </p:cNvPr>
          <p:cNvSpPr txBox="1">
            <a:spLocks/>
          </p:cNvSpPr>
          <p:nvPr/>
        </p:nvSpPr>
        <p:spPr>
          <a:xfrm>
            <a:off x="7005605" y="934645"/>
            <a:ext cx="4063358" cy="6535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565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 </a:t>
            </a:r>
            <a:r>
              <a:rPr lang="ru-RU" sz="3600" dirty="0" err="1">
                <a:solidFill>
                  <a:prstClr val="white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endParaRPr kumimoji="0" lang="uk-U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EDC701A7-29C5-436D-9B17-EBE03CBA00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96970" y="3705302"/>
                <a:ext cx="4480629" cy="287639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верхніх шарах: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prstClr val="white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</m:t>
                    </m:r>
                    <m:r>
                      <a:rPr lang="uk-UA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a:rPr lang="uk-UA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80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%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Не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 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19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</m:oMath>
                  </m:oMathPara>
                </a14:m>
                <a:endParaRPr lang="uk-UA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Домішки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uk-UA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uk-UA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4</m:t>
                        </m:r>
                      </m:sub>
                    </m:sSub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С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6</m:t>
                        </m:r>
                      </m:sub>
                    </m:sSub>
                    <m:r>
                      <a:rPr lang="uk-UA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СО,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N</m:t>
                        </m:r>
                      </m:e>
                      <m:sub>
                        <m:r>
                          <a:rPr lang="en-US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sz="3600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EDC701A7-29C5-436D-9B17-EBE03CBA0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970" y="3705302"/>
                <a:ext cx="4480629" cy="2876396"/>
              </a:xfrm>
              <a:prstGeom prst="roundRect">
                <a:avLst/>
              </a:prstGeom>
              <a:blipFill>
                <a:blip r:embed="rId6"/>
                <a:stretch>
                  <a:fillRect t="-2110" b="-6540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4837A5C4-ECEF-412E-89D0-BC9074E7C5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93919" y="1761074"/>
                <a:ext cx="2886730" cy="1785059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36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 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67 %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Не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 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31 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</m:oMath>
                  </m:oMathPara>
                </a14:m>
                <a:endParaRPr lang="en-US" sz="3600" i="1" dirty="0">
                  <a:solidFill>
                    <a:schemeClr val="bg1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С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4 </m:t>
                          </m:r>
                        </m:sub>
                      </m:sSub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−2 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%</m:t>
                      </m:r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Місце для вмісту 3">
                <a:extLst>
                  <a:ext uri="{FF2B5EF4-FFF2-40B4-BE49-F238E27FC236}">
                    <a16:creationId xmlns:a16="http://schemas.microsoft.com/office/drawing/2014/main" id="{4837A5C4-ECEF-412E-89D0-BC9074E7C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919" y="1761074"/>
                <a:ext cx="2886730" cy="1785059"/>
              </a:xfrm>
              <a:prstGeom prst="roundRect">
                <a:avLst/>
              </a:prstGeom>
              <a:blipFill>
                <a:blip r:embed="rId7"/>
                <a:stretch>
                  <a:fillRect t="-440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867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0D8CAB-CEB8-4B3C-80F1-EA10D9BE6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4744CF2-F9B6-46CD-BF3E-A3E3DBBE0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/>
          <a:stretch/>
        </p:blipFill>
        <p:spPr bwMode="auto">
          <a:xfrm>
            <a:off x="0" y="-19519"/>
            <a:ext cx="6435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Нептуна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3DB8F16C-92AD-412A-BE5C-78C43CE171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31500" y="842063"/>
                <a:ext cx="7040986" cy="162552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Основний шар хмар - 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 = 3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атм.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із замерзлого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ru-RU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6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S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та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N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3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,  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𝑡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=−173℃ 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Місце для вмісту 3">
                <a:extLst>
                  <a:ext uri="{FF2B5EF4-FFF2-40B4-BE49-F238E27FC236}">
                    <a16:creationId xmlns:a16="http://schemas.microsoft.com/office/drawing/2014/main" id="{3DB8F16C-92AD-412A-BE5C-78C43CE17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500" y="842063"/>
                <a:ext cx="7040986" cy="1625521"/>
              </a:xfrm>
              <a:prstGeom prst="roundRect">
                <a:avLst/>
              </a:prstGeom>
              <a:blipFill>
                <a:blip r:embed="rId6"/>
                <a:stretch>
                  <a:fillRect l="-1124" t="-8550" r="-328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356F448-5AE4-4775-B50F-5C0C31A8A7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270" y="2529016"/>
                <a:ext cx="6967446" cy="162552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Вище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 50 км - 150 км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-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рідкісні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білі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хмари замерзлого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C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ір’ясті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хмари)</a:t>
                </a:r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356F448-5AE4-4775-B50F-5C0C31A8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270" y="2529016"/>
                <a:ext cx="6967446" cy="1625521"/>
              </a:xfrm>
              <a:prstGeom prst="roundRect">
                <a:avLst/>
              </a:prstGeom>
              <a:blipFill>
                <a:blip r:embed="rId7"/>
                <a:stretch>
                  <a:fillRect l="-524" t="-8550" r="-2707" b="-1747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Місце для вмісту 3">
                <a:extLst>
                  <a:ext uri="{FF2B5EF4-FFF2-40B4-BE49-F238E27FC236}">
                    <a16:creationId xmlns:a16="http://schemas.microsoft.com/office/drawing/2014/main" id="{695B2579-2111-4CA2-A567-0FA9100830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270" y="4215969"/>
                <a:ext cx="6967446" cy="162552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Нижче від основного шару 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–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хмари з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гідросульфіду амонію 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NH</a:t>
                </a:r>
                <a:r>
                  <a:rPr lang="uk-UA" sz="3600" baseline="-25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4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SH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,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 =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атм.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𝑡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=−70℃ </m:t>
                    </m:r>
                  </m:oMath>
                </a14:m>
                <a:endParaRPr lang="ru-RU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Місце для вмісту 3">
                <a:extLst>
                  <a:ext uri="{FF2B5EF4-FFF2-40B4-BE49-F238E27FC236}">
                    <a16:creationId xmlns:a16="http://schemas.microsoft.com/office/drawing/2014/main" id="{695B2579-2111-4CA2-A567-0FA910083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270" y="4215969"/>
                <a:ext cx="6967446" cy="1625521"/>
              </a:xfrm>
              <a:prstGeom prst="roundRect">
                <a:avLst/>
              </a:prstGeom>
              <a:blipFill>
                <a:blip r:embed="rId8"/>
                <a:stretch>
                  <a:fillRect t="-8582" r="-2096" b="-1753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0DD6A27B-95AF-41C1-8657-835231CA36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05040" y="5911736"/>
                <a:ext cx="6967446" cy="87601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Глибше хмари з </a:t>
                </a:r>
                <a:r>
                  <a:rPr lang="ru-RU" sz="32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льоду</a:t>
                </a:r>
                <a:r>
                  <a:rPr lang="ru-RU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ru-RU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Н</m:t>
                        </m:r>
                      </m:e>
                      <m:sub>
                        <m:r>
                          <a:rPr lang="uk-UA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2</m:t>
                        </m:r>
                      </m:sub>
                    </m:sSub>
                    <m:r>
                      <a:rPr lang="uk-UA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О</m:t>
                    </m:r>
                    <m:r>
                      <a:rPr lang="en-US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і розчину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NH</a:t>
                </a:r>
                <a:r>
                  <a:rPr lang="uk-UA" sz="3200" baseline="-250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3</a:t>
                </a:r>
                <a:endParaRPr lang="ru-RU" sz="32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0DD6A27B-95AF-41C1-8657-835231CA3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040" y="5911736"/>
                <a:ext cx="6967446" cy="876017"/>
              </a:xfrm>
              <a:prstGeom prst="roundRect">
                <a:avLst/>
              </a:prstGeom>
              <a:blipFill>
                <a:blip r:embed="rId9"/>
                <a:stretch>
                  <a:fillRect t="-19310" b="-33103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2362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0D8CAB-CEB8-4B3C-80F1-EA10D9BE6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DB98212-6516-42AB-9801-936C69E55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/>
          <a:stretch/>
        </p:blipFill>
        <p:spPr bwMode="auto">
          <a:xfrm>
            <a:off x="0" y="19519"/>
            <a:ext cx="6475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Атмосфера 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Нептуна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DB8F16C-92AD-412A-BE5C-78C43CE171DF}"/>
              </a:ext>
            </a:extLst>
          </p:cNvPr>
          <p:cNvSpPr txBox="1">
            <a:spLocks/>
          </p:cNvSpPr>
          <p:nvPr/>
        </p:nvSpPr>
        <p:spPr>
          <a:xfrm>
            <a:off x="6528476" y="894240"/>
            <a:ext cx="5496887" cy="10584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динамічна як на Землі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356F448-5AE4-4775-B50F-5C0C31A8A781}"/>
              </a:ext>
            </a:extLst>
          </p:cNvPr>
          <p:cNvSpPr txBox="1">
            <a:spLocks/>
          </p:cNvSpPr>
          <p:nvPr/>
        </p:nvSpPr>
        <p:spPr>
          <a:xfrm>
            <a:off x="6565246" y="2071414"/>
            <a:ext cx="5407240" cy="10584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600 м/с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695B2579-2111-4CA2-A567-0FA9100830EE}"/>
              </a:ext>
            </a:extLst>
          </p:cNvPr>
          <p:cNvSpPr txBox="1">
            <a:spLocks/>
          </p:cNvSpPr>
          <p:nvPr/>
        </p:nvSpPr>
        <p:spPr>
          <a:xfrm>
            <a:off x="6565246" y="3279830"/>
            <a:ext cx="5444010" cy="16255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Велетенський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вихор – Велика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Чорна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&gt; 1000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0DD6A27B-95AF-41C1-8657-835231CA366A}"/>
              </a:ext>
            </a:extLst>
          </p:cNvPr>
          <p:cNvSpPr txBox="1">
            <a:spLocks/>
          </p:cNvSpPr>
          <p:nvPr/>
        </p:nvSpPr>
        <p:spPr>
          <a:xfrm>
            <a:off x="5934126" y="5063790"/>
            <a:ext cx="6092095" cy="16255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Сильні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лінії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поглинання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метану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додають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інтенсивного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синього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кольору</a:t>
            </a:r>
            <a:endParaRPr lang="ru-RU" sz="32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433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41F566-DADA-4B0C-9342-25F72E90E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-19519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Будова Нептуна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76DA42-8D88-4AF7-B55D-B9D43F1FF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101" y="958945"/>
            <a:ext cx="4940110" cy="494011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025A104C-F653-44BD-A465-75BF8F04D5E0}"/>
              </a:ext>
            </a:extLst>
          </p:cNvPr>
          <p:cNvSpPr/>
          <p:nvPr/>
        </p:nvSpPr>
        <p:spPr>
          <a:xfrm>
            <a:off x="3266165" y="3249000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3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748F9F4-EA45-4C1C-8946-97710B76C806}"/>
              </a:ext>
            </a:extLst>
          </p:cNvPr>
          <p:cNvSpPr/>
          <p:nvPr/>
        </p:nvSpPr>
        <p:spPr>
          <a:xfrm>
            <a:off x="2491974" y="3239184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4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115F7DB-234D-4D64-9C7D-5C21E46BE3CF}"/>
              </a:ext>
            </a:extLst>
          </p:cNvPr>
          <p:cNvSpPr/>
          <p:nvPr/>
        </p:nvSpPr>
        <p:spPr>
          <a:xfrm>
            <a:off x="4040357" y="3244345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E29923D-1C0C-4DF1-BCFA-62F81D0562E1}"/>
              </a:ext>
            </a:extLst>
          </p:cNvPr>
          <p:cNvSpPr/>
          <p:nvPr/>
        </p:nvSpPr>
        <p:spPr>
          <a:xfrm>
            <a:off x="4566540" y="3249000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</a:t>
            </a:r>
          </a:p>
        </p:txBody>
      </p: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CC9E6D-F447-4135-AAF5-DCA55D0AFDF6}"/>
              </a:ext>
            </a:extLst>
          </p:cNvPr>
          <p:cNvSpPr txBox="1">
            <a:spLocks/>
          </p:cNvSpPr>
          <p:nvPr/>
        </p:nvSpPr>
        <p:spPr>
          <a:xfrm>
            <a:off x="5548114" y="4680671"/>
            <a:ext cx="6262598" cy="982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Кам’яне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 ( кремній, залізо, нікель)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7EE81005-4295-486E-AA09-9C6C9975C214}"/>
              </a:ext>
            </a:extLst>
          </p:cNvPr>
          <p:cNvSpPr txBox="1">
            <a:spLocks/>
          </p:cNvSpPr>
          <p:nvPr/>
        </p:nvSpPr>
        <p:spPr>
          <a:xfrm>
            <a:off x="5509493" y="1037042"/>
            <a:ext cx="6301219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1.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 шари атмосфери (хмари)</a:t>
            </a: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C668A984-F1A2-444E-9214-7F937D821BE5}"/>
              </a:ext>
            </a:extLst>
          </p:cNvPr>
          <p:cNvSpPr txBox="1">
            <a:spLocks/>
          </p:cNvSpPr>
          <p:nvPr/>
        </p:nvSpPr>
        <p:spPr>
          <a:xfrm>
            <a:off x="5509493" y="2209085"/>
            <a:ext cx="6301219" cy="98999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2.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Атмосфера з водню гелію і метану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E26F0F6A-D50E-434E-88C6-6008251D70F4}"/>
              </a:ext>
            </a:extLst>
          </p:cNvPr>
          <p:cNvSpPr txBox="1">
            <a:spLocks/>
          </p:cNvSpPr>
          <p:nvPr/>
        </p:nvSpPr>
        <p:spPr>
          <a:xfrm>
            <a:off x="5509493" y="3409188"/>
            <a:ext cx="6276416" cy="98999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en-US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3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Мантія ( вода, аміак і метановий лід)</a:t>
            </a:r>
            <a:endParaRPr lang="ru-RU" sz="36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Місце для вмісту 3">
            <a:extLst>
              <a:ext uri="{FF2B5EF4-FFF2-40B4-BE49-F238E27FC236}">
                <a16:creationId xmlns:a16="http://schemas.microsoft.com/office/drawing/2014/main" id="{FAC69081-02EB-4984-90BD-4CF0CB275041}"/>
              </a:ext>
            </a:extLst>
          </p:cNvPr>
          <p:cNvSpPr txBox="1">
            <a:spLocks/>
          </p:cNvSpPr>
          <p:nvPr/>
        </p:nvSpPr>
        <p:spPr>
          <a:xfrm>
            <a:off x="5509493" y="5945024"/>
            <a:ext cx="6262598" cy="61197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Магнітне поле непостійне 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9D2D2B9D-7AA2-448B-B882-A882BE124149}"/>
              </a:ext>
            </a:extLst>
          </p:cNvPr>
          <p:cNvSpPr txBox="1">
            <a:spLocks/>
          </p:cNvSpPr>
          <p:nvPr/>
        </p:nvSpPr>
        <p:spPr>
          <a:xfrm>
            <a:off x="566071" y="5784667"/>
            <a:ext cx="4571805" cy="9828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Напруженість змінюється від 0,3 до 3 земних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84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13845B-FCB3-4781-814D-938E69B6A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D7A0E6-AB0C-4DA8-9086-57CCFC4E4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841"/>
            <a:ext cx="5880847" cy="681131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Кільця Нептуна</a:t>
              </a: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5708441" y="908151"/>
            <a:ext cx="6250974" cy="11387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Виявлені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1989 р.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«Вояджер - 2»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5704786" y="3061890"/>
            <a:ext cx="6250974" cy="10354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1,7 до 2,5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радіусів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Myriad Pro Light"/>
              </a:rPr>
              <a:t>планети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055F1E4C-F3E0-496B-B116-3E5B2F28287F}"/>
              </a:ext>
            </a:extLst>
          </p:cNvPr>
          <p:cNvSpPr txBox="1">
            <a:spLocks/>
          </p:cNvSpPr>
          <p:nvPr/>
        </p:nvSpPr>
        <p:spPr>
          <a:xfrm>
            <a:off x="1028373" y="6142114"/>
            <a:ext cx="3902215" cy="5832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Схема к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ілець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Нептуна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743F609F-162E-4884-A11C-A6C40963DC50}"/>
              </a:ext>
            </a:extLst>
          </p:cNvPr>
          <p:cNvSpPr txBox="1">
            <a:spLocks/>
          </p:cNvSpPr>
          <p:nvPr/>
        </p:nvSpPr>
        <p:spPr>
          <a:xfrm>
            <a:off x="5715827" y="2289100"/>
            <a:ext cx="6250973" cy="5596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замкнутих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1 незамкнене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48B6247B-82BF-4AE7-8E02-FC5535DA4B78}"/>
              </a:ext>
            </a:extLst>
          </p:cNvPr>
          <p:cNvSpPr txBox="1">
            <a:spLocks/>
          </p:cNvSpPr>
          <p:nvPr/>
        </p:nvSpPr>
        <p:spPr>
          <a:xfrm>
            <a:off x="5715827" y="4289093"/>
            <a:ext cx="6250975" cy="10354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 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льодяні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силікатами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FA4BA0E2-7412-420A-A6F8-A924D2D3DC98}"/>
              </a:ext>
            </a:extLst>
          </p:cNvPr>
          <p:cNvSpPr txBox="1">
            <a:spLocks/>
          </p:cNvSpPr>
          <p:nvPr/>
        </p:nvSpPr>
        <p:spPr>
          <a:xfrm>
            <a:off x="5733473" y="5569622"/>
            <a:ext cx="6250973" cy="103545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Відбивають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6 %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5106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14" grpId="0" animBg="1"/>
      <p:bldP spid="16" grpId="0" animBg="1"/>
      <p:bldP spid="17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1CCE497-3256-411D-BB03-69793D45F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7170" name="Picture 2" descr="Результат пошуку зображень за запитом &quot;нереїда&quot;">
            <a:extLst>
              <a:ext uri="{FF2B5EF4-FFF2-40B4-BE49-F238E27FC236}">
                <a16:creationId xmlns:a16="http://schemas.microsoft.com/office/drawing/2014/main" id="{268F833D-6303-4B9B-AA83-7A953C2B3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r="49991" b="34836"/>
          <a:stretch/>
        </p:blipFill>
        <p:spPr bwMode="auto">
          <a:xfrm>
            <a:off x="359440" y="1400505"/>
            <a:ext cx="5003345" cy="46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Супутники Нептуна</a:t>
              </a: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0DE9FB3-37B1-4EA8-8F4C-1DD1313D781F}"/>
              </a:ext>
            </a:extLst>
          </p:cNvPr>
          <p:cNvSpPr txBox="1">
            <a:spLocks/>
          </p:cNvSpPr>
          <p:nvPr/>
        </p:nvSpPr>
        <p:spPr>
          <a:xfrm>
            <a:off x="5974639" y="4604455"/>
            <a:ext cx="6034662" cy="211907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 тверда, поглинає мало сонячної енергії(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t=-236℃),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вкрита льодом і снігом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763DED72-FC7F-410F-A174-C86055EA21DC}"/>
              </a:ext>
            </a:extLst>
          </p:cNvPr>
          <p:cNvSpPr txBox="1">
            <a:spLocks/>
          </p:cNvSpPr>
          <p:nvPr/>
        </p:nvSpPr>
        <p:spPr>
          <a:xfrm>
            <a:off x="7738459" y="925557"/>
            <a:ext cx="2683004" cy="1105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Тритон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R=1380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B09163B5-E492-49A2-A37C-FC9E150B105E}"/>
              </a:ext>
            </a:extLst>
          </p:cNvPr>
          <p:cNvSpPr txBox="1">
            <a:spLocks/>
          </p:cNvSpPr>
          <p:nvPr/>
        </p:nvSpPr>
        <p:spPr>
          <a:xfrm>
            <a:off x="5974639" y="2163334"/>
            <a:ext cx="6034662" cy="23056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 супутник, що рухається в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зворотньому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напрямі в порівнянні з обертанням планети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889276-5187-4A4F-9488-94BFEA099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9824">
            <a:off x="-1002834" y="1825962"/>
            <a:ext cx="7727897" cy="4346941"/>
          </a:xfrm>
          <a:prstGeom prst="rect">
            <a:avLst/>
          </a:prstGeom>
        </p:spPr>
      </p:pic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72863431-E8E5-4B89-9C38-7C5CD6D4488A}"/>
              </a:ext>
            </a:extLst>
          </p:cNvPr>
          <p:cNvSpPr txBox="1">
            <a:spLocks/>
          </p:cNvSpPr>
          <p:nvPr/>
        </p:nvSpPr>
        <p:spPr>
          <a:xfrm>
            <a:off x="738982" y="6125658"/>
            <a:ext cx="4291861" cy="5537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Нереїда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«Вояджер - 2»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2EED7C2-3DBA-41CF-9BC5-BBFF80B62934}"/>
              </a:ext>
            </a:extLst>
          </p:cNvPr>
          <p:cNvSpPr txBox="1">
            <a:spLocks/>
          </p:cNvSpPr>
          <p:nvPr/>
        </p:nvSpPr>
        <p:spPr>
          <a:xfrm>
            <a:off x="948208" y="6097527"/>
            <a:ext cx="4082637" cy="55376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Тритон, «Вояджер - 2»</a:t>
            </a:r>
          </a:p>
        </p:txBody>
      </p:sp>
    </p:spTree>
    <p:extLst>
      <p:ext uri="{BB962C8B-B14F-4D97-AF65-F5344CB8AC3E}">
        <p14:creationId xmlns:p14="http://schemas.microsoft.com/office/powerpoint/2010/main" val="7364408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2" grpId="1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8" y="2387297"/>
            <a:ext cx="11858729" cy="1152994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кільце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0" y="1201433"/>
            <a:ext cx="11858729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8" y="3913276"/>
            <a:ext cx="11858729" cy="11529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B45B1A9-9BD5-423F-A65E-8A0DB7CCAA3F}"/>
              </a:ext>
            </a:extLst>
          </p:cNvPr>
          <p:cNvSpPr txBox="1">
            <a:spLocks/>
          </p:cNvSpPr>
          <p:nvPr/>
        </p:nvSpPr>
        <p:spPr>
          <a:xfrm>
            <a:off x="166618" y="5451076"/>
            <a:ext cx="11858729" cy="102211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азотну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атмосферу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домішками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метану? </a:t>
            </a:r>
          </a:p>
        </p:txBody>
      </p: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9" y="2560314"/>
            <a:ext cx="11858729" cy="1062649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6. Яка природа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Червоної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9" y="4099236"/>
            <a:ext cx="11858729" cy="106264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вважати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схожим на зорю? 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ADC00ED-C652-4401-8B95-A4D0C7139CCA}"/>
              </a:ext>
            </a:extLst>
          </p:cNvPr>
          <p:cNvSpPr txBox="1">
            <a:spLocks/>
          </p:cNvSpPr>
          <p:nvPr/>
        </p:nvSpPr>
        <p:spPr>
          <a:xfrm>
            <a:off x="166619" y="5603503"/>
            <a:ext cx="11858729" cy="8128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Чим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дивовижне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забарвлення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B295C4C5-F68F-4D76-87A1-03E247D072DE}"/>
              </a:ext>
            </a:extLst>
          </p:cNvPr>
          <p:cNvSpPr txBox="1">
            <a:spLocks/>
          </p:cNvSpPr>
          <p:nvPr/>
        </p:nvSpPr>
        <p:spPr>
          <a:xfrm>
            <a:off x="166619" y="1271161"/>
            <a:ext cx="11858729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Яка з планет-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лежачи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боку?</a:t>
            </a:r>
          </a:p>
        </p:txBody>
      </p: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17" y="1181321"/>
            <a:ext cx="11858729" cy="114900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вам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природу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кілець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Сатурна?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видно? 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17" y="2727649"/>
            <a:ext cx="11858729" cy="701352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Нептун та Уран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блакитний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17" y="3826327"/>
            <a:ext cx="11858729" cy="120861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Сатурна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кратерів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25B3B735-3C00-42DC-8C0A-8FBE3AAD47F4}"/>
              </a:ext>
            </a:extLst>
          </p:cNvPr>
          <p:cNvSpPr txBox="1">
            <a:spLocks/>
          </p:cNvSpPr>
          <p:nvPr/>
        </p:nvSpPr>
        <p:spPr>
          <a:xfrm>
            <a:off x="166618" y="5432268"/>
            <a:ext cx="11858728" cy="109148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несхожі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собою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планети-гіганти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61464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63194-3F67-4402-B45C-66168720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" y="-2"/>
            <a:ext cx="12192000" cy="6858000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4419" y="0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Особливості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планет-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гігантів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7FF80706-EB9D-4279-9A6D-A967A0AA86AA}"/>
              </a:ext>
            </a:extLst>
          </p:cNvPr>
          <p:cNvSpPr txBox="1">
            <a:spLocks/>
          </p:cNvSpPr>
          <p:nvPr/>
        </p:nvSpPr>
        <p:spPr>
          <a:xfrm>
            <a:off x="171053" y="1474663"/>
            <a:ext cx="11858729" cy="23206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Планети цієї групи обертаються навколо осі набагато швидше, ніж планети земної групи, але не як тверді тіла. Приполярні зони обертаються повільніше екваторіальних. Поверхні відсутні </a:t>
            </a:r>
          </a:p>
        </p:txBody>
      </p:sp>
      <p:sp>
        <p:nvSpPr>
          <p:cNvPr id="9" name="Місце для вмісту 3">
            <a:extLst>
              <a:ext uri="{FF2B5EF4-FFF2-40B4-BE49-F238E27FC236}">
                <a16:creationId xmlns:a16="http://schemas.microsoft.com/office/drawing/2014/main" id="{D2614E48-22D7-47B6-A819-1E1F029263BB}"/>
              </a:ext>
            </a:extLst>
          </p:cNvPr>
          <p:cNvSpPr txBox="1">
            <a:spLocks/>
          </p:cNvSpPr>
          <p:nvPr/>
        </p:nvSpPr>
        <p:spPr>
          <a:xfrm>
            <a:off x="162216" y="4483713"/>
            <a:ext cx="11858729" cy="168592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крім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Урана)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власне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внутрішньої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гравітаційного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стискання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6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253859" y="1275612"/>
            <a:ext cx="11684275" cy="20682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3, пункт 2 (С. 50-55),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55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для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спостереження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(С.55)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60" y="3806629"/>
            <a:ext cx="11684275" cy="264763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</a:rPr>
              <a:t>Підготувати повідомлення, буклети, бюлетені, презентації на одну із тем: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Юпітер — велетень серед планет.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Сатурн і його родина.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Уран і Нептун: схожість і відмінність між ними.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•	Космічні місії до планет-гігантів.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663194-3F67-4402-B45C-66168720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19" y="-2"/>
            <a:ext cx="12192000" cy="6858000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4419" y="0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Особливості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планет-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гігантів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7FF80706-EB9D-4279-9A6D-A967A0AA86AA}"/>
              </a:ext>
            </a:extLst>
          </p:cNvPr>
          <p:cNvSpPr txBox="1">
            <a:spLocks/>
          </p:cNvSpPr>
          <p:nvPr/>
        </p:nvSpPr>
        <p:spPr>
          <a:xfrm>
            <a:off x="1576619" y="1137140"/>
            <a:ext cx="9047597" cy="5173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ітко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поділяються на дві пари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848FB-268F-4ADB-ADF1-B31A97241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16852" b="12963"/>
          <a:stretch/>
        </p:blipFill>
        <p:spPr>
          <a:xfrm rot="21134951">
            <a:off x="3120380" y="2030722"/>
            <a:ext cx="4151470" cy="3197982"/>
          </a:xfrm>
          <a:prstGeom prst="rect">
            <a:avLst/>
          </a:prstGeom>
        </p:spPr>
      </p:pic>
      <p:pic>
        <p:nvPicPr>
          <p:cNvPr id="11" name="Picture 2" descr="Похожее изображение">
            <a:extLst>
              <a:ext uri="{FF2B5EF4-FFF2-40B4-BE49-F238E27FC236}">
                <a16:creationId xmlns:a16="http://schemas.microsoft.com/office/drawing/2014/main" id="{84089EA5-2338-477B-AC32-BF456CCD3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1292" r="11292" b="11000"/>
          <a:stretch/>
        </p:blipFill>
        <p:spPr bwMode="auto">
          <a:xfrm>
            <a:off x="171053" y="2062492"/>
            <a:ext cx="3134442" cy="31344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ranus2-transparent.png">
            <a:extLst>
              <a:ext uri="{FF2B5EF4-FFF2-40B4-BE49-F238E27FC236}">
                <a16:creationId xmlns:a16="http://schemas.microsoft.com/office/drawing/2014/main" id="{BD8BCC92-3319-4052-B708-F7DFCD3F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90" y="2665401"/>
            <a:ext cx="1527197" cy="15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0B1871-7FA6-4BBC-B6E0-CF6DA4E9AF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5" t="31601" r="5751" b="3573"/>
          <a:stretch/>
        </p:blipFill>
        <p:spPr>
          <a:xfrm>
            <a:off x="9941452" y="2607866"/>
            <a:ext cx="1652464" cy="1664395"/>
          </a:xfrm>
          <a:prstGeom prst="rect">
            <a:avLst/>
          </a:prstGeom>
        </p:spPr>
      </p:pic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841F3D00-95DE-4BAA-B1D6-BFF1D3108828}"/>
              </a:ext>
            </a:extLst>
          </p:cNvPr>
          <p:cNvSpPr txBox="1">
            <a:spLocks/>
          </p:cNvSpPr>
          <p:nvPr/>
        </p:nvSpPr>
        <p:spPr>
          <a:xfrm>
            <a:off x="4499350" y="5420285"/>
            <a:ext cx="1393530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57D77540-35EA-43C8-954A-06168ED68020}"/>
              </a:ext>
            </a:extLst>
          </p:cNvPr>
          <p:cNvSpPr txBox="1">
            <a:spLocks/>
          </p:cNvSpPr>
          <p:nvPr/>
        </p:nvSpPr>
        <p:spPr>
          <a:xfrm>
            <a:off x="1041509" y="5420286"/>
            <a:ext cx="1393530" cy="42676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A3EC82F6-0CA0-4DB5-BD11-E24DAAC9BEED}"/>
              </a:ext>
            </a:extLst>
          </p:cNvPr>
          <p:cNvSpPr txBox="1">
            <a:spLocks/>
          </p:cNvSpPr>
          <p:nvPr/>
        </p:nvSpPr>
        <p:spPr>
          <a:xfrm>
            <a:off x="8096581" y="5420286"/>
            <a:ext cx="1122069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Уран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7939146C-4B8D-45DE-9A88-24A76000455E}"/>
              </a:ext>
            </a:extLst>
          </p:cNvPr>
          <p:cNvSpPr txBox="1">
            <a:spLocks/>
          </p:cNvSpPr>
          <p:nvPr/>
        </p:nvSpPr>
        <p:spPr>
          <a:xfrm>
            <a:off x="10065288" y="5420286"/>
            <a:ext cx="1404792" cy="42676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Нептун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A54C68A3-9751-452C-A0CE-16702D1C57F8}"/>
              </a:ext>
            </a:extLst>
          </p:cNvPr>
          <p:cNvSpPr txBox="1">
            <a:spLocks/>
          </p:cNvSpPr>
          <p:nvPr/>
        </p:nvSpPr>
        <p:spPr>
          <a:xfrm>
            <a:off x="1327435" y="5946083"/>
            <a:ext cx="921543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 і Сатурн мають більші розміри, менші густини і менші періоди обертання, ніж Уран і Нептун</a:t>
            </a:r>
          </a:p>
        </p:txBody>
      </p:sp>
    </p:spTree>
    <p:extLst>
      <p:ext uri="{BB962C8B-B14F-4D97-AF65-F5344CB8AC3E}">
        <p14:creationId xmlns:p14="http://schemas.microsoft.com/office/powerpoint/2010/main" val="851637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Юпітер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6" name="Місце для вмісту 3">
            <a:extLst>
              <a:ext uri="{FF2B5EF4-FFF2-40B4-BE49-F238E27FC236}">
                <a16:creationId xmlns:a16="http://schemas.microsoft.com/office/drawing/2014/main" id="{11FAA6A6-29EE-4461-A9EA-EAFFC649D9B6}"/>
              </a:ext>
            </a:extLst>
          </p:cNvPr>
          <p:cNvSpPr txBox="1">
            <a:spLocks/>
          </p:cNvSpPr>
          <p:nvPr/>
        </p:nvSpPr>
        <p:spPr>
          <a:xfrm>
            <a:off x="6565407" y="3207825"/>
            <a:ext cx="4445380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Найбільша планета Сонячної системи</a:t>
            </a: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01D77171-0D7E-436E-B4C4-697AF666C086}"/>
              </a:ext>
            </a:extLst>
          </p:cNvPr>
          <p:cNvSpPr txBox="1">
            <a:spLocks/>
          </p:cNvSpPr>
          <p:nvPr/>
        </p:nvSpPr>
        <p:spPr>
          <a:xfrm>
            <a:off x="5591216" y="5032912"/>
            <a:ext cx="6350515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2,5 рази важчий, ніж всі інші планети разом взяті</a:t>
            </a:r>
          </a:p>
        </p:txBody>
      </p:sp>
      <p:sp>
        <p:nvSpPr>
          <p:cNvPr id="30" name="Місце для вмісту 3">
            <a:extLst>
              <a:ext uri="{FF2B5EF4-FFF2-40B4-BE49-F238E27FC236}">
                <a16:creationId xmlns:a16="http://schemas.microsoft.com/office/drawing/2014/main" id="{3595D7B5-0838-4F2C-A31F-CBFF7A92FDB8}"/>
              </a:ext>
            </a:extLst>
          </p:cNvPr>
          <p:cNvSpPr txBox="1">
            <a:spLocks/>
          </p:cNvSpPr>
          <p:nvPr/>
        </p:nvSpPr>
        <p:spPr>
          <a:xfrm>
            <a:off x="6543784" y="1453119"/>
            <a:ext cx="4445380" cy="11098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None/>
              <a:tabLst>
                <a:tab pos="152400" algn="l"/>
                <a:tab pos="317500" algn="l"/>
                <a:tab pos="406400" algn="l"/>
                <a:tab pos="90170" algn="l"/>
                <a:tab pos="152400" algn="l"/>
                <a:tab pos="317500" algn="l"/>
              </a:tabLst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5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Myriad Pro Light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Myriad Pro Light"/>
            </a:endParaRPr>
          </a:p>
        </p:txBody>
      </p:sp>
      <p:pic>
        <p:nvPicPr>
          <p:cNvPr id="11" name="Picture 2" descr="Похожее изображение">
            <a:extLst>
              <a:ext uri="{FF2B5EF4-FFF2-40B4-BE49-F238E27FC236}">
                <a16:creationId xmlns:a16="http://schemas.microsoft.com/office/drawing/2014/main" id="{DB7C06EF-6CF3-4F83-AAA6-D4E98081E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11292" r="11292" b="11000"/>
          <a:stretch/>
        </p:blipFill>
        <p:spPr bwMode="auto">
          <a:xfrm>
            <a:off x="217107" y="1301238"/>
            <a:ext cx="5167092" cy="51670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5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Параметри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Юпітера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508426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32455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778,6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70658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5,204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 год 50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043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11,87 років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318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-133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Густина (г/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см</m:t>
                                  </m:r>
                                </m:e>
                                <m:sup>
                                  <m:r>
                                    <a:rPr lang="uk-UA" sz="2800" b="0" i="1" dirty="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1,9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2,2</a:t>
                          </a:r>
                          <a:r>
                            <a:rPr lang="uk-UA" sz="280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80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ru-RU" sz="28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з</m:t>
                                  </m:r>
                                </m:sub>
                              </m:sSub>
                            </m:oMath>
                          </a14:m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324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142 980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я 7">
                <a:extLst>
                  <a:ext uri="{FF2B5EF4-FFF2-40B4-BE49-F238E27FC236}">
                    <a16:creationId xmlns:a16="http://schemas.microsoft.com/office/drawing/2014/main" id="{8EBA8E03-C170-40A9-BB25-B27355721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508426"/>
                  </p:ext>
                </p:extLst>
              </p:nvPr>
            </p:nvGraphicFramePr>
            <p:xfrm>
              <a:off x="4122260" y="923263"/>
              <a:ext cx="7813964" cy="5819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6818">
                      <a:extLst>
                        <a:ext uri="{9D8B030D-6E8A-4147-A177-3AD203B41FA5}">
                          <a16:colId xmlns:a16="http://schemas.microsoft.com/office/drawing/2014/main" val="3493046224"/>
                        </a:ext>
                      </a:extLst>
                    </a:gridCol>
                    <a:gridCol w="2767146">
                      <a:extLst>
                        <a:ext uri="{9D8B030D-6E8A-4147-A177-3AD203B41FA5}">
                          <a16:colId xmlns:a16="http://schemas.microsoft.com/office/drawing/2014/main" val="3333342969"/>
                        </a:ext>
                      </a:extLst>
                    </a:gridCol>
                  </a:tblGrid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Зоряна величина</a:t>
                          </a:r>
                          <a:endParaRPr lang="uk-UA" sz="2800" b="0" dirty="0"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-2,7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3112079"/>
                      </a:ext>
                    </a:extLst>
                  </a:tr>
                  <a:tr h="449707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Середня відстань до Сонця 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778,6 </a:t>
                          </a:r>
                          <a:r>
                            <a:rPr lang="uk-UA" sz="28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млн.км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9558426"/>
                      </a:ext>
                    </a:extLst>
                  </a:tr>
                  <a:tr h="385445"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5,204 </a:t>
                          </a:r>
                          <a:r>
                            <a:rPr lang="uk-UA" sz="2400" dirty="0" err="1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а.о</a:t>
                          </a: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.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475383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Період обертання навколо осі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 год 50 хв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4740344"/>
                      </a:ext>
                    </a:extLst>
                  </a:tr>
                  <a:tr h="9404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Період обертання навколо Сонця (земних роках)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11,87 років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9861807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Маса (маси Землі)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318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01962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Температура</a:t>
                          </a:r>
                          <a:r>
                            <a:rPr lang="uk-UA" sz="2800" b="0" baseline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поверхні</a:t>
                          </a:r>
                          <a:endParaRPr lang="uk-UA" sz="2800" b="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12162" r="-881" b="-5148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577935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21" t="-675281" r="-55247" b="-3280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1,9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4231905"/>
                      </a:ext>
                    </a:extLst>
                  </a:tr>
                  <a:tr h="542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Прискорення вільного падіння</a:t>
                          </a:r>
                          <a:endParaRPr lang="uk-UA" sz="2400" dirty="0">
                            <a:solidFill>
                              <a:schemeClr val="bg1"/>
                            </a:solidFill>
                            <a:effectLst/>
                            <a:latin typeface="Trebuchet MS" panose="020B0603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182819" t="-775281" r="-881" b="-2280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240115"/>
                      </a:ext>
                    </a:extLst>
                  </a:tr>
                  <a:tr h="44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Діаметр по екватору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142 980 км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8225998"/>
                      </a:ext>
                    </a:extLst>
                  </a:tr>
                  <a:tr h="7109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sz="2800" b="0" dirty="0">
                              <a:solidFill>
                                <a:schemeClr val="bg1"/>
                              </a:solidFill>
                              <a:latin typeface="Trebuchet MS" panose="020B0603020202020204" pitchFamily="34" charset="0"/>
                            </a:rPr>
                            <a:t>Кількість супутників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2400" dirty="0">
                              <a:solidFill>
                                <a:schemeClr val="bg1"/>
                              </a:solidFill>
                              <a:effectLst/>
                              <a:latin typeface="Trebuchet MS" panose="020B0603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79</a:t>
                          </a:r>
                        </a:p>
                      </a:txBody>
                      <a:tcPr marL="0" marR="0" marT="0" marB="0" anchor="ctr">
                        <a:solidFill>
                          <a:srgbClr val="5568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7863509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88BFBF-524C-434D-A551-BF51BD8EE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427" y="2006110"/>
            <a:ext cx="3654061" cy="36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18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5B5421-7659-4C44-95DE-B5635642E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Юпітер</a:t>
              </a:r>
            </a:p>
          </p:txBody>
        </p:sp>
      </p:grp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27F6C8E5-A8EA-4952-9085-3227B8B5741E}"/>
              </a:ext>
            </a:extLst>
          </p:cNvPr>
          <p:cNvSpPr txBox="1">
            <a:spLocks/>
          </p:cNvSpPr>
          <p:nvPr/>
        </p:nvSpPr>
        <p:spPr>
          <a:xfrm>
            <a:off x="322605" y="5394566"/>
            <a:ext cx="4492282" cy="81287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Хмари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верхнього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шару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атмосфери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C18976DC-509A-4349-8D9D-A45BCADB737A}"/>
              </a:ext>
            </a:extLst>
          </p:cNvPr>
          <p:cNvSpPr txBox="1">
            <a:spLocks/>
          </p:cNvSpPr>
          <p:nvPr/>
        </p:nvSpPr>
        <p:spPr>
          <a:xfrm>
            <a:off x="611953" y="1056993"/>
            <a:ext cx="10968092" cy="16719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сильні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вітри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хмари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витягаються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смуги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паралельні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екватору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6C817C35-1513-4025-AD82-DF9D2677BF0C}"/>
              </a:ext>
            </a:extLst>
          </p:cNvPr>
          <p:cNvSpPr txBox="1">
            <a:spLocks/>
          </p:cNvSpPr>
          <p:nvPr/>
        </p:nvSpPr>
        <p:spPr>
          <a:xfrm>
            <a:off x="6509148" y="4965046"/>
            <a:ext cx="5516219" cy="167192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низького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11863</TotalTime>
  <Words>2266</Words>
  <Application>Microsoft Office PowerPoint</Application>
  <PresentationFormat>Широкий екран</PresentationFormat>
  <Paragraphs>449</Paragraphs>
  <Slides>50</Slides>
  <Notes>29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704</cp:revision>
  <dcterms:created xsi:type="dcterms:W3CDTF">2016-12-28T18:54:39Z</dcterms:created>
  <dcterms:modified xsi:type="dcterms:W3CDTF">2019-12-02T19:03:19Z</dcterms:modified>
</cp:coreProperties>
</file>