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8" r:id="rId2"/>
    <p:sldId id="381" r:id="rId3"/>
    <p:sldId id="913" r:id="rId4"/>
    <p:sldId id="434" r:id="rId5"/>
    <p:sldId id="886" r:id="rId6"/>
    <p:sldId id="864" r:id="rId7"/>
    <p:sldId id="827" r:id="rId8"/>
    <p:sldId id="828" r:id="rId9"/>
    <p:sldId id="860" r:id="rId10"/>
    <p:sldId id="896" r:id="rId11"/>
    <p:sldId id="436" r:id="rId12"/>
    <p:sldId id="897" r:id="rId13"/>
    <p:sldId id="898" r:id="rId14"/>
    <p:sldId id="915" r:id="rId15"/>
    <p:sldId id="914" r:id="rId16"/>
    <p:sldId id="899" r:id="rId17"/>
    <p:sldId id="916" r:id="rId18"/>
    <p:sldId id="917" r:id="rId19"/>
    <p:sldId id="854" r:id="rId20"/>
    <p:sldId id="918" r:id="rId21"/>
    <p:sldId id="329" r:id="rId22"/>
    <p:sldId id="303" r:id="rId2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68B5"/>
    <a:srgbClr val="689F38"/>
    <a:srgbClr val="00838F"/>
    <a:srgbClr val="FFFFFF"/>
    <a:srgbClr val="030A16"/>
    <a:srgbClr val="020915"/>
    <a:srgbClr val="FE7B1C"/>
    <a:srgbClr val="009589"/>
    <a:srgbClr val="55B55D"/>
    <a:srgbClr val="438F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74954" autoAdjust="0"/>
  </p:normalViewPr>
  <p:slideViewPr>
    <p:cSldViewPr snapToGrid="0">
      <p:cViewPr varScale="1">
        <p:scale>
          <a:sx n="64" d="100"/>
          <a:sy n="64" d="100"/>
        </p:scale>
        <p:origin x="114" y="2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E9ECB-EE97-4F16-8E97-AF251431DA57}" type="datetimeFigureOut">
              <a:rPr lang="uk-UA" smtClean="0"/>
              <a:t>09.12.2019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4D5F9-8C2C-48E3-A450-AE7F793E18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6900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194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008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9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9364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5426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980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6267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09.12.2019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2674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09.12.2019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364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09.12.2019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9163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09.12.2019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682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09.12.2019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357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09.12.2019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55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09.12.2019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682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09.12.2019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425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09.12.2019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25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09.12.2019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2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09.12.2019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167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7203A-26C4-4C0F-B196-2D7E82AF7C8E}" type="datetimeFigureOut">
              <a:rPr lang="uk-UA" smtClean="0"/>
              <a:t>09.12.2019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068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4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4CF20D-65D8-450D-9396-74EDCE2D6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549" y="4630111"/>
            <a:ext cx="5378451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</a:rPr>
              <a:t>КАРЛИКОВІ ПЛАНЕТИ. ПОЯС КОЙПЕРА, ХМАРА ООРТА</a:t>
            </a:r>
          </a:p>
        </p:txBody>
      </p:sp>
    </p:spTree>
    <p:extLst>
      <p:ext uri="{BB962C8B-B14F-4D97-AF65-F5344CB8AC3E}">
        <p14:creationId xmlns:p14="http://schemas.microsoft.com/office/powerpoint/2010/main" val="23703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47E8C2F-04A8-45B2-9118-5F2053B18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Супутники Плутона</a:t>
              </a:r>
            </a:p>
          </p:txBody>
        </p:sp>
      </p:grp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45C58AFE-7F26-465A-AE98-9E2017979BC7}"/>
              </a:ext>
            </a:extLst>
          </p:cNvPr>
          <p:cNvSpPr txBox="1">
            <a:spLocks/>
          </p:cNvSpPr>
          <p:nvPr/>
        </p:nvSpPr>
        <p:spPr>
          <a:xfrm>
            <a:off x="390984" y="5248726"/>
            <a:ext cx="2246312" cy="44973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Гідра (2006)</a:t>
            </a:r>
          </a:p>
        </p:txBody>
      </p:sp>
      <p:pic>
        <p:nvPicPr>
          <p:cNvPr id="11" name="Picture 6" descr="https://upload.wikimedia.org/wikipedia/commons/e/ef/Hydra_14.07.2015.jpg">
            <a:extLst>
              <a:ext uri="{FF2B5EF4-FFF2-40B4-BE49-F238E27FC236}">
                <a16:creationId xmlns:a16="http://schemas.microsoft.com/office/drawing/2014/main" id="{C6F8CB98-860A-4530-8BE1-225D5A2AC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" t="10021" r="4575" b="2528"/>
          <a:stretch/>
        </p:blipFill>
        <p:spPr bwMode="auto">
          <a:xfrm>
            <a:off x="220460" y="2135319"/>
            <a:ext cx="2587361" cy="258736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Результат пошуку зображень за запитом &quot;Никта (спутник)&quot;">
            <a:extLst>
              <a:ext uri="{FF2B5EF4-FFF2-40B4-BE49-F238E27FC236}">
                <a16:creationId xmlns:a16="http://schemas.microsoft.com/office/drawing/2014/main" id="{886B2552-4DE6-4F08-B2E9-DDB4C31CF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680" y="2135319"/>
            <a:ext cx="260985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1D66234F-5F76-45CF-858C-4429BCE6F34D}"/>
              </a:ext>
            </a:extLst>
          </p:cNvPr>
          <p:cNvSpPr txBox="1">
            <a:spLocks/>
          </p:cNvSpPr>
          <p:nvPr/>
        </p:nvSpPr>
        <p:spPr>
          <a:xfrm>
            <a:off x="3413449" y="5248726"/>
            <a:ext cx="2246312" cy="44973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Нікта</a:t>
            </a: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(2006)</a:t>
            </a:r>
          </a:p>
        </p:txBody>
      </p:sp>
      <p:pic>
        <p:nvPicPr>
          <p:cNvPr id="18" name="Picture 2" descr="File:Styx (moon).jpg">
            <a:extLst>
              <a:ext uri="{FF2B5EF4-FFF2-40B4-BE49-F238E27FC236}">
                <a16:creationId xmlns:a16="http://schemas.microsoft.com/office/drawing/2014/main" id="{A2A78423-1BC7-42CD-8880-B92E9F855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66" t="-14327" r="-20045" b="-14735"/>
          <a:stretch/>
        </p:blipFill>
        <p:spPr bwMode="auto">
          <a:xfrm>
            <a:off x="9411816" y="2135319"/>
            <a:ext cx="2613549" cy="260985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9" name="Picture 2" descr="https://upload.wikimedia.org/wikipedia/commons/thumb/2/23/Kerberos_%28moon%29.jpg/768px-Kerberos_%28moon%29.jpg?uselang=ru">
            <a:extLst>
              <a:ext uri="{FF2B5EF4-FFF2-40B4-BE49-F238E27FC236}">
                <a16:creationId xmlns:a16="http://schemas.microsoft.com/office/drawing/2014/main" id="{FAD26912-ED14-4AF2-BB1F-CE6DB2F03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679" y="2135319"/>
            <a:ext cx="2693987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7F061ABF-7B52-4261-885C-46ED6BECB6C5}"/>
              </a:ext>
            </a:extLst>
          </p:cNvPr>
          <p:cNvSpPr txBox="1">
            <a:spLocks/>
          </p:cNvSpPr>
          <p:nvPr/>
        </p:nvSpPr>
        <p:spPr>
          <a:xfrm>
            <a:off x="6279679" y="5239652"/>
            <a:ext cx="2693987" cy="44973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Кербер</a:t>
            </a: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(2011)</a:t>
            </a:r>
          </a:p>
        </p:txBody>
      </p:sp>
      <p:sp>
        <p:nvSpPr>
          <p:cNvPr id="21" name="Місце для вмісту 3">
            <a:extLst>
              <a:ext uri="{FF2B5EF4-FFF2-40B4-BE49-F238E27FC236}">
                <a16:creationId xmlns:a16="http://schemas.microsoft.com/office/drawing/2014/main" id="{E6946343-0D2A-4521-9BB0-758D256DB78B}"/>
              </a:ext>
            </a:extLst>
          </p:cNvPr>
          <p:cNvSpPr txBox="1">
            <a:spLocks/>
          </p:cNvSpPr>
          <p:nvPr/>
        </p:nvSpPr>
        <p:spPr>
          <a:xfrm>
            <a:off x="9546572" y="5227944"/>
            <a:ext cx="2344035" cy="44065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Стікс (2012)</a:t>
            </a:r>
          </a:p>
        </p:txBody>
      </p:sp>
    </p:spTree>
    <p:extLst>
      <p:ext uri="{BB962C8B-B14F-4D97-AF65-F5344CB8AC3E}">
        <p14:creationId xmlns:p14="http://schemas.microsoft.com/office/powerpoint/2010/main" val="37444680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47254F8-7FA3-471E-964A-D317465DD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05"/>
            <a:ext cx="12241022" cy="6819159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Пояс </a:t>
              </a:r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Койпера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11FAA6A6-29EE-4461-A9EA-EAFFC649D9B6}"/>
              </a:ext>
            </a:extLst>
          </p:cNvPr>
          <p:cNvSpPr txBox="1">
            <a:spLocks/>
          </p:cNvSpPr>
          <p:nvPr/>
        </p:nvSpPr>
        <p:spPr>
          <a:xfrm>
            <a:off x="246612" y="932822"/>
            <a:ext cx="11747798" cy="108928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1951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р. Джон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Койпер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висунув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іпотезу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 існування за Нептуном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пояса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астероїдів  </a:t>
            </a: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3D18408C-2652-438F-8016-DD1762A49037}"/>
              </a:ext>
            </a:extLst>
          </p:cNvPr>
          <p:cNvSpPr txBox="1">
            <a:spLocks/>
          </p:cNvSpPr>
          <p:nvPr/>
        </p:nvSpPr>
        <p:spPr>
          <a:xfrm>
            <a:off x="240185" y="5582147"/>
            <a:ext cx="11711630" cy="117889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Койпера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область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Нептуна (30 а. о.) </a:t>
            </a:r>
            <a:r>
              <a:rPr lang="ru-RU" sz="360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 відстані приблизно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 а. о.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8E791C-A243-4D70-9E6A-0F75370BA0B2}"/>
              </a:ext>
            </a:extLst>
          </p:cNvPr>
          <p:cNvSpPr txBox="1"/>
          <p:nvPr/>
        </p:nvSpPr>
        <p:spPr>
          <a:xfrm>
            <a:off x="1489393" y="3577482"/>
            <a:ext cx="2623276" cy="578882"/>
          </a:xfrm>
          <a:prstGeom prst="roundRect">
            <a:avLst/>
          </a:prstGeom>
          <a:solidFill>
            <a:srgbClr val="5568B5"/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</a:rPr>
              <a:t>Пояс 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</a:rPr>
              <a:t>Койпера</a:t>
            </a:r>
            <a:endParaRPr lang="ru-RU" sz="2800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6" name="Прямая соединительная линия 10">
            <a:extLst>
              <a:ext uri="{FF2B5EF4-FFF2-40B4-BE49-F238E27FC236}">
                <a16:creationId xmlns:a16="http://schemas.microsoft.com/office/drawing/2014/main" id="{6C475EC0-007C-49FF-A308-EECF7776FAF9}"/>
              </a:ext>
            </a:extLst>
          </p:cNvPr>
          <p:cNvCxnSpPr>
            <a:cxnSpLocks/>
          </p:cNvCxnSpPr>
          <p:nvPr/>
        </p:nvCxnSpPr>
        <p:spPr>
          <a:xfrm flipH="1">
            <a:off x="1828800" y="4156364"/>
            <a:ext cx="950991" cy="8469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7793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2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8EE8358-5569-4513-A937-DEB28CABB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 планета ? </a:t>
              </a:r>
            </a:p>
          </p:txBody>
        </p:sp>
      </p:grp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11FAA6A6-29EE-4461-A9EA-EAFFC649D9B6}"/>
              </a:ext>
            </a:extLst>
          </p:cNvPr>
          <p:cNvSpPr txBox="1">
            <a:spLocks/>
          </p:cNvSpPr>
          <p:nvPr/>
        </p:nvSpPr>
        <p:spPr>
          <a:xfrm>
            <a:off x="6713375" y="934004"/>
            <a:ext cx="4093764" cy="78369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Відкрито 2003 р.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Місце для вмісту 3">
                <a:extLst>
                  <a:ext uri="{FF2B5EF4-FFF2-40B4-BE49-F238E27FC236}">
                    <a16:creationId xmlns:a16="http://schemas.microsoft.com/office/drawing/2014/main" id="{3595D7B5-0838-4F2C-A31F-CBFF7A92FD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98718" y="2571904"/>
                <a:ext cx="6542893" cy="1068349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565"/>
                  </a:spcBef>
                  <a:spcAft>
                    <a:spcPts val="0"/>
                  </a:spcAft>
                  <a:buNone/>
                  <a:tabLst>
                    <a:tab pos="152400" algn="l"/>
                    <a:tab pos="317500" algn="l"/>
                    <a:tab pos="406400" algn="l"/>
                    <a:tab pos="90170" algn="l"/>
                    <a:tab pos="152400" algn="l"/>
                    <a:tab pos="3175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ru-RU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≈23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30</m:t>
                      </m:r>
                      <m:r>
                        <a:rPr lang="en-US" sz="3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ru-RU" sz="3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км</m:t>
                      </m:r>
                      <m:r>
                        <m:rPr>
                          <m:nor/>
                        </m:rPr>
                        <a:rPr lang="uk-UA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uk-UA" sz="3600" b="0" i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Cambria Math" panose="02040503050406030204" pitchFamily="18" charset="0"/>
                        </a:rPr>
                        <m:t>т</m:t>
                      </m:r>
                      <m:r>
                        <m:rPr>
                          <m:nor/>
                        </m:rPr>
                        <a:rPr lang="uk-UA" sz="360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рохи менша </m:t>
                      </m:r>
                    </m:oMath>
                  </m:oMathPara>
                </a14:m>
                <a:endParaRPr lang="uk-UA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565"/>
                  </a:spcBef>
                  <a:spcAft>
                    <a:spcPts val="0"/>
                  </a:spcAft>
                  <a:buNone/>
                  <a:tabLst>
                    <a:tab pos="152400" algn="l"/>
                    <a:tab pos="317500" algn="l"/>
                    <a:tab pos="406400" algn="l"/>
                    <a:tab pos="90170" algn="l"/>
                    <a:tab pos="152400" algn="l"/>
                    <a:tab pos="317500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uk-UA" sz="360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від Плутона</m:t>
                    </m:r>
                  </m:oMath>
                </a14:m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)</a:t>
                </a:r>
              </a:p>
            </p:txBody>
          </p:sp>
        </mc:Choice>
        <mc:Fallback>
          <p:sp>
            <p:nvSpPr>
              <p:cNvPr id="30" name="Місце для вмісту 3">
                <a:extLst>
                  <a:ext uri="{FF2B5EF4-FFF2-40B4-BE49-F238E27FC236}">
                    <a16:creationId xmlns:a16="http://schemas.microsoft.com/office/drawing/2014/main" id="{3595D7B5-0838-4F2C-A31F-CBFF7A92F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8718" y="2571904"/>
                <a:ext cx="6542893" cy="1068349"/>
              </a:xfrm>
              <a:prstGeom prst="roundRect">
                <a:avLst/>
              </a:prstGeom>
              <a:blipFill>
                <a:blip r:embed="rId3"/>
                <a:stretch>
                  <a:fillRect b="-30508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3D18408C-2652-438F-8016-DD1762A49037}"/>
              </a:ext>
            </a:extLst>
          </p:cNvPr>
          <p:cNvSpPr txBox="1">
            <a:spLocks/>
          </p:cNvSpPr>
          <p:nvPr/>
        </p:nvSpPr>
        <p:spPr>
          <a:xfrm>
            <a:off x="5398718" y="1832530"/>
            <a:ext cx="6542892" cy="59528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Неофіційна назва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Ксена</a:t>
            </a:r>
            <a:endParaRPr lang="en-US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055F1E4C-F3E0-496B-B116-3E5B2F28287F}"/>
              </a:ext>
            </a:extLst>
          </p:cNvPr>
          <p:cNvSpPr txBox="1">
            <a:spLocks/>
          </p:cNvSpPr>
          <p:nvPr/>
        </p:nvSpPr>
        <p:spPr>
          <a:xfrm>
            <a:off x="779390" y="5997101"/>
            <a:ext cx="4105852" cy="466044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Ксена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(з 2006 – Ерида)</a:t>
            </a: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B2885BEB-131B-43A3-8F24-FCC009CF76BA}"/>
              </a:ext>
            </a:extLst>
          </p:cNvPr>
          <p:cNvSpPr txBox="1">
            <a:spLocks/>
          </p:cNvSpPr>
          <p:nvPr/>
        </p:nvSpPr>
        <p:spPr>
          <a:xfrm>
            <a:off x="5398718" y="3797999"/>
            <a:ext cx="6542892" cy="110986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Якщо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Плутон – планета, то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Ксена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також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15A7C91-6179-4E13-AAF8-01788B5AB0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2" t="46305" r="19148" b="6155"/>
          <a:stretch/>
        </p:blipFill>
        <p:spPr>
          <a:xfrm>
            <a:off x="343246" y="1228088"/>
            <a:ext cx="4638147" cy="4603871"/>
          </a:xfrm>
          <a:prstGeom prst="ellipse">
            <a:avLst/>
          </a:prstGeom>
          <a:effectLst/>
        </p:spPr>
      </p:pic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B52A74F4-6560-4692-B455-7691FD727377}"/>
              </a:ext>
            </a:extLst>
          </p:cNvPr>
          <p:cNvSpPr txBox="1">
            <a:spLocks/>
          </p:cNvSpPr>
          <p:nvPr/>
        </p:nvSpPr>
        <p:spPr>
          <a:xfrm>
            <a:off x="5056331" y="5050755"/>
            <a:ext cx="6964579" cy="164137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робити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об’єктами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трохи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менші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за Плутон, 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якщо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буде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відкрито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більші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об’єкти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104788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BE2EB79-7767-4764-A8E3-212B1B29F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Міжнародний астрономічний союз (08.2006)</a:t>
              </a:r>
            </a:p>
          </p:txBody>
        </p:sp>
      </p:grp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6BA50137-EA7D-4DD8-B763-79156ABCD778}"/>
              </a:ext>
            </a:extLst>
          </p:cNvPr>
          <p:cNvSpPr txBox="1">
            <a:spLocks/>
          </p:cNvSpPr>
          <p:nvPr/>
        </p:nvSpPr>
        <p:spPr>
          <a:xfrm>
            <a:off x="166615" y="2279900"/>
            <a:ext cx="11858729" cy="73003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Планета має бути:</a:t>
            </a:r>
          </a:p>
        </p:txBody>
      </p: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52D1E8CF-1FAC-46E5-8102-B5BF4E9E680B}"/>
              </a:ext>
            </a:extLst>
          </p:cNvPr>
          <p:cNvSpPr txBox="1">
            <a:spLocks/>
          </p:cNvSpPr>
          <p:nvPr/>
        </p:nvSpPr>
        <p:spPr>
          <a:xfrm>
            <a:off x="166615" y="3302866"/>
            <a:ext cx="11858729" cy="741851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Круглої форми</a:t>
            </a:r>
          </a:p>
        </p:txBody>
      </p: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9DC4D830-40BE-4A5F-9EE9-27AD5F5C2463}"/>
              </a:ext>
            </a:extLst>
          </p:cNvPr>
          <p:cNvSpPr txBox="1">
            <a:spLocks/>
          </p:cNvSpPr>
          <p:nvPr/>
        </p:nvSpPr>
        <p:spPr>
          <a:xfrm>
            <a:off x="166615" y="4362798"/>
            <a:ext cx="11858729" cy="74185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Обертатися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2F9B08BD-B734-4BE1-BB3D-9712852D5C5F}"/>
              </a:ext>
            </a:extLst>
          </p:cNvPr>
          <p:cNvSpPr txBox="1">
            <a:spLocks/>
          </p:cNvSpPr>
          <p:nvPr/>
        </p:nvSpPr>
        <p:spPr>
          <a:xfrm>
            <a:off x="166615" y="1130190"/>
            <a:ext cx="11858729" cy="8128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Модифікував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означення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4EC787C9-554F-4352-8D52-D669C947E091}"/>
              </a:ext>
            </a:extLst>
          </p:cNvPr>
          <p:cNvSpPr txBox="1">
            <a:spLocks/>
          </p:cNvSpPr>
          <p:nvPr/>
        </p:nvSpPr>
        <p:spPr>
          <a:xfrm>
            <a:off x="166618" y="5434963"/>
            <a:ext cx="11858729" cy="115287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Бути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єдиним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своїй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крім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супутників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105292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BE2EB79-7767-4764-A8E3-212B1B29F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Міжнародний астрономічний союз (08.2006)</a:t>
              </a:r>
            </a:p>
          </p:txBody>
        </p:sp>
      </p:grp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6BA50137-EA7D-4DD8-B763-79156ABCD778}"/>
              </a:ext>
            </a:extLst>
          </p:cNvPr>
          <p:cNvSpPr txBox="1">
            <a:spLocks/>
          </p:cNvSpPr>
          <p:nvPr/>
        </p:nvSpPr>
        <p:spPr>
          <a:xfrm>
            <a:off x="208935" y="2898028"/>
            <a:ext cx="11858729" cy="113102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Створено новий клас об’єктів Сонячної системи – карликові планети:</a:t>
            </a:r>
          </a:p>
        </p:txBody>
      </p: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52D1E8CF-1FAC-46E5-8102-B5BF4E9E680B}"/>
              </a:ext>
            </a:extLst>
          </p:cNvPr>
          <p:cNvSpPr txBox="1">
            <a:spLocks/>
          </p:cNvSpPr>
          <p:nvPr/>
        </p:nvSpPr>
        <p:spPr>
          <a:xfrm>
            <a:off x="166632" y="5702388"/>
            <a:ext cx="11858729" cy="741851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Обертатися навколо Сонця</a:t>
            </a:r>
          </a:p>
        </p:txBody>
      </p: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9DC4D830-40BE-4A5F-9EE9-27AD5F5C2463}"/>
              </a:ext>
            </a:extLst>
          </p:cNvPr>
          <p:cNvSpPr txBox="1">
            <a:spLocks/>
          </p:cNvSpPr>
          <p:nvPr/>
        </p:nvSpPr>
        <p:spPr>
          <a:xfrm>
            <a:off x="208935" y="4494794"/>
            <a:ext cx="11858729" cy="74185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Круглої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форми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2F9B08BD-B734-4BE1-BB3D-9712852D5C5F}"/>
              </a:ext>
            </a:extLst>
          </p:cNvPr>
          <p:cNvSpPr txBox="1">
            <a:spLocks/>
          </p:cNvSpPr>
          <p:nvPr/>
        </p:nvSpPr>
        <p:spPr>
          <a:xfrm>
            <a:off x="208935" y="1301261"/>
            <a:ext cx="11858729" cy="113102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серпня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2006 р. – Плутон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позбавлено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статусу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1383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Карликові планети</a:t>
              </a:r>
            </a:p>
          </p:txBody>
        </p:sp>
      </p:grpSp>
      <p:grpSp>
        <p:nvGrpSpPr>
          <p:cNvPr id="68" name="Группа 6">
            <a:extLst>
              <a:ext uri="{FF2B5EF4-FFF2-40B4-BE49-F238E27FC236}">
                <a16:creationId xmlns:a16="http://schemas.microsoft.com/office/drawing/2014/main" id="{EC3688A9-560E-41C6-9B06-400721E2E854}"/>
              </a:ext>
            </a:extLst>
          </p:cNvPr>
          <p:cNvGrpSpPr/>
          <p:nvPr/>
        </p:nvGrpSpPr>
        <p:grpSpPr>
          <a:xfrm>
            <a:off x="9759993" y="2451283"/>
            <a:ext cx="1683459" cy="2308884"/>
            <a:chOff x="6957481" y="2713989"/>
            <a:chExt cx="1262594" cy="1731663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70EE572-F8AA-4F21-9ABE-329467D385E7}"/>
                </a:ext>
              </a:extLst>
            </p:cNvPr>
            <p:cNvSpPr txBox="1"/>
            <p:nvPr/>
          </p:nvSpPr>
          <p:spPr>
            <a:xfrm>
              <a:off x="7052935" y="4011491"/>
              <a:ext cx="1071687" cy="434161"/>
            </a:xfrm>
            <a:prstGeom prst="roundRect">
              <a:avLst/>
            </a:prstGeom>
            <a:solidFill>
              <a:srgbClr val="5568B5"/>
            </a:solidFill>
          </p:spPr>
          <p:txBody>
            <a:bodyPr wrap="none" rtlCol="0">
              <a:spAutoFit/>
            </a:bodyPr>
            <a:lstStyle/>
            <a:p>
              <a:pPr algn="ctr" defTabSz="914377">
                <a:defRPr/>
              </a:pPr>
              <a:r>
                <a:rPr lang="ru-RU" sz="2800" dirty="0" err="1">
                  <a:solidFill>
                    <a:prstClr val="white"/>
                  </a:solidFill>
                  <a:latin typeface="Trebuchet MS" panose="020B0603020202020204" pitchFamily="34" charset="0"/>
                </a:rPr>
                <a:t>Хаумеа</a:t>
              </a:r>
              <a:endParaRPr lang="ru-RU" sz="2800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70" name="Picture 2" descr="https://upload.wikimedia.org/wikipedia/commons/9/90/2003EL61art.jpg">
              <a:extLst>
                <a:ext uri="{FF2B5EF4-FFF2-40B4-BE49-F238E27FC236}">
                  <a16:creationId xmlns:a16="http://schemas.microsoft.com/office/drawing/2014/main" id="{7CD47E5B-ABCA-4941-A190-1286F93072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40" t="4836" r="-786"/>
            <a:stretch/>
          </p:blipFill>
          <p:spPr bwMode="auto">
            <a:xfrm>
              <a:off x="6957481" y="2713989"/>
              <a:ext cx="1262594" cy="1334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" name="Группа 11">
            <a:extLst>
              <a:ext uri="{FF2B5EF4-FFF2-40B4-BE49-F238E27FC236}">
                <a16:creationId xmlns:a16="http://schemas.microsoft.com/office/drawing/2014/main" id="{30FE18E6-05EB-4E12-8B28-D36D88048BEB}"/>
              </a:ext>
            </a:extLst>
          </p:cNvPr>
          <p:cNvGrpSpPr/>
          <p:nvPr/>
        </p:nvGrpSpPr>
        <p:grpSpPr>
          <a:xfrm>
            <a:off x="7057673" y="1168667"/>
            <a:ext cx="2148851" cy="2794525"/>
            <a:chOff x="5097780" y="1127760"/>
            <a:chExt cx="1611638" cy="2095893"/>
          </a:xfrm>
        </p:grpSpPr>
        <p:grpSp>
          <p:nvGrpSpPr>
            <p:cNvPr id="72" name="Группа 13">
              <a:extLst>
                <a:ext uri="{FF2B5EF4-FFF2-40B4-BE49-F238E27FC236}">
                  <a16:creationId xmlns:a16="http://schemas.microsoft.com/office/drawing/2014/main" id="{6E6173F7-D093-4AE3-BEFF-162A6E3EB5B8}"/>
                </a:ext>
              </a:extLst>
            </p:cNvPr>
            <p:cNvGrpSpPr/>
            <p:nvPr/>
          </p:nvGrpSpPr>
          <p:grpSpPr>
            <a:xfrm>
              <a:off x="5292932" y="1220366"/>
              <a:ext cx="1416486" cy="2003287"/>
              <a:chOff x="5292932" y="1220366"/>
              <a:chExt cx="1416486" cy="2003287"/>
            </a:xfrm>
          </p:grpSpPr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D6E8F67B-33A5-4C2E-A1CE-70147E034E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932" t="46305" r="19148" b="6155"/>
              <a:stretch/>
            </p:blipFill>
            <p:spPr>
              <a:xfrm>
                <a:off x="5292932" y="1220366"/>
                <a:ext cx="1416486" cy="1406018"/>
              </a:xfrm>
              <a:prstGeom prst="ellipse">
                <a:avLst/>
              </a:prstGeom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71E00C1-BC13-49F3-851E-C51BFEAE6957}"/>
                  </a:ext>
                </a:extLst>
              </p:cNvPr>
              <p:cNvSpPr txBox="1"/>
              <p:nvPr/>
            </p:nvSpPr>
            <p:spPr>
              <a:xfrm>
                <a:off x="5542132" y="2789492"/>
                <a:ext cx="918090" cy="434161"/>
              </a:xfrm>
              <a:prstGeom prst="roundRect">
                <a:avLst/>
              </a:prstGeom>
              <a:solidFill>
                <a:srgbClr val="5568B5"/>
              </a:solidFill>
            </p:spPr>
            <p:txBody>
              <a:bodyPr wrap="non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ru-RU" sz="2800" dirty="0" err="1">
                    <a:solidFill>
                      <a:prstClr val="white"/>
                    </a:solidFill>
                    <a:latin typeface="Trebuchet MS" panose="020B0603020202020204" pitchFamily="34" charset="0"/>
                  </a:rPr>
                  <a:t>Ерида</a:t>
                </a:r>
                <a:endParaRPr lang="ru-RU" sz="2000" dirty="0">
                  <a:solidFill>
                    <a:prstClr val="white"/>
                  </a:solidFill>
                  <a:latin typeface="Trebuchet MS" panose="020B0603020202020204" pitchFamily="34" charset="0"/>
                </a:endParaRPr>
              </a:p>
            </p:txBody>
          </p:sp>
        </p:grpSp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1FA0F0C4-0676-4FCD-8584-259DADF02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01" t="45333" r="44666" b="44445"/>
            <a:stretch/>
          </p:blipFill>
          <p:spPr>
            <a:xfrm rot="19513841">
              <a:off x="5097780" y="1127760"/>
              <a:ext cx="244061" cy="129540"/>
            </a:xfrm>
            <a:prstGeom prst="rect">
              <a:avLst/>
            </a:prstGeom>
          </p:spPr>
        </p:pic>
      </p:grpSp>
      <p:grpSp>
        <p:nvGrpSpPr>
          <p:cNvPr id="76" name="Группа 17">
            <a:extLst>
              <a:ext uri="{FF2B5EF4-FFF2-40B4-BE49-F238E27FC236}">
                <a16:creationId xmlns:a16="http://schemas.microsoft.com/office/drawing/2014/main" id="{F353D4ED-E6FA-4814-B907-9F238447E3FA}"/>
              </a:ext>
            </a:extLst>
          </p:cNvPr>
          <p:cNvGrpSpPr/>
          <p:nvPr/>
        </p:nvGrpSpPr>
        <p:grpSpPr>
          <a:xfrm>
            <a:off x="355233" y="3319446"/>
            <a:ext cx="1585868" cy="2144993"/>
            <a:chOff x="429154" y="2877943"/>
            <a:chExt cx="1189401" cy="1608745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70AC1FA-0624-485B-8096-5055D08304E1}"/>
                </a:ext>
              </a:extLst>
            </p:cNvPr>
            <p:cNvSpPr txBox="1"/>
            <p:nvPr/>
          </p:nvSpPr>
          <p:spPr>
            <a:xfrm>
              <a:off x="479274" y="4052526"/>
              <a:ext cx="1089170" cy="434162"/>
            </a:xfrm>
            <a:prstGeom prst="roundRect">
              <a:avLst/>
            </a:prstGeom>
            <a:solidFill>
              <a:srgbClr val="5568B5"/>
            </a:solidFill>
          </p:spPr>
          <p:txBody>
            <a:bodyPr wrap="none" rtlCol="0">
              <a:spAutoFit/>
            </a:bodyPr>
            <a:lstStyle/>
            <a:p>
              <a:pPr algn="ctr" defTabSz="914377">
                <a:defRPr/>
              </a:pPr>
              <a:r>
                <a:rPr lang="ru-RU" sz="2800" dirty="0">
                  <a:solidFill>
                    <a:prstClr val="white"/>
                  </a:solidFill>
                  <a:latin typeface="Trebuchet MS" panose="020B0603020202020204" pitchFamily="34" charset="0"/>
                </a:rPr>
                <a:t>Церера</a:t>
              </a:r>
            </a:p>
          </p:txBody>
        </p:sp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FF13550F-0CB5-44E5-939A-F05DEDD835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63" t="25556" r="36353" b="26296"/>
            <a:stretch/>
          </p:blipFill>
          <p:spPr>
            <a:xfrm>
              <a:off x="429154" y="2877943"/>
              <a:ext cx="1189401" cy="1189401"/>
            </a:xfrm>
            <a:prstGeom prst="ellipse">
              <a:avLst/>
            </a:prstGeom>
          </p:spPr>
        </p:pic>
      </p:grpSp>
      <p:grpSp>
        <p:nvGrpSpPr>
          <p:cNvPr id="79" name="Группа 20">
            <a:extLst>
              <a:ext uri="{FF2B5EF4-FFF2-40B4-BE49-F238E27FC236}">
                <a16:creationId xmlns:a16="http://schemas.microsoft.com/office/drawing/2014/main" id="{FD1641AE-F3ED-427B-BF44-02FA2F4E66EF}"/>
              </a:ext>
            </a:extLst>
          </p:cNvPr>
          <p:cNvGrpSpPr/>
          <p:nvPr/>
        </p:nvGrpSpPr>
        <p:grpSpPr>
          <a:xfrm>
            <a:off x="4983344" y="3509010"/>
            <a:ext cx="1884072" cy="1960504"/>
            <a:chOff x="4049066" y="3425018"/>
            <a:chExt cx="1413054" cy="1470378"/>
          </a:xfrm>
        </p:grpSpPr>
        <p:grpSp>
          <p:nvGrpSpPr>
            <p:cNvPr id="80" name="Группа 21">
              <a:extLst>
                <a:ext uri="{FF2B5EF4-FFF2-40B4-BE49-F238E27FC236}">
                  <a16:creationId xmlns:a16="http://schemas.microsoft.com/office/drawing/2014/main" id="{94928504-F670-4C01-819E-A038B024328D}"/>
                </a:ext>
              </a:extLst>
            </p:cNvPr>
            <p:cNvGrpSpPr/>
            <p:nvPr/>
          </p:nvGrpSpPr>
          <p:grpSpPr>
            <a:xfrm>
              <a:off x="4049066" y="3425018"/>
              <a:ext cx="1413054" cy="1470378"/>
              <a:chOff x="4049066" y="3425018"/>
              <a:chExt cx="1413054" cy="1470378"/>
            </a:xfrm>
          </p:grpSpPr>
          <p:pic>
            <p:nvPicPr>
              <p:cNvPr id="82" name="Picture 4" descr="https://upload.wikimedia.org/wikipedia/commons/c/ca/2005FY9art.jpg">
                <a:extLst>
                  <a:ext uri="{FF2B5EF4-FFF2-40B4-BE49-F238E27FC236}">
                    <a16:creationId xmlns:a16="http://schemas.microsoft.com/office/drawing/2014/main" id="{59EFF633-6A08-4877-8FC6-C25A98F430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27" t="4818" r="5010" b="4870"/>
              <a:stretch/>
            </p:blipFill>
            <p:spPr bwMode="auto">
              <a:xfrm>
                <a:off x="4274193" y="3425018"/>
                <a:ext cx="962800" cy="976313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9E7AC88A-8E80-4999-899F-51D50B436561}"/>
                  </a:ext>
                </a:extLst>
              </p:cNvPr>
              <p:cNvSpPr txBox="1"/>
              <p:nvPr/>
            </p:nvSpPr>
            <p:spPr>
              <a:xfrm>
                <a:off x="4049066" y="4461235"/>
                <a:ext cx="1413054" cy="434161"/>
              </a:xfrm>
              <a:prstGeom prst="roundRect">
                <a:avLst/>
              </a:prstGeom>
              <a:solidFill>
                <a:srgbClr val="5568B5"/>
              </a:solidFill>
            </p:spPr>
            <p:txBody>
              <a:bodyPr wrap="non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ru-RU" sz="2800" dirty="0" err="1">
                    <a:solidFill>
                      <a:prstClr val="white"/>
                    </a:solidFill>
                    <a:latin typeface="Trebuchet MS" panose="020B0603020202020204" pitchFamily="34" charset="0"/>
                  </a:rPr>
                  <a:t>Макемаке</a:t>
                </a:r>
                <a:endParaRPr lang="ru-RU" sz="2800" dirty="0">
                  <a:solidFill>
                    <a:prstClr val="white"/>
                  </a:solidFill>
                  <a:latin typeface="Trebuchet MS" panose="020B0603020202020204" pitchFamily="34" charset="0"/>
                </a:endParaRPr>
              </a:p>
            </p:txBody>
          </p:sp>
        </p:grp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51D66E84-99A6-4E70-A88B-B44DFF6C61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90" t="24889" r="35949" b="26469"/>
            <a:stretch/>
          </p:blipFill>
          <p:spPr>
            <a:xfrm>
              <a:off x="5262828" y="3598914"/>
              <a:ext cx="104352" cy="104352"/>
            </a:xfrm>
            <a:prstGeom prst="ellipse">
              <a:avLst/>
            </a:prstGeom>
          </p:spPr>
        </p:pic>
      </p:grpSp>
      <p:grpSp>
        <p:nvGrpSpPr>
          <p:cNvPr id="84" name="Группа 25">
            <a:extLst>
              <a:ext uri="{FF2B5EF4-FFF2-40B4-BE49-F238E27FC236}">
                <a16:creationId xmlns:a16="http://schemas.microsoft.com/office/drawing/2014/main" id="{7417CFAE-09E6-438E-BB97-316A2520D883}"/>
              </a:ext>
            </a:extLst>
          </p:cNvPr>
          <p:cNvGrpSpPr/>
          <p:nvPr/>
        </p:nvGrpSpPr>
        <p:grpSpPr>
          <a:xfrm>
            <a:off x="1288472" y="1129977"/>
            <a:ext cx="3694545" cy="3157382"/>
            <a:chOff x="1974652" y="1561477"/>
            <a:chExt cx="2275187" cy="1944389"/>
          </a:xfrm>
        </p:grpSpPr>
        <p:grpSp>
          <p:nvGrpSpPr>
            <p:cNvPr id="85" name="Группа 26">
              <a:extLst>
                <a:ext uri="{FF2B5EF4-FFF2-40B4-BE49-F238E27FC236}">
                  <a16:creationId xmlns:a16="http://schemas.microsoft.com/office/drawing/2014/main" id="{70BA5051-F8B6-412E-91EB-E3FD923CE467}"/>
                </a:ext>
              </a:extLst>
            </p:cNvPr>
            <p:cNvGrpSpPr/>
            <p:nvPr/>
          </p:nvGrpSpPr>
          <p:grpSpPr>
            <a:xfrm>
              <a:off x="2583007" y="1772775"/>
              <a:ext cx="1315930" cy="1733091"/>
              <a:chOff x="2583007" y="1772775"/>
              <a:chExt cx="1315930" cy="1733091"/>
            </a:xfrm>
          </p:grpSpPr>
          <p:pic>
            <p:nvPicPr>
              <p:cNvPr id="91" name="Рисунок 90">
                <a:extLst>
                  <a:ext uri="{FF2B5EF4-FFF2-40B4-BE49-F238E27FC236}">
                    <a16:creationId xmlns:a16="http://schemas.microsoft.com/office/drawing/2014/main" id="{2DBE0119-2EA2-4B1C-A32D-CBA3218161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3" t="2593" r="3148" b="4074"/>
              <a:stretch/>
            </p:blipFill>
            <p:spPr>
              <a:xfrm>
                <a:off x="2583007" y="1772775"/>
                <a:ext cx="1315930" cy="1313325"/>
              </a:xfrm>
              <a:prstGeom prst="ellipse">
                <a:avLst/>
              </a:prstGeom>
            </p:spPr>
          </p:pic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5357DF97-CAD8-4D3D-B1C7-CF3085923CFC}"/>
                  </a:ext>
                </a:extLst>
              </p:cNvPr>
              <p:cNvSpPr txBox="1"/>
              <p:nvPr/>
            </p:nvSpPr>
            <p:spPr>
              <a:xfrm>
                <a:off x="2809704" y="3149377"/>
                <a:ext cx="862529" cy="356489"/>
              </a:xfrm>
              <a:prstGeom prst="roundRect">
                <a:avLst/>
              </a:prstGeom>
              <a:solidFill>
                <a:srgbClr val="5568B5"/>
              </a:solidFill>
            </p:spPr>
            <p:txBody>
              <a:bodyPr wrap="non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ru-RU" sz="2800" dirty="0">
                    <a:solidFill>
                      <a:prstClr val="white"/>
                    </a:solidFill>
                    <a:latin typeface="Trebuchet MS" panose="020B0603020202020204" pitchFamily="34" charset="0"/>
                  </a:rPr>
                  <a:t>Плутон</a:t>
                </a:r>
                <a:endParaRPr lang="ru-RU" sz="2000" dirty="0">
                  <a:solidFill>
                    <a:prstClr val="white"/>
                  </a:solidFill>
                  <a:latin typeface="Trebuchet MS" panose="020B0603020202020204" pitchFamily="34" charset="0"/>
                </a:endParaRPr>
              </a:p>
            </p:txBody>
          </p:sp>
        </p:grpSp>
        <p:pic>
          <p:nvPicPr>
            <p:cNvPr id="86" name="Picture 6" descr="https://upload.wikimedia.org/wikipedia/commons/2/2b/Charon_in_Color_%28HQ%29.jpg">
              <a:extLst>
                <a:ext uri="{FF2B5EF4-FFF2-40B4-BE49-F238E27FC236}">
                  <a16:creationId xmlns:a16="http://schemas.microsoft.com/office/drawing/2014/main" id="{EA757F7A-E5D3-4739-8407-8A9EAC0B3A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652" y="1600200"/>
              <a:ext cx="607415" cy="60741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8" descr="Nix best view">
              <a:extLst>
                <a:ext uri="{FF2B5EF4-FFF2-40B4-BE49-F238E27FC236}">
                  <a16:creationId xmlns:a16="http://schemas.microsoft.com/office/drawing/2014/main" id="{C6D4C124-3F7A-4BE2-A099-641C2773A1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4143" y="1930400"/>
              <a:ext cx="165696" cy="184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62B9D00A-AFB6-40E2-8D34-BD24B1A5E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01" t="45333" r="44666" b="44445"/>
            <a:stretch/>
          </p:blipFill>
          <p:spPr>
            <a:xfrm rot="1364861">
              <a:off x="2473228" y="2984285"/>
              <a:ext cx="268045" cy="142270"/>
            </a:xfrm>
            <a:prstGeom prst="rect">
              <a:avLst/>
            </a:prstGeom>
          </p:spPr>
        </p:pic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CE6662EA-D4E2-4AAD-8A67-D37850E2A4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65" t="43148" r="44829" b="42394"/>
            <a:stretch/>
          </p:blipFill>
          <p:spPr>
            <a:xfrm rot="21226824">
              <a:off x="3107254" y="1561477"/>
              <a:ext cx="141358" cy="116047"/>
            </a:xfrm>
            <a:prstGeom prst="rect">
              <a:avLst/>
            </a:prstGeom>
          </p:spPr>
        </p:pic>
        <p:pic>
          <p:nvPicPr>
            <p:cNvPr id="90" name="Picture 10" descr="Первый снимок Гидры, переданный аппаратом «Новые горизонты» (от 14 июля 2015 года с расстояния 143 000 км)">
              <a:extLst>
                <a:ext uri="{FF2B5EF4-FFF2-40B4-BE49-F238E27FC236}">
                  <a16:creationId xmlns:a16="http://schemas.microsoft.com/office/drawing/2014/main" id="{32C2C4E6-F0B5-4F10-9A84-27CAB73F2F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060606"/>
                </a:clrFrom>
                <a:clrTo>
                  <a:srgbClr val="0606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8937" y="2879966"/>
              <a:ext cx="158713" cy="168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3" name="Місце для вмісту 3">
            <a:extLst>
              <a:ext uri="{FF2B5EF4-FFF2-40B4-BE49-F238E27FC236}">
                <a16:creationId xmlns:a16="http://schemas.microsoft.com/office/drawing/2014/main" id="{3689B502-BDEC-4C2E-A584-A901C3868BCC}"/>
              </a:ext>
            </a:extLst>
          </p:cNvPr>
          <p:cNvSpPr txBox="1">
            <a:spLocks/>
          </p:cNvSpPr>
          <p:nvPr/>
        </p:nvSpPr>
        <p:spPr>
          <a:xfrm>
            <a:off x="422060" y="5641842"/>
            <a:ext cx="6181262" cy="110435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Претенденти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: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Квавар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Іксіон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Седна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, Орк, Варуна</a:t>
            </a:r>
          </a:p>
        </p:txBody>
      </p:sp>
      <p:sp>
        <p:nvSpPr>
          <p:cNvPr id="94" name="Місце для вмісту 3">
            <a:extLst>
              <a:ext uri="{FF2B5EF4-FFF2-40B4-BE49-F238E27FC236}">
                <a16:creationId xmlns:a16="http://schemas.microsoft.com/office/drawing/2014/main" id="{55078120-0728-42E0-A309-FAB5F69DBC83}"/>
              </a:ext>
            </a:extLst>
          </p:cNvPr>
          <p:cNvSpPr txBox="1">
            <a:spLocks/>
          </p:cNvSpPr>
          <p:nvPr/>
        </p:nvSpPr>
        <p:spPr>
          <a:xfrm>
            <a:off x="7453417" y="5054729"/>
            <a:ext cx="4451833" cy="170430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Транснептунові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об’єкти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–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тіла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які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обертаються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навколо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Сонця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за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орбітою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Нептуна</a:t>
            </a:r>
          </a:p>
        </p:txBody>
      </p:sp>
    </p:spTree>
    <p:extLst>
      <p:ext uri="{BB962C8B-B14F-4D97-AF65-F5344CB8AC3E}">
        <p14:creationId xmlns:p14="http://schemas.microsoft.com/office/powerpoint/2010/main" val="6969810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BE2EB79-7767-4764-A8E3-212B1B29F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841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Хмара </a:t>
              </a:r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Оорта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11FAA6A6-29EE-4461-A9EA-EAFFC649D9B6}"/>
              </a:ext>
            </a:extLst>
          </p:cNvPr>
          <p:cNvSpPr txBox="1">
            <a:spLocks/>
          </p:cNvSpPr>
          <p:nvPr/>
        </p:nvSpPr>
        <p:spPr>
          <a:xfrm>
            <a:off x="5253997" y="950794"/>
            <a:ext cx="6713204" cy="176028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Сферична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хмара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крижаних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яка 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джерелом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довгоперіодичних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комет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Місце для вмісту 3">
            <a:extLst>
              <a:ext uri="{FF2B5EF4-FFF2-40B4-BE49-F238E27FC236}">
                <a16:creationId xmlns:a16="http://schemas.microsoft.com/office/drawing/2014/main" id="{3595D7B5-0838-4F2C-A31F-CBFF7A92FDB8}"/>
              </a:ext>
            </a:extLst>
          </p:cNvPr>
          <p:cNvSpPr txBox="1">
            <a:spLocks/>
          </p:cNvSpPr>
          <p:nvPr/>
        </p:nvSpPr>
        <p:spPr>
          <a:xfrm>
            <a:off x="5315837" y="4236631"/>
            <a:ext cx="6651364" cy="244129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хмари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Оорта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підтверджено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однак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численні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непрямі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факти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вказують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існування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3D18408C-2652-438F-8016-DD1762A49037}"/>
              </a:ext>
            </a:extLst>
          </p:cNvPr>
          <p:cNvSpPr txBox="1">
            <a:spLocks/>
          </p:cNvSpPr>
          <p:nvPr/>
        </p:nvSpPr>
        <p:spPr>
          <a:xfrm>
            <a:off x="5315837" y="2907851"/>
            <a:ext cx="6651364" cy="110986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1950-х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ідея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висунута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Яном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Оортом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055F1E4C-F3E0-496B-B116-3E5B2F28287F}"/>
              </a:ext>
            </a:extLst>
          </p:cNvPr>
          <p:cNvSpPr txBox="1">
            <a:spLocks/>
          </p:cNvSpPr>
          <p:nvPr/>
        </p:nvSpPr>
        <p:spPr>
          <a:xfrm>
            <a:off x="496259" y="6094542"/>
            <a:ext cx="4261478" cy="44472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Я. 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Оорт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(1900-1992)</a:t>
            </a:r>
          </a:p>
        </p:txBody>
      </p:sp>
      <p:pic>
        <p:nvPicPr>
          <p:cNvPr id="13" name="Picture 2" descr="Результат пошуку зображень за запитом &quot;ян оорт&quot;">
            <a:extLst>
              <a:ext uri="{FF2B5EF4-FFF2-40B4-BE49-F238E27FC236}">
                <a16:creationId xmlns:a16="http://schemas.microsoft.com/office/drawing/2014/main" id="{0ADE7E56-E6D9-4C6D-B358-F3F4B2772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55" y="1082195"/>
            <a:ext cx="3754887" cy="469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1911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BE2EB79-7767-4764-A8E3-212B1B29F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Хмара </a:t>
              </a:r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Оорта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11FAA6A6-29EE-4461-A9EA-EAFFC649D9B6}"/>
              </a:ext>
            </a:extLst>
          </p:cNvPr>
          <p:cNvSpPr txBox="1">
            <a:spLocks/>
          </p:cNvSpPr>
          <p:nvPr/>
        </p:nvSpPr>
        <p:spPr>
          <a:xfrm>
            <a:off x="5283907" y="1024765"/>
            <a:ext cx="6713204" cy="215790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Відстань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зовнішніх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меж хмари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Оорта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50000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а.о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( ≈ 1 св.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до 100000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а.о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(1,87 св.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років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Місце для вмісту 3">
            <a:extLst>
              <a:ext uri="{FF2B5EF4-FFF2-40B4-BE49-F238E27FC236}">
                <a16:creationId xmlns:a16="http://schemas.microsoft.com/office/drawing/2014/main" id="{3595D7B5-0838-4F2C-A31F-CBFF7A92FDB8}"/>
              </a:ext>
            </a:extLst>
          </p:cNvPr>
          <p:cNvSpPr txBox="1">
            <a:spLocks/>
          </p:cNvSpPr>
          <p:nvPr/>
        </p:nvSpPr>
        <p:spPr>
          <a:xfrm>
            <a:off x="5315837" y="3429000"/>
            <a:ext cx="6651364" cy="321360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хмари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розсіяні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далеко в космос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гравітаційними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ефектами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планет-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гігантів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ранньому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етапі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розвитку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системи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055F1E4C-F3E0-496B-B116-3E5B2F28287F}"/>
              </a:ext>
            </a:extLst>
          </p:cNvPr>
          <p:cNvSpPr txBox="1">
            <a:spLocks/>
          </p:cNvSpPr>
          <p:nvPr/>
        </p:nvSpPr>
        <p:spPr>
          <a:xfrm>
            <a:off x="1376147" y="6133235"/>
            <a:ext cx="2471792" cy="44472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Хмара 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Оорта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2" descr="Результат пошуку зображень за запитом &quot;хмара оорта&quot;">
            <a:extLst>
              <a:ext uri="{FF2B5EF4-FFF2-40B4-BE49-F238E27FC236}">
                <a16:creationId xmlns:a16="http://schemas.microsoft.com/office/drawing/2014/main" id="{CBA151FE-C448-4D3A-879C-B535408C7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89" y="1150407"/>
            <a:ext cx="4834309" cy="483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3803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BE2EB79-7767-4764-A8E3-212B1B29F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Хмара </a:t>
              </a:r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Оорта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11FAA6A6-29EE-4461-A9EA-EAFFC649D9B6}"/>
              </a:ext>
            </a:extLst>
          </p:cNvPr>
          <p:cNvSpPr txBox="1">
            <a:spLocks/>
          </p:cNvSpPr>
          <p:nvPr/>
        </p:nvSpPr>
        <p:spPr>
          <a:xfrm>
            <a:off x="5250489" y="1014603"/>
            <a:ext cx="6713204" cy="216373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Зовнішня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хмари легко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піддаватися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впливу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гравітаційних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сил як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зірок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так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самої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Галактики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Місце для вмісту 3">
            <a:extLst>
              <a:ext uri="{FF2B5EF4-FFF2-40B4-BE49-F238E27FC236}">
                <a16:creationId xmlns:a16="http://schemas.microsoft.com/office/drawing/2014/main" id="{3595D7B5-0838-4F2C-A31F-CBFF7A92FDB8}"/>
              </a:ext>
            </a:extLst>
          </p:cNvPr>
          <p:cNvSpPr txBox="1">
            <a:spLocks/>
          </p:cNvSpPr>
          <p:nvPr/>
        </p:nvSpPr>
        <p:spPr>
          <a:xfrm>
            <a:off x="5717365" y="3429000"/>
            <a:ext cx="5779451" cy="216373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іноді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змушують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прямувати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центральної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системи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055F1E4C-F3E0-496B-B116-3E5B2F28287F}"/>
              </a:ext>
            </a:extLst>
          </p:cNvPr>
          <p:cNvSpPr txBox="1">
            <a:spLocks/>
          </p:cNvSpPr>
          <p:nvPr/>
        </p:nvSpPr>
        <p:spPr>
          <a:xfrm>
            <a:off x="496260" y="5776083"/>
            <a:ext cx="4261478" cy="87970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Хмара 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Оорта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сфера 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Хіллса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2" descr="Результат пошуку зображень за запитом &quot;хмара оорта&quot;">
            <a:extLst>
              <a:ext uri="{FF2B5EF4-FFF2-40B4-BE49-F238E27FC236}">
                <a16:creationId xmlns:a16="http://schemas.microsoft.com/office/drawing/2014/main" id="{8BBCA5B2-B23E-4150-BA2D-5329F41F8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16" y="1999526"/>
            <a:ext cx="4790366" cy="350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A619A942-4753-4AD7-B715-CA3122C5961C}"/>
              </a:ext>
            </a:extLst>
          </p:cNvPr>
          <p:cNvSpPr txBox="1">
            <a:spLocks/>
          </p:cNvSpPr>
          <p:nvPr/>
        </p:nvSpPr>
        <p:spPr>
          <a:xfrm>
            <a:off x="5022183" y="5776083"/>
            <a:ext cx="6836546" cy="92429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Койпера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Хмара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Оорта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дім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для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обертаються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3113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  <p:bldP spid="14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209702" y="3455632"/>
            <a:ext cx="11858729" cy="679486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Розтлумачте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поняття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«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карликова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планета»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209702" y="1623196"/>
            <a:ext cx="11858729" cy="102211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Плутон перестав бути планетою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209702" y="5156816"/>
            <a:ext cx="11858729" cy="679485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карликові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знаєте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88359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553"/>
            <a:ext cx="12192000" cy="6858000"/>
          </a:xfrm>
          <a:prstGeom prst="rect">
            <a:avLst/>
          </a:prstGeom>
        </p:spPr>
      </p:pic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BE225AFA-15F6-4C53-A560-4678E213D516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40" name="Прямокутник: округлені верхні кути 10">
              <a:extLst>
                <a:ext uri="{FF2B5EF4-FFF2-40B4-BE49-F238E27FC236}">
                  <a16:creationId xmlns:a16="http://schemas.microsoft.com/office/drawing/2014/main" id="{1FBC49C6-9B8A-4CDA-B4E7-04C7304AC635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1" name="Прямокутник 40">
              <a:extLst>
                <a:ext uri="{FF2B5EF4-FFF2-40B4-BE49-F238E27FC236}">
                  <a16:creationId xmlns:a16="http://schemas.microsoft.com/office/drawing/2014/main" id="{BB895B85-73FA-404D-94CD-A11018F7C09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Модель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Сонячно</a:t>
              </a:r>
              <a:r>
                <a:rPr lang="uk-UA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ї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системи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до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серпня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2006 року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EA5A0BFD-AEEB-48ED-BD0B-F71BACF5C958}"/>
              </a:ext>
            </a:extLst>
          </p:cNvPr>
          <p:cNvGrpSpPr/>
          <p:nvPr/>
        </p:nvGrpSpPr>
        <p:grpSpPr>
          <a:xfrm>
            <a:off x="340014" y="610474"/>
            <a:ext cx="11511971" cy="6475484"/>
            <a:chOff x="340014" y="794994"/>
            <a:chExt cx="11511971" cy="6475484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270C66C4-DBF0-48A2-B50C-B9A840853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014" y="794994"/>
              <a:ext cx="11511971" cy="6475484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B57E6156-83EB-4820-87B7-4C498C6A2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3172" t="75986" r="21460" b="14197"/>
            <a:stretch/>
          </p:blipFill>
          <p:spPr>
            <a:xfrm>
              <a:off x="7926878" y="5290766"/>
              <a:ext cx="414338" cy="426244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703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2" y="3428998"/>
            <a:ext cx="11858729" cy="812880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орбітами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яких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пролягає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пояс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Койпера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kumimoji="0" lang="uk-U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2" y="1609879"/>
            <a:ext cx="11858729" cy="102211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Плутон перестав бути планетою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Сонячної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системи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kumimoji="0" lang="uk-U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2" y="4973442"/>
            <a:ext cx="11858729" cy="115299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У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суть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гіпотези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Оорта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стосовно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походження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комет?</a:t>
            </a:r>
            <a:endParaRPr kumimoji="0" lang="uk-U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0881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147B52-95AA-4C94-9962-86B213D6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2" y="1444448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 зрозумів …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2" y="2480285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найцікавішим було … 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1" y="3516122"/>
            <a:ext cx="11858729" cy="82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найважче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166630" y="4551959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У мене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виникло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запитання …</a:t>
            </a: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166630" y="5587796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наступний урок я хотів би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01C4F295-736A-4A7D-BEAD-785837D7C06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3" name="Прямокутник: округлені верхні кути 12">
              <a:extLst>
                <a:ext uri="{FF2B5EF4-FFF2-40B4-BE49-F238E27FC236}">
                  <a16:creationId xmlns:a16="http://schemas.microsoft.com/office/drawing/2014/main" id="{8703B81C-8466-438A-AC93-192EC41CB9E0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00E24C00-CEA8-4F60-81F6-25FC7FB23BA5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Рефлексія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2758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48EC69-7823-4FB4-9A09-632F25701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253859" y="1160699"/>
            <a:ext cx="11684275" cy="81288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Прочитати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тема 3, пункт 3 (С. 56-57) </a:t>
            </a:r>
          </a:p>
        </p:txBody>
      </p:sp>
      <p:sp>
        <p:nvSpPr>
          <p:cNvPr id="5" name="Місце для вмісту 3"/>
          <p:cNvSpPr txBox="1">
            <a:spLocks/>
          </p:cNvSpPr>
          <p:nvPr/>
        </p:nvSpPr>
        <p:spPr>
          <a:xfrm>
            <a:off x="253860" y="2321402"/>
            <a:ext cx="11684275" cy="4132857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Підготувати повідомлення, буклети, бюлетені, презентації на одну із тем: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•	Плутон – планета Сонячної системи чи 	карликова планета?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•	Пояс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Койпера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і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транснептунові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об’єкти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•	Хмара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Оорта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та сфера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Хіллса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•	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</a:rPr>
              <a:t>New </a:t>
            </a:r>
            <a:r>
              <a:rPr lang="en-US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Horizonts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– 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дослідник поясу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Койпера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8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F83573E9-7D4A-4631-ACA3-D4EE25F367C6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8" name="Прямокутник: округлені верхні кути 7">
              <a:extLst>
                <a:ext uri="{FF2B5EF4-FFF2-40B4-BE49-F238E27FC236}">
                  <a16:creationId xmlns:a16="http://schemas.microsoft.com/office/drawing/2014/main" id="{EA0B70DC-3150-4676-9A23-F5D48DD8B04B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30E3901B-65A2-4AD6-ADA4-5149B1C4449A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Домашнє завдання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16349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553"/>
            <a:ext cx="12192000" cy="6858000"/>
          </a:xfrm>
          <a:prstGeom prst="rect">
            <a:avLst/>
          </a:prstGeom>
        </p:spPr>
      </p:pic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BE225AFA-15F6-4C53-A560-4678E213D516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40" name="Прямокутник: округлені верхні кути 10">
              <a:extLst>
                <a:ext uri="{FF2B5EF4-FFF2-40B4-BE49-F238E27FC236}">
                  <a16:creationId xmlns:a16="http://schemas.microsoft.com/office/drawing/2014/main" id="{1FBC49C6-9B8A-4CDA-B4E7-04C7304AC635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1" name="Прямокутник 40">
              <a:extLst>
                <a:ext uri="{FF2B5EF4-FFF2-40B4-BE49-F238E27FC236}">
                  <a16:creationId xmlns:a16="http://schemas.microsoft.com/office/drawing/2014/main" id="{BB895B85-73FA-404D-94CD-A11018F7C09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Сучасна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модель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Сонячної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системи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4A60E6-25AA-4E67-8EBD-A8B197BAC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494" y="708663"/>
            <a:ext cx="11023011" cy="620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7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" y="-5061"/>
            <a:ext cx="12192000" cy="6858000"/>
          </a:xfrm>
          <a:prstGeom prst="rect">
            <a:avLst/>
          </a:prstGeom>
        </p:spPr>
      </p:pic>
      <p:sp>
        <p:nvSpPr>
          <p:cNvPr id="5" name="Місце для вмісту 3"/>
          <p:cNvSpPr txBox="1">
            <a:spLocks noGrp="1"/>
          </p:cNvSpPr>
          <p:nvPr>
            <p:ph idx="1"/>
          </p:nvPr>
        </p:nvSpPr>
        <p:spPr>
          <a:xfrm>
            <a:off x="166630" y="1438475"/>
            <a:ext cx="11858729" cy="1089721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Плутон перестав бути планетою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Сонячної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системи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? 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9AC79668-3DA4-4D5E-AD51-BA614A01CED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5" name="Прямокутник: округлені верхні кути 14">
              <a:extLst>
                <a:ext uri="{FF2B5EF4-FFF2-40B4-BE49-F238E27FC236}">
                  <a16:creationId xmlns:a16="http://schemas.microsoft.com/office/drawing/2014/main" id="{46FBC7F6-B1B2-40B9-8E05-E49E72B732BC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2F801882-5720-46D0-926F-27F3CD87F1E6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Інтелектуальна розминка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Місце для вмісту 3">
            <a:extLst>
              <a:ext uri="{FF2B5EF4-FFF2-40B4-BE49-F238E27FC236}">
                <a16:creationId xmlns:a16="http://schemas.microsoft.com/office/drawing/2014/main" id="{4EA17786-D057-4070-A504-319EE1320C36}"/>
              </a:ext>
            </a:extLst>
          </p:cNvPr>
          <p:cNvSpPr txBox="1">
            <a:spLocks/>
          </p:cNvSpPr>
          <p:nvPr/>
        </p:nvSpPr>
        <p:spPr>
          <a:xfrm>
            <a:off x="166630" y="3364147"/>
            <a:ext cx="11858728" cy="812879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об'єкти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DA8BB285-F4B0-4014-A32E-126671CFA4FF}"/>
              </a:ext>
            </a:extLst>
          </p:cNvPr>
          <p:cNvSpPr txBox="1">
            <a:spLocks/>
          </p:cNvSpPr>
          <p:nvPr/>
        </p:nvSpPr>
        <p:spPr>
          <a:xfrm>
            <a:off x="166630" y="5012977"/>
            <a:ext cx="11858728" cy="1184623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 вони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знаходяться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них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відносять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40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FBE23CA-B75C-44BA-8BED-0FDBC58CAF0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Плутон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11FAA6A6-29EE-4461-A9EA-EAFFC649D9B6}"/>
              </a:ext>
            </a:extLst>
          </p:cNvPr>
          <p:cNvSpPr txBox="1">
            <a:spLocks/>
          </p:cNvSpPr>
          <p:nvPr/>
        </p:nvSpPr>
        <p:spPr>
          <a:xfrm>
            <a:off x="6600786" y="3529805"/>
            <a:ext cx="4445380" cy="11098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Відкрита 1930 р. Клайдом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Томбо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Місце для вмісту 3">
            <a:extLst>
              <a:ext uri="{FF2B5EF4-FFF2-40B4-BE49-F238E27FC236}">
                <a16:creationId xmlns:a16="http://schemas.microsoft.com/office/drawing/2014/main" id="{01D77171-0D7E-436E-B4C4-697AF666C086}"/>
              </a:ext>
            </a:extLst>
          </p:cNvPr>
          <p:cNvSpPr txBox="1">
            <a:spLocks/>
          </p:cNvSpPr>
          <p:nvPr/>
        </p:nvSpPr>
        <p:spPr>
          <a:xfrm>
            <a:off x="5591215" y="5551031"/>
            <a:ext cx="6350515" cy="60638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 дуже витягнуту орбіту </a:t>
            </a:r>
          </a:p>
        </p:txBody>
      </p:sp>
      <p:sp>
        <p:nvSpPr>
          <p:cNvPr id="30" name="Місце для вмісту 3">
            <a:extLst>
              <a:ext uri="{FF2B5EF4-FFF2-40B4-BE49-F238E27FC236}">
                <a16:creationId xmlns:a16="http://schemas.microsoft.com/office/drawing/2014/main" id="{3595D7B5-0838-4F2C-A31F-CBFF7A92FDB8}"/>
              </a:ext>
            </a:extLst>
          </p:cNvPr>
          <p:cNvSpPr txBox="1">
            <a:spLocks/>
          </p:cNvSpPr>
          <p:nvPr/>
        </p:nvSpPr>
        <p:spPr>
          <a:xfrm>
            <a:off x="6001860" y="1508579"/>
            <a:ext cx="5529226" cy="11098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9 планета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(до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серпня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2006 року)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CA9850-FB73-4497-983F-2EC069DF9D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t="11710" r="49375" b="11197"/>
          <a:stretch/>
        </p:blipFill>
        <p:spPr>
          <a:xfrm>
            <a:off x="377287" y="1218706"/>
            <a:ext cx="5213929" cy="522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58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FBE23CA-B75C-44BA-8BED-0FDBC58CA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Параметри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Плутона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Таблиця 7">
                <a:extLst>
                  <a:ext uri="{FF2B5EF4-FFF2-40B4-BE49-F238E27FC236}">
                    <a16:creationId xmlns:a16="http://schemas.microsoft.com/office/drawing/2014/main" id="{8EBA8E03-C170-40A9-BB25-B27355721B3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19586557"/>
                  </p:ext>
                </p:extLst>
              </p:nvPr>
            </p:nvGraphicFramePr>
            <p:xfrm>
              <a:off x="4122260" y="923263"/>
              <a:ext cx="7813964" cy="58197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6818">
                      <a:extLst>
                        <a:ext uri="{9D8B030D-6E8A-4147-A177-3AD203B41FA5}">
                          <a16:colId xmlns:a16="http://schemas.microsoft.com/office/drawing/2014/main" val="3493046224"/>
                        </a:ext>
                      </a:extLst>
                    </a:gridCol>
                    <a:gridCol w="2767146">
                      <a:extLst>
                        <a:ext uri="{9D8B030D-6E8A-4147-A177-3AD203B41FA5}">
                          <a16:colId xmlns:a16="http://schemas.microsoft.com/office/drawing/2014/main" val="3333342969"/>
                        </a:ext>
                      </a:extLst>
                    </a:gridCol>
                  </a:tblGrid>
                  <a:tr h="432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Зоряна величина</a:t>
                          </a:r>
                          <a:endParaRPr lang="uk-UA" sz="2800" b="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15,1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3112079"/>
                      </a:ext>
                    </a:extLst>
                  </a:tr>
                  <a:tr h="432455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Середня відстань до Сонця 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5,9 </a:t>
                          </a:r>
                          <a:r>
                            <a:rPr lang="uk-UA" sz="28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млрд.км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558426"/>
                      </a:ext>
                    </a:extLst>
                  </a:tr>
                  <a:tr h="370658"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39,48 </a:t>
                          </a:r>
                          <a:r>
                            <a:rPr lang="uk-UA" sz="24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а.о</a:t>
                          </a: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3475383"/>
                      </a:ext>
                    </a:extLst>
                  </a:tr>
                  <a:tr h="432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Період обертання навколо осі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 діб 9 год 17 хв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4740344"/>
                      </a:ext>
                    </a:extLst>
                  </a:tr>
                  <a:tr h="90435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Період обертання навколо Сонця (земних роках)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247,94 роки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9861807"/>
                      </a:ext>
                    </a:extLst>
                  </a:tr>
                  <a:tr h="432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Маса (маси Землі)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0,0022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01962"/>
                      </a:ext>
                    </a:extLst>
                  </a:tr>
                  <a:tr h="432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Температура</a:t>
                          </a:r>
                          <a:r>
                            <a:rPr lang="uk-UA" sz="2800" b="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поверхні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-233 </a:t>
                          </a:r>
                          <a14:m>
                            <m:oMath xmlns:m="http://schemas.openxmlformats.org/officeDocument/2006/math">
                              <m:r>
                                <a:rPr lang="uk-UA" sz="240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5779355"/>
                      </a:ext>
                    </a:extLst>
                  </a:tr>
                  <a:tr h="5423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Густина (г/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uk-UA" sz="2800" b="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2800" b="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lang="uk-UA" sz="2800" b="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1,86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4231905"/>
                      </a:ext>
                    </a:extLst>
                  </a:tr>
                  <a:tr h="5423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Прискорення вільного падіння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0,063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uk-UA" sz="280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ru-RU" sz="2800" b="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з</m:t>
                                  </m:r>
                                </m:sub>
                              </m:sSub>
                            </m:oMath>
                          </a14:m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2240115"/>
                      </a:ext>
                    </a:extLst>
                  </a:tr>
                  <a:tr h="432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Діаметр по екватору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2374 км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8225998"/>
                      </a:ext>
                    </a:extLst>
                  </a:tr>
                  <a:tr h="7109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latin typeface="Trebuchet MS" panose="020B0603020202020204" pitchFamily="34" charset="0"/>
                            </a:rPr>
                            <a:t>Кількість супутників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786350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Таблиця 7">
                <a:extLst>
                  <a:ext uri="{FF2B5EF4-FFF2-40B4-BE49-F238E27FC236}">
                    <a16:creationId xmlns:a16="http://schemas.microsoft.com/office/drawing/2014/main" id="{8EBA8E03-C170-40A9-BB25-B27355721B3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19586557"/>
                  </p:ext>
                </p:extLst>
              </p:nvPr>
            </p:nvGraphicFramePr>
            <p:xfrm>
              <a:off x="4122260" y="923263"/>
              <a:ext cx="7813964" cy="58197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6818">
                      <a:extLst>
                        <a:ext uri="{9D8B030D-6E8A-4147-A177-3AD203B41FA5}">
                          <a16:colId xmlns:a16="http://schemas.microsoft.com/office/drawing/2014/main" val="3493046224"/>
                        </a:ext>
                      </a:extLst>
                    </a:gridCol>
                    <a:gridCol w="2767146">
                      <a:extLst>
                        <a:ext uri="{9D8B030D-6E8A-4147-A177-3AD203B41FA5}">
                          <a16:colId xmlns:a16="http://schemas.microsoft.com/office/drawing/2014/main" val="3333342969"/>
                        </a:ext>
                      </a:extLst>
                    </a:gridCol>
                  </a:tblGrid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Зоряна величина</a:t>
                          </a:r>
                          <a:endParaRPr lang="uk-UA" sz="2800" b="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15,1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3112079"/>
                      </a:ext>
                    </a:extLst>
                  </a:tr>
                  <a:tr h="449707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Середня відстань до Сонця 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5,9 </a:t>
                          </a:r>
                          <a:r>
                            <a:rPr lang="uk-UA" sz="28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млрд.км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558426"/>
                      </a:ext>
                    </a:extLst>
                  </a:tr>
                  <a:tr h="385445"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39,48 </a:t>
                          </a:r>
                          <a:r>
                            <a:rPr lang="uk-UA" sz="24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а.о</a:t>
                          </a: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3475383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Період обертання навколо осі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 діб 9 год 17 хв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4740344"/>
                      </a:ext>
                    </a:extLst>
                  </a:tr>
                  <a:tr h="9404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Період обертання навколо Сонця (земних роках)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247,94 роки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9861807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Маса (маси Землі)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0,0022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01962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Температура</a:t>
                          </a:r>
                          <a:r>
                            <a:rPr lang="uk-UA" sz="2800" b="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поверхні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0" marR="0" marT="0" marB="0" anchor="ctr">
                        <a:blipFill>
                          <a:blip r:embed="rId3"/>
                          <a:stretch>
                            <a:fillRect l="-182819" t="-712162" r="-881" b="-5148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5779355"/>
                      </a:ext>
                    </a:extLst>
                  </a:tr>
                  <a:tr h="542347"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0" marR="0" marT="0" marB="0" anchor="ctr">
                        <a:blipFill>
                          <a:blip r:embed="rId3"/>
                          <a:stretch>
                            <a:fillRect l="-121" t="-675281" r="-55247" b="-3280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1,86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4231905"/>
                      </a:ext>
                    </a:extLst>
                  </a:tr>
                  <a:tr h="5423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Прискорення вільного падіння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0" marR="0" marT="0" marB="0" anchor="ctr">
                        <a:blipFill>
                          <a:blip r:embed="rId3"/>
                          <a:stretch>
                            <a:fillRect l="-182819" t="-775281" r="-881" b="-2280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2240115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Діаметр по екватору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2374 км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8225998"/>
                      </a:ext>
                    </a:extLst>
                  </a:tr>
                  <a:tr h="7109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latin typeface="Trebuchet MS" panose="020B0603020202020204" pitchFamily="34" charset="0"/>
                            </a:rPr>
                            <a:t>Кількість супутників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7863509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8BEFD8FE-D79F-4274-9E9F-16EF83ED3A08}"/>
              </a:ext>
            </a:extLst>
          </p:cNvPr>
          <p:cNvGrpSpPr/>
          <p:nvPr/>
        </p:nvGrpSpPr>
        <p:grpSpPr>
          <a:xfrm>
            <a:off x="161263" y="1956082"/>
            <a:ext cx="3705225" cy="3724275"/>
            <a:chOff x="161263" y="1956082"/>
            <a:chExt cx="3705225" cy="372427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A0C5C6A-5769-4FFA-814D-98E1EBAFA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14074" r="29479" b="13518"/>
            <a:stretch/>
          </p:blipFill>
          <p:spPr>
            <a:xfrm>
              <a:off x="161263" y="1956082"/>
              <a:ext cx="3705225" cy="3724275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0E94999-B9AA-45E8-BA5C-411267D4D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487" y="2099733"/>
              <a:ext cx="3108779" cy="3197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07180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0D3C9B-6830-4401-9A9E-1DF5B7A8E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Харон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CA494B-03B5-44F0-8992-22B386BCF7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5" t="19306" r="32803" b="18986"/>
          <a:stretch/>
        </p:blipFill>
        <p:spPr>
          <a:xfrm>
            <a:off x="0" y="1113618"/>
            <a:ext cx="5370947" cy="5370949"/>
          </a:xfrm>
          <a:prstGeom prst="rect">
            <a:avLst/>
          </a:prstGeom>
        </p:spPr>
      </p:pic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DCC6F9D5-CE54-451B-9759-ECD8B6E57280}"/>
              </a:ext>
            </a:extLst>
          </p:cNvPr>
          <p:cNvSpPr txBox="1">
            <a:spLocks/>
          </p:cNvSpPr>
          <p:nvPr/>
        </p:nvSpPr>
        <p:spPr>
          <a:xfrm>
            <a:off x="6512690" y="2478736"/>
            <a:ext cx="4537562" cy="11098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Відкритий 1978 р. Джеймсом Крісті</a:t>
            </a: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8055CCEA-046F-41E3-B3A4-C961461E821B}"/>
              </a:ext>
            </a:extLst>
          </p:cNvPr>
          <p:cNvSpPr txBox="1">
            <a:spLocks/>
          </p:cNvSpPr>
          <p:nvPr/>
        </p:nvSpPr>
        <p:spPr>
          <a:xfrm>
            <a:off x="5690407" y="3944289"/>
            <a:ext cx="6059948" cy="11098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Період обертання навколо планети – 6,4 доби</a:t>
            </a: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F59D7D18-8E22-4364-A017-56D23A60CEB5}"/>
              </a:ext>
            </a:extLst>
          </p:cNvPr>
          <p:cNvSpPr txBox="1">
            <a:spLocks/>
          </p:cNvSpPr>
          <p:nvPr/>
        </p:nvSpPr>
        <p:spPr>
          <a:xfrm>
            <a:off x="6095996" y="1091412"/>
            <a:ext cx="5529226" cy="11098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Найбільший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супутник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Плутона</a:t>
            </a:r>
          </a:p>
        </p:txBody>
      </p:sp>
      <p:sp>
        <p:nvSpPr>
          <p:cNvPr id="19" name="Місце для вмісту 3">
            <a:extLst>
              <a:ext uri="{FF2B5EF4-FFF2-40B4-BE49-F238E27FC236}">
                <a16:creationId xmlns:a16="http://schemas.microsoft.com/office/drawing/2014/main" id="{18FC5B55-34C8-4FCC-A420-76C8B63841A5}"/>
              </a:ext>
            </a:extLst>
          </p:cNvPr>
          <p:cNvSpPr txBox="1">
            <a:spLocks/>
          </p:cNvSpPr>
          <p:nvPr/>
        </p:nvSpPr>
        <p:spPr>
          <a:xfrm>
            <a:off x="5690407" y="5409842"/>
            <a:ext cx="6059948" cy="11098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Повернутий до Плутона однією стороною</a:t>
            </a:r>
          </a:p>
        </p:txBody>
      </p:sp>
    </p:spTree>
    <p:extLst>
      <p:ext uri="{BB962C8B-B14F-4D97-AF65-F5344CB8AC3E}">
        <p14:creationId xmlns:p14="http://schemas.microsoft.com/office/powerpoint/2010/main" val="21314524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id="{F0826DD4-D43F-45BA-8C07-D28FF2765585}"/>
              </a:ext>
            </a:extLst>
          </p:cNvPr>
          <p:cNvSpPr/>
          <p:nvPr/>
        </p:nvSpPr>
        <p:spPr>
          <a:xfrm>
            <a:off x="7302500" y="-4"/>
            <a:ext cx="4889500" cy="68580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 descr="https://upload.wikimedia.org/wikipedia/commons/9/9c/Pluto_%26_Charon%2C_Earth_size_comparison.jpg">
            <a:extLst>
              <a:ext uri="{FF2B5EF4-FFF2-40B4-BE49-F238E27FC236}">
                <a16:creationId xmlns:a16="http://schemas.microsoft.com/office/drawing/2014/main" id="{BD452BC4-0805-4040-B1F3-A84BF057AC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3"/>
          <a:stretch/>
        </p:blipFill>
        <p:spPr bwMode="auto">
          <a:xfrm>
            <a:off x="-2" y="406436"/>
            <a:ext cx="10117152" cy="647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Система Плутон-Харон</a:t>
              </a:r>
            </a:p>
          </p:txBody>
        </p:sp>
      </p:grp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C06F3D45-FC7F-4477-8DAF-2638CA21FC92}"/>
              </a:ext>
            </a:extLst>
          </p:cNvPr>
          <p:cNvSpPr txBox="1">
            <a:spLocks/>
          </p:cNvSpPr>
          <p:nvPr/>
        </p:nvSpPr>
        <p:spPr>
          <a:xfrm>
            <a:off x="6095999" y="5629333"/>
            <a:ext cx="5929366" cy="1033784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Порівняння систем Земля-Місяць та Плутон-Харон</a:t>
            </a:r>
          </a:p>
        </p:txBody>
      </p:sp>
    </p:spTree>
    <p:extLst>
      <p:ext uri="{BB962C8B-B14F-4D97-AF65-F5344CB8AC3E}">
        <p14:creationId xmlns:p14="http://schemas.microsoft.com/office/powerpoint/2010/main" val="26539414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95DF26-71D2-4E24-B6F1-137EE0AD8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Плутон-Харон</a:t>
              </a: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5BF3399-D484-4120-86A4-BC8EDDCE0F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2" t="16375" r="10285" b="22014"/>
          <a:stretch/>
        </p:blipFill>
        <p:spPr>
          <a:xfrm>
            <a:off x="607180" y="1585724"/>
            <a:ext cx="5762173" cy="4499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Місце для вмісту 3">
                <a:extLst>
                  <a:ext uri="{FF2B5EF4-FFF2-40B4-BE49-F238E27FC236}">
                    <a16:creationId xmlns:a16="http://schemas.microsoft.com/office/drawing/2014/main" id="{DC876319-4DDC-40C1-B92E-15E00D8ED0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11895" y="3650756"/>
                <a:ext cx="4537562" cy="2434396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defTabSz="914377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ru-RU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♇</m:t>
                          </m:r>
                        </m:sub>
                      </m:sSub>
                      <m:r>
                        <a:rPr lang="ru-RU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≈2374</m:t>
                      </m:r>
                      <m:r>
                        <a:rPr lang="en-US" sz="3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ru-RU" sz="3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км</m:t>
                      </m:r>
                    </m:oMath>
                  </m:oMathPara>
                </a14:m>
                <a:endParaRPr lang="ru-RU" sz="3600" dirty="0">
                  <a:solidFill>
                    <a:schemeClr val="bg1"/>
                  </a:solidFill>
                  <a:latin typeface="Gerbera"/>
                  <a:ea typeface="Cambria Math" panose="02040503050406030204" pitchFamily="18" charset="0"/>
                </a:endParaRPr>
              </a:p>
              <a:p>
                <a:pPr marL="0" lvl="0" indent="0" defTabSz="914377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ru-RU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Харон</m:t>
                          </m:r>
                        </m:sub>
                      </m:sSub>
                      <m:r>
                        <a:rPr lang="ru-RU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≈1212</m:t>
                      </m:r>
                      <m:r>
                        <a:rPr lang="ru-RU" sz="3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км</m:t>
                      </m:r>
                    </m:oMath>
                  </m:oMathPara>
                </a14:m>
                <a:endParaRPr lang="ru-RU" sz="3600" dirty="0">
                  <a:solidFill>
                    <a:schemeClr val="bg1"/>
                  </a:solidFill>
                  <a:latin typeface="Gerbera"/>
                  <a:ea typeface="Cambria Math" panose="02040503050406030204" pitchFamily="18" charset="0"/>
                </a:endParaRPr>
              </a:p>
              <a:p>
                <a:pPr marL="0" lvl="0" indent="0" defTabSz="914377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ru-RU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Харон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ru-RU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♇</m:t>
                              </m:r>
                            </m:sub>
                          </m:sSub>
                        </m:den>
                      </m:f>
                      <m:r>
                        <a:rPr lang="ru-RU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ru-RU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uk-UA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ru-RU" sz="3600" dirty="0">
                  <a:solidFill>
                    <a:schemeClr val="bg1"/>
                  </a:solidFill>
                  <a:latin typeface="Gerbera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Місце для вмісту 3">
                <a:extLst>
                  <a:ext uri="{FF2B5EF4-FFF2-40B4-BE49-F238E27FC236}">
                    <a16:creationId xmlns:a16="http://schemas.microsoft.com/office/drawing/2014/main" id="{DC876319-4DDC-40C1-B92E-15E00D8ED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1895" y="3650756"/>
                <a:ext cx="4537562" cy="243439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Місце для вмісту 3">
            <a:extLst>
              <a:ext uri="{FF2B5EF4-FFF2-40B4-BE49-F238E27FC236}">
                <a16:creationId xmlns:a16="http://schemas.microsoft.com/office/drawing/2014/main" id="{DBB8A975-ADC0-40ED-9FD5-EB0C6FFD30CF}"/>
              </a:ext>
            </a:extLst>
          </p:cNvPr>
          <p:cNvSpPr txBox="1">
            <a:spLocks/>
          </p:cNvSpPr>
          <p:nvPr/>
        </p:nvSpPr>
        <p:spPr>
          <a:xfrm>
            <a:off x="6369353" y="1768039"/>
            <a:ext cx="5529226" cy="11098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Обертаються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синхронно (6,4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доби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28468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12249</TotalTime>
  <Words>709</Words>
  <Application>Microsoft Office PowerPoint</Application>
  <PresentationFormat>Широкий екран</PresentationFormat>
  <Paragraphs>125</Paragraphs>
  <Slides>22</Slides>
  <Notes>7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Gerbera</vt:lpstr>
      <vt:lpstr>Trebuchet MS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Serhii</dc:creator>
  <cp:lastModifiedBy>Serhii Kuryshko</cp:lastModifiedBy>
  <cp:revision>730</cp:revision>
  <dcterms:created xsi:type="dcterms:W3CDTF">2016-12-28T18:54:39Z</dcterms:created>
  <dcterms:modified xsi:type="dcterms:W3CDTF">2019-12-09T12:25:51Z</dcterms:modified>
</cp:coreProperties>
</file>