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08" r:id="rId2"/>
    <p:sldId id="434" r:id="rId3"/>
    <p:sldId id="919" r:id="rId4"/>
    <p:sldId id="1108" r:id="rId5"/>
    <p:sldId id="1072" r:id="rId6"/>
    <p:sldId id="1109" r:id="rId7"/>
    <p:sldId id="886" r:id="rId8"/>
    <p:sldId id="1110" r:id="rId9"/>
    <p:sldId id="1111" r:id="rId10"/>
    <p:sldId id="1117" r:id="rId11"/>
    <p:sldId id="827" r:id="rId12"/>
    <p:sldId id="1115" r:id="rId13"/>
    <p:sldId id="1116" r:id="rId14"/>
    <p:sldId id="1112" r:id="rId15"/>
    <p:sldId id="1113" r:id="rId16"/>
    <p:sldId id="1114" r:id="rId17"/>
    <p:sldId id="860" r:id="rId18"/>
    <p:sldId id="1118" r:id="rId19"/>
    <p:sldId id="896" r:id="rId20"/>
    <p:sldId id="1119" r:id="rId21"/>
    <p:sldId id="1120" r:id="rId22"/>
    <p:sldId id="1121" r:id="rId23"/>
    <p:sldId id="1122" r:id="rId24"/>
    <p:sldId id="1123" r:id="rId25"/>
    <p:sldId id="1124" r:id="rId26"/>
    <p:sldId id="1125" r:id="rId27"/>
    <p:sldId id="1126" r:id="rId28"/>
    <p:sldId id="1127" r:id="rId29"/>
    <p:sldId id="1128" r:id="rId30"/>
    <p:sldId id="1129" r:id="rId31"/>
    <p:sldId id="1130" r:id="rId32"/>
    <p:sldId id="1079" r:id="rId33"/>
    <p:sldId id="1131" r:id="rId34"/>
    <p:sldId id="897" r:id="rId35"/>
    <p:sldId id="1132" r:id="rId36"/>
    <p:sldId id="1133" r:id="rId37"/>
    <p:sldId id="1075" r:id="rId38"/>
    <p:sldId id="1076" r:id="rId39"/>
    <p:sldId id="1134" r:id="rId40"/>
    <p:sldId id="1135" r:id="rId41"/>
    <p:sldId id="1136" r:id="rId42"/>
    <p:sldId id="1137" r:id="rId43"/>
    <p:sldId id="1138" r:id="rId44"/>
    <p:sldId id="854" r:id="rId45"/>
    <p:sldId id="1139" r:id="rId46"/>
    <p:sldId id="329" r:id="rId47"/>
    <p:sldId id="303" r:id="rId4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8B5"/>
    <a:srgbClr val="689F38"/>
    <a:srgbClr val="00838F"/>
    <a:srgbClr val="FFFFFF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4954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32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51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80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256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267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21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3447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1053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6076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271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2987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776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6941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731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0215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3814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125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3822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5942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59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755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936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7342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637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683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06.01.2020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4CF20D-65D8-450D-9396-74EDCE2D6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061" y="3318146"/>
            <a:ext cx="5976730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ДОСЛІДЖЕННЯ ТІЛ СОНЯЧНОЇ СИСТЕМИ З ДОПОМОГОЮ КОСМІЧНИХ АПАРАТІВ. ГІПОТЕЗИ І ТЕОРІЇ ФОРМУВАННЯ СОНЯЧНОЇ СИСТЕМИ 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Політ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на Марс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DE03E5B5-2A55-436B-B5EE-3DD9723512A2}"/>
              </a:ext>
            </a:extLst>
          </p:cNvPr>
          <p:cNvSpPr txBox="1">
            <a:spLocks/>
          </p:cNvSpPr>
          <p:nvPr/>
        </p:nvSpPr>
        <p:spPr>
          <a:xfrm>
            <a:off x="606656" y="5624788"/>
            <a:ext cx="3889522" cy="85053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Траєкторія перельоту із Землі на Марс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FB564B62-355F-4296-909B-2FFB4F471928}"/>
              </a:ext>
            </a:extLst>
          </p:cNvPr>
          <p:cNvSpPr txBox="1">
            <a:spLocks/>
          </p:cNvSpPr>
          <p:nvPr/>
        </p:nvSpPr>
        <p:spPr>
          <a:xfrm>
            <a:off x="5306518" y="1119622"/>
            <a:ext cx="6718849" cy="27701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апарат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(КА) буде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летіти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еліпсу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дотичним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й Марса,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фокусі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перебуває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E42C54AA-BEAA-434E-B517-8CAE414987FC}"/>
              </a:ext>
            </a:extLst>
          </p:cNvPr>
          <p:cNvSpPr txBox="1">
            <a:spLocks/>
          </p:cNvSpPr>
          <p:nvPr/>
        </p:nvSpPr>
        <p:spPr>
          <a:xfrm>
            <a:off x="5306519" y="4195461"/>
            <a:ext cx="6718848" cy="11857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один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триватиме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понад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E6ABAF-C855-4F9D-B4CB-2301D1C6EB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r="29241"/>
          <a:stretch/>
        </p:blipFill>
        <p:spPr>
          <a:xfrm>
            <a:off x="261012" y="226034"/>
            <a:ext cx="4580811" cy="5624619"/>
          </a:xfrm>
          <a:prstGeom prst="rect">
            <a:avLst/>
          </a:prstGeom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CDD55E8C-6B7F-46B0-BA94-1CB7D8306E45}"/>
              </a:ext>
            </a:extLst>
          </p:cNvPr>
          <p:cNvSpPr txBox="1">
            <a:spLocks/>
          </p:cNvSpPr>
          <p:nvPr/>
        </p:nvSpPr>
        <p:spPr>
          <a:xfrm>
            <a:off x="5306518" y="5686831"/>
            <a:ext cx="6718850" cy="99064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експедиції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близько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095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1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Перші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орб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італьні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станції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DE03E5B5-2A55-436B-B5EE-3DD9723512A2}"/>
              </a:ext>
            </a:extLst>
          </p:cNvPr>
          <p:cNvSpPr txBox="1">
            <a:spLocks/>
          </p:cNvSpPr>
          <p:nvPr/>
        </p:nvSpPr>
        <p:spPr>
          <a:xfrm>
            <a:off x="1749062" y="5032603"/>
            <a:ext cx="2648615" cy="44242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Салют (СРСР)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0BA438FF-6AEE-47BF-811C-F81A852F7695}"/>
              </a:ext>
            </a:extLst>
          </p:cNvPr>
          <p:cNvSpPr txBox="1">
            <a:spLocks/>
          </p:cNvSpPr>
          <p:nvPr/>
        </p:nvSpPr>
        <p:spPr>
          <a:xfrm>
            <a:off x="7688144" y="5049168"/>
            <a:ext cx="2754794" cy="44242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Скайлеб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(США)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B138C99A-E916-4ECE-930A-292A2F32888C}"/>
              </a:ext>
            </a:extLst>
          </p:cNvPr>
          <p:cNvSpPr txBox="1">
            <a:spLocks/>
          </p:cNvSpPr>
          <p:nvPr/>
        </p:nvSpPr>
        <p:spPr>
          <a:xfrm>
            <a:off x="941581" y="5627799"/>
            <a:ext cx="10308829" cy="103581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Завдання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станцій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–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дослідити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як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впливає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організм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людини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тривале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перебування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космосі</a:t>
            </a:r>
            <a:endParaRPr lang="ru-RU" sz="32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1026" name="Picture 2" descr="Результат пошуку зображень за запитом &quot;станція салют&quot;">
            <a:extLst>
              <a:ext uri="{FF2B5EF4-FFF2-40B4-BE49-F238E27FC236}">
                <a16:creationId xmlns:a16="http://schemas.microsoft.com/office/drawing/2014/main" id="{546C3F59-2E5D-4C53-9762-B825EA8C8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22853" r="38489"/>
          <a:stretch/>
        </p:blipFill>
        <p:spPr bwMode="auto">
          <a:xfrm>
            <a:off x="745041" y="1019354"/>
            <a:ext cx="4634206" cy="386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пошуку зображень за запитом &quot;станція скайлеб&quot;">
            <a:extLst>
              <a:ext uri="{FF2B5EF4-FFF2-40B4-BE49-F238E27FC236}">
                <a16:creationId xmlns:a16="http://schemas.microsoft.com/office/drawing/2014/main" id="{AD8A9623-7338-41D1-9CCB-549F66C5F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24" y="1019354"/>
            <a:ext cx="4762835" cy="38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452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Орб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італьні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станції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DE03E5B5-2A55-436B-B5EE-3DD9723512A2}"/>
              </a:ext>
            </a:extLst>
          </p:cNvPr>
          <p:cNvSpPr txBox="1">
            <a:spLocks/>
          </p:cNvSpPr>
          <p:nvPr/>
        </p:nvSpPr>
        <p:spPr>
          <a:xfrm>
            <a:off x="1682020" y="5921562"/>
            <a:ext cx="2171555" cy="85053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Мир (СРСР)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1986-2001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BA6C2B2-2C60-4CC7-97C1-F0938A984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5913" r="31374" b="7163"/>
          <a:stretch/>
        </p:blipFill>
        <p:spPr bwMode="auto">
          <a:xfrm>
            <a:off x="425596" y="899477"/>
            <a:ext cx="4684404" cy="495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FB564B62-355F-4296-909B-2FFB4F471928}"/>
              </a:ext>
            </a:extLst>
          </p:cNvPr>
          <p:cNvSpPr txBox="1">
            <a:spLocks/>
          </p:cNvSpPr>
          <p:nvPr/>
        </p:nvSpPr>
        <p:spPr>
          <a:xfrm>
            <a:off x="5431422" y="1161238"/>
            <a:ext cx="6593945" cy="38238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Орбітальні станції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стаціонарними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науковими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базами,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оснащеними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лабораторіями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експериментів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E42C54AA-BEAA-434E-B517-8CAE414987FC}"/>
              </a:ext>
            </a:extLst>
          </p:cNvPr>
          <p:cNvSpPr txBox="1">
            <a:spLocks/>
          </p:cNvSpPr>
          <p:nvPr/>
        </p:nvSpPr>
        <p:spPr>
          <a:xfrm>
            <a:off x="5431422" y="5332102"/>
            <a:ext cx="6593945" cy="11789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Збільшення перебування людини в космосі </a:t>
            </a:r>
          </a:p>
        </p:txBody>
      </p:sp>
    </p:spTree>
    <p:extLst>
      <p:ext uri="{BB962C8B-B14F-4D97-AF65-F5344CB8AC3E}">
        <p14:creationId xmlns:p14="http://schemas.microsoft.com/office/powerpoint/2010/main" val="6938573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Орбітальні станції</a:t>
              </a:r>
            </a:p>
          </p:txBody>
        </p:sp>
      </p:grp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0BA438FF-6AEE-47BF-811C-F81A852F7695}"/>
              </a:ext>
            </a:extLst>
          </p:cNvPr>
          <p:cNvSpPr txBox="1">
            <a:spLocks/>
          </p:cNvSpPr>
          <p:nvPr/>
        </p:nvSpPr>
        <p:spPr>
          <a:xfrm>
            <a:off x="166631" y="5021498"/>
            <a:ext cx="6322209" cy="79797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Міжнародна космічна станція (МКС) 1998</a:t>
            </a:r>
          </a:p>
        </p:txBody>
      </p:sp>
      <p:pic>
        <p:nvPicPr>
          <p:cNvPr id="2052" name="Picture 4" descr="Результат пошуку зображень за запитом &quot;станція мир&quot;">
            <a:extLst>
              <a:ext uri="{FF2B5EF4-FFF2-40B4-BE49-F238E27FC236}">
                <a16:creationId xmlns:a16="http://schemas.microsoft.com/office/drawing/2014/main" id="{4BA0E650-0613-4AF9-B1C6-C06FDA078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r="4394"/>
          <a:stretch/>
        </p:blipFill>
        <p:spPr bwMode="auto">
          <a:xfrm>
            <a:off x="166633" y="1007347"/>
            <a:ext cx="6322209" cy="39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C1EC16EC-999F-4468-AE86-F193ABE8F132}"/>
              </a:ext>
            </a:extLst>
          </p:cNvPr>
          <p:cNvSpPr txBox="1">
            <a:spLocks/>
          </p:cNvSpPr>
          <p:nvPr/>
        </p:nvSpPr>
        <p:spPr>
          <a:xfrm>
            <a:off x="6655475" y="936969"/>
            <a:ext cx="5369888" cy="242165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Багатоцільовий космічний дослідницький комплекс 14 держав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E4769830-965A-42C9-B6CD-D7253D0C3573}"/>
              </a:ext>
            </a:extLst>
          </p:cNvPr>
          <p:cNvSpPr txBox="1">
            <a:spLocks/>
          </p:cNvSpPr>
          <p:nvPr/>
        </p:nvSpPr>
        <p:spPr>
          <a:xfrm>
            <a:off x="166631" y="5960323"/>
            <a:ext cx="11309752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Головними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галузями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біологія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космологія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метеорологія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4B1AF726-FCE2-43D2-846B-D593C42BC861}"/>
              </a:ext>
            </a:extLst>
          </p:cNvPr>
          <p:cNvSpPr txBox="1">
            <a:spLocks/>
          </p:cNvSpPr>
          <p:nvPr/>
        </p:nvSpPr>
        <p:spPr>
          <a:xfrm>
            <a:off x="6655475" y="3545906"/>
            <a:ext cx="5369888" cy="227513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Подальше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експериментів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використанням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умов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польоту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97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Космонавти-українці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D0D72A9-B494-41DC-87D1-DC7876563D4D}"/>
              </a:ext>
            </a:extLst>
          </p:cNvPr>
          <p:cNvSpPr txBox="1">
            <a:spLocks/>
          </p:cNvSpPr>
          <p:nvPr/>
        </p:nvSpPr>
        <p:spPr>
          <a:xfrm>
            <a:off x="775395" y="5696431"/>
            <a:ext cx="2809023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 Р. Попович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(1930-2009)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Результат пошуку зображень за запитом &quot;павло попович&quot;">
            <a:extLst>
              <a:ext uri="{FF2B5EF4-FFF2-40B4-BE49-F238E27FC236}">
                <a16:creationId xmlns:a16="http://schemas.microsoft.com/office/drawing/2014/main" id="{3D7DB652-F4D8-4E1F-9A83-0395A7239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4" r="9974"/>
          <a:stretch/>
        </p:blipFill>
        <p:spPr bwMode="auto">
          <a:xfrm>
            <a:off x="775395" y="1161569"/>
            <a:ext cx="2809023" cy="42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зультат пошуку зображень за запитом &quot;володимир ляхов&quot;">
            <a:extLst>
              <a:ext uri="{FF2B5EF4-FFF2-40B4-BE49-F238E27FC236}">
                <a16:creationId xmlns:a16="http://schemas.microsoft.com/office/drawing/2014/main" id="{20678DA4-14E8-4385-934B-9620C8AB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29" y="1161569"/>
            <a:ext cx="2918732" cy="425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0BF662D3-7869-4DA6-9C6D-5444096536CE}"/>
              </a:ext>
            </a:extLst>
          </p:cNvPr>
          <p:cNvSpPr txBox="1">
            <a:spLocks/>
          </p:cNvSpPr>
          <p:nvPr/>
        </p:nvSpPr>
        <p:spPr>
          <a:xfrm>
            <a:off x="4691483" y="5696431"/>
            <a:ext cx="2809023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В. А. Ляхов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(1941-2018)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8" name="Picture 6" descr="Результат пошуку зображень за запитом &quot;береговий&quot;">
            <a:extLst>
              <a:ext uri="{FF2B5EF4-FFF2-40B4-BE49-F238E27FC236}">
                <a16:creationId xmlns:a16="http://schemas.microsoft.com/office/drawing/2014/main" id="{71D00C79-0D38-4952-9D76-15BE2BD09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7"/>
          <a:stretch/>
        </p:blipFill>
        <p:spPr bwMode="auto">
          <a:xfrm>
            <a:off x="8540057" y="1161569"/>
            <a:ext cx="2895308" cy="425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1638882D-F2EF-4770-9C84-3679CDE7E583}"/>
              </a:ext>
            </a:extLst>
          </p:cNvPr>
          <p:cNvSpPr txBox="1">
            <a:spLocks/>
          </p:cNvSpPr>
          <p:nvPr/>
        </p:nvSpPr>
        <p:spPr>
          <a:xfrm>
            <a:off x="8626342" y="5696431"/>
            <a:ext cx="2809023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Т.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Береговий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(1921-1995)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41783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Космонавти-українці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D0D72A9-B494-41DC-87D1-DC7876563D4D}"/>
              </a:ext>
            </a:extLst>
          </p:cNvPr>
          <p:cNvSpPr txBox="1">
            <a:spLocks/>
          </p:cNvSpPr>
          <p:nvPr/>
        </p:nvSpPr>
        <p:spPr>
          <a:xfrm>
            <a:off x="903745" y="5658659"/>
            <a:ext cx="2809023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В. М. Жолобов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(1937)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0BF662D3-7869-4DA6-9C6D-5444096536CE}"/>
              </a:ext>
            </a:extLst>
          </p:cNvPr>
          <p:cNvSpPr txBox="1">
            <a:spLocks/>
          </p:cNvSpPr>
          <p:nvPr/>
        </p:nvSpPr>
        <p:spPr>
          <a:xfrm>
            <a:off x="4691483" y="5658659"/>
            <a:ext cx="2809023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Л. Д.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Кизим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(1941-2010)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1638882D-F2EF-4770-9C84-3679CDE7E583}"/>
              </a:ext>
            </a:extLst>
          </p:cNvPr>
          <p:cNvSpPr txBox="1">
            <a:spLocks/>
          </p:cNvSpPr>
          <p:nvPr/>
        </p:nvSpPr>
        <p:spPr>
          <a:xfrm>
            <a:off x="8479221" y="5661006"/>
            <a:ext cx="2809023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А. С. Левченко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(1941-1988)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70" name="Picture 2" descr="Результат пошуку зображень за запитом &quot;жолобов&quot;">
            <a:extLst>
              <a:ext uri="{FF2B5EF4-FFF2-40B4-BE49-F238E27FC236}">
                <a16:creationId xmlns:a16="http://schemas.microsoft.com/office/drawing/2014/main" id="{8ED5C159-A9A2-4D26-BAC5-5FC2A9AA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03" y="1126131"/>
            <a:ext cx="2895308" cy="42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зультат пошуку зображень за запитом &quot;кизим&quot;">
            <a:extLst>
              <a:ext uri="{FF2B5EF4-FFF2-40B4-BE49-F238E27FC236}">
                <a16:creationId xmlns:a16="http://schemas.microsoft.com/office/drawing/2014/main" id="{23F9890A-B3EB-4550-85C4-6467B11A4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1"/>
          <a:stretch/>
        </p:blipFill>
        <p:spPr bwMode="auto">
          <a:xfrm>
            <a:off x="4648341" y="1126132"/>
            <a:ext cx="2895308" cy="42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Результат пошуку зображень за запитом &quot;левченко космонавт&quot;">
            <a:extLst>
              <a:ext uri="{FF2B5EF4-FFF2-40B4-BE49-F238E27FC236}">
                <a16:creationId xmlns:a16="http://schemas.microsoft.com/office/drawing/2014/main" id="{B691E133-45F1-41C1-9D3F-A74BC9F0D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79" y="1126132"/>
            <a:ext cx="2895308" cy="42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51818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8194" name="Picture 2" descr="Результат пошуку зображень за запитом &quot;шонін&quot;">
            <a:extLst>
              <a:ext uri="{FF2B5EF4-FFF2-40B4-BE49-F238E27FC236}">
                <a16:creationId xmlns:a16="http://schemas.microsoft.com/office/drawing/2014/main" id="{AAB29FDF-4BAD-4427-B89F-847712377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t="2416" r="956"/>
          <a:stretch/>
        </p:blipFill>
        <p:spPr bwMode="auto">
          <a:xfrm>
            <a:off x="774388" y="1102854"/>
            <a:ext cx="3013407" cy="437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Космонавти-українці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D0D72A9-B494-41DC-87D1-DC7876563D4D}"/>
              </a:ext>
            </a:extLst>
          </p:cNvPr>
          <p:cNvSpPr txBox="1">
            <a:spLocks/>
          </p:cNvSpPr>
          <p:nvPr/>
        </p:nvSpPr>
        <p:spPr>
          <a:xfrm>
            <a:off x="903685" y="5796806"/>
            <a:ext cx="2809023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С.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Шонін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(1935-1997)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0BF662D3-7869-4DA6-9C6D-5444096536CE}"/>
              </a:ext>
            </a:extLst>
          </p:cNvPr>
          <p:cNvSpPr txBox="1">
            <a:spLocks/>
          </p:cNvSpPr>
          <p:nvPr/>
        </p:nvSpPr>
        <p:spPr>
          <a:xfrm>
            <a:off x="4562186" y="5796806"/>
            <a:ext cx="3067620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А. П.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Арцебарський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(1963)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1638882D-F2EF-4770-9C84-3679CDE7E583}"/>
              </a:ext>
            </a:extLst>
          </p:cNvPr>
          <p:cNvSpPr txBox="1">
            <a:spLocks/>
          </p:cNvSpPr>
          <p:nvPr/>
        </p:nvSpPr>
        <p:spPr>
          <a:xfrm>
            <a:off x="8533495" y="5796806"/>
            <a:ext cx="2809023" cy="7461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Л. К.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Каденюк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(1951-2018)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6" name="Picture 4" descr="Результат пошуку зображень за запитом &quot;арцебарський&quot;">
            <a:extLst>
              <a:ext uri="{FF2B5EF4-FFF2-40B4-BE49-F238E27FC236}">
                <a16:creationId xmlns:a16="http://schemas.microsoft.com/office/drawing/2014/main" id="{8B46756E-2BD0-4E34-B060-37150644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86" y="1139299"/>
            <a:ext cx="3067620" cy="43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Результат пошуку зображень за запитом &quot;каденюк&quot;">
            <a:extLst>
              <a:ext uri="{FF2B5EF4-FFF2-40B4-BE49-F238E27FC236}">
                <a16:creationId xmlns:a16="http://schemas.microsoft.com/office/drawing/2014/main" id="{2A9C541B-A580-4EED-880D-9D346DBBA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6197" r="13937" b="12583"/>
          <a:stretch/>
        </p:blipFill>
        <p:spPr bwMode="auto">
          <a:xfrm>
            <a:off x="8404197" y="1139299"/>
            <a:ext cx="3067620" cy="43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25834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318574-7787-44A2-885E-77924DB1D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18" name="Picture 2" descr="Картинки по запросу первое фото обратной стороны луны">
            <a:extLst>
              <a:ext uri="{FF2B5EF4-FFF2-40B4-BE49-F238E27FC236}">
                <a16:creationId xmlns:a16="http://schemas.microsoft.com/office/drawing/2014/main" id="{77CC2EF7-6DC1-4055-95FE-9B93E62A0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3" b="15458"/>
          <a:stretch/>
        </p:blipFill>
        <p:spPr bwMode="auto">
          <a:xfrm>
            <a:off x="-4500" y="0"/>
            <a:ext cx="12191998" cy="68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7FAB3DBA-A37E-4F96-9002-CCDFF0B09899}"/>
              </a:ext>
            </a:extLst>
          </p:cNvPr>
          <p:cNvSpPr txBox="1">
            <a:spLocks/>
          </p:cNvSpPr>
          <p:nvPr/>
        </p:nvSpPr>
        <p:spPr>
          <a:xfrm>
            <a:off x="276297" y="5251034"/>
            <a:ext cx="4931764" cy="137334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1959 р. АМС «Луна - 2» (СРСР) - перший КА, який досяг поверхні Місяця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1FF1BD-E761-4ABE-90DB-9B5208319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87" t="7232" r="3278" b="16995"/>
          <a:stretch/>
        </p:blipFill>
        <p:spPr>
          <a:xfrm>
            <a:off x="276297" y="1163840"/>
            <a:ext cx="4931764" cy="3897443"/>
          </a:xfrm>
          <a:prstGeom prst="rect">
            <a:avLst/>
          </a:prstGeom>
        </p:spPr>
      </p:pic>
      <p:pic>
        <p:nvPicPr>
          <p:cNvPr id="15" name="Picture 2" descr="Результат пошуку зображень за запитом &quot;амс &quot;Луна 3&quot;&quot;">
            <a:extLst>
              <a:ext uri="{FF2B5EF4-FFF2-40B4-BE49-F238E27FC236}">
                <a16:creationId xmlns:a16="http://schemas.microsoft.com/office/drawing/2014/main" id="{65244571-194B-4B91-AE2D-7CFA8E681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/>
          <a:stretch/>
        </p:blipFill>
        <p:spPr bwMode="auto">
          <a:xfrm>
            <a:off x="5976079" y="1163840"/>
            <a:ext cx="5939624" cy="38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698A8881-8578-45C7-BC7B-E59935F7DE50}"/>
              </a:ext>
            </a:extLst>
          </p:cNvPr>
          <p:cNvSpPr txBox="1">
            <a:spLocks/>
          </p:cNvSpPr>
          <p:nvPr/>
        </p:nvSpPr>
        <p:spPr>
          <a:xfrm>
            <a:off x="6480009" y="5247853"/>
            <a:ext cx="4931764" cy="142020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1959 р. АМС «Луна - 3» (СРСР) - перші фотографії </a:t>
            </a:r>
            <a:r>
              <a:rPr lang="uk-UA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зворотнього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боку Місяця</a:t>
            </a:r>
          </a:p>
        </p:txBody>
      </p:sp>
    </p:spTree>
    <p:extLst>
      <p:ext uri="{BB962C8B-B14F-4D97-AF65-F5344CB8AC3E}">
        <p14:creationId xmlns:p14="http://schemas.microsoft.com/office/powerpoint/2010/main" val="382846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318574-7787-44A2-885E-77924DB1D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7FAB3DBA-A37E-4F96-9002-CCDFF0B09899}"/>
              </a:ext>
            </a:extLst>
          </p:cNvPr>
          <p:cNvSpPr txBox="1">
            <a:spLocks/>
          </p:cNvSpPr>
          <p:nvPr/>
        </p:nvSpPr>
        <p:spPr>
          <a:xfrm>
            <a:off x="1161791" y="5652969"/>
            <a:ext cx="4374402" cy="87850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1964 р.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АМС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«Марінер-4» (США) </a:t>
            </a:r>
            <a:endParaRPr lang="uk-UA" sz="28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698A8881-8578-45C7-BC7B-E59935F7DE50}"/>
              </a:ext>
            </a:extLst>
          </p:cNvPr>
          <p:cNvSpPr txBox="1">
            <a:spLocks/>
          </p:cNvSpPr>
          <p:nvPr/>
        </p:nvSpPr>
        <p:spPr>
          <a:xfrm>
            <a:off x="7125398" y="5912227"/>
            <a:ext cx="4528780" cy="43326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Перші зображення Марса</a:t>
            </a:r>
          </a:p>
        </p:txBody>
      </p:sp>
      <p:pic>
        <p:nvPicPr>
          <p:cNvPr id="14" name="Picture 2" descr="Результат пошуку зображень за запитом &quot;марінер 4&quot;">
            <a:extLst>
              <a:ext uri="{FF2B5EF4-FFF2-40B4-BE49-F238E27FC236}">
                <a16:creationId xmlns:a16="http://schemas.microsoft.com/office/drawing/2014/main" id="{0916ED3C-8FC1-4DE1-8260-F753B7DB2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9196"/>
          <a:stretch/>
        </p:blipFill>
        <p:spPr bwMode="auto">
          <a:xfrm>
            <a:off x="370503" y="1309666"/>
            <a:ext cx="5956978" cy="40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Пов’язане зображення">
            <a:extLst>
              <a:ext uri="{FF2B5EF4-FFF2-40B4-BE49-F238E27FC236}">
                <a16:creationId xmlns:a16="http://schemas.microsoft.com/office/drawing/2014/main" id="{46461C87-10F2-4447-B1C3-CDA498E5D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6803" r="5601" b="5918"/>
          <a:stretch/>
        </p:blipFill>
        <p:spPr bwMode="auto">
          <a:xfrm>
            <a:off x="7152060" y="1309666"/>
            <a:ext cx="4407108" cy="40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380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47E8C2F-04A8-45B2-9118-5F2053B18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712A56-5B2C-4DD3-9E1E-1A5F257F2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0" r="43127" b="9213"/>
          <a:stretch/>
        </p:blipFill>
        <p:spPr>
          <a:xfrm>
            <a:off x="362263" y="838426"/>
            <a:ext cx="4952107" cy="4669000"/>
          </a:xfrm>
          <a:prstGeom prst="rect">
            <a:avLst/>
          </a:prstGeom>
        </p:spPr>
      </p:pic>
      <p:pic>
        <p:nvPicPr>
          <p:cNvPr id="11" name="Picture 4" descr="Результат пошуку зображень за запитом &quot;венера 3&quot;">
            <a:extLst>
              <a:ext uri="{FF2B5EF4-FFF2-40B4-BE49-F238E27FC236}">
                <a16:creationId xmlns:a16="http://schemas.microsoft.com/office/drawing/2014/main" id="{AF4149F1-79AC-4451-BAD4-6C0E61F61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"/>
          <a:stretch/>
        </p:blipFill>
        <p:spPr bwMode="auto">
          <a:xfrm>
            <a:off x="5676632" y="838426"/>
            <a:ext cx="6230554" cy="46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765766" y="5498599"/>
            <a:ext cx="4145100" cy="133385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1966 р. АМС «Луна - 9» (СРСР) - м’яка посадка на поверхні Місяця 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09A4BDA4-76DD-4906-8A57-719C909570D0}"/>
              </a:ext>
            </a:extLst>
          </p:cNvPr>
          <p:cNvSpPr txBox="1">
            <a:spLocks/>
          </p:cNvSpPr>
          <p:nvPr/>
        </p:nvSpPr>
        <p:spPr>
          <a:xfrm>
            <a:off x="5829926" y="5498598"/>
            <a:ext cx="5923965" cy="133385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1967 р. АМС «Венера - 4» (СРСР) -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дослідження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Венери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апарату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спускається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28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680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29" y="1086928"/>
            <a:ext cx="11858729" cy="58188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Коли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почалася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космічна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ера?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5" y="-34803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EA17786-D057-4070-A504-319EE1320C36}"/>
              </a:ext>
            </a:extLst>
          </p:cNvPr>
          <p:cNvSpPr txBox="1">
            <a:spLocks/>
          </p:cNvSpPr>
          <p:nvPr/>
        </p:nvSpPr>
        <p:spPr>
          <a:xfrm>
            <a:off x="166629" y="2008435"/>
            <a:ext cx="11858728" cy="5818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Коли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перший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DA8BB285-F4B0-4014-A32E-126671CFA4FF}"/>
              </a:ext>
            </a:extLst>
          </p:cNvPr>
          <p:cNvSpPr txBox="1">
            <a:spLocks/>
          </p:cNvSpPr>
          <p:nvPr/>
        </p:nvSpPr>
        <p:spPr>
          <a:xfrm>
            <a:off x="166629" y="2964062"/>
            <a:ext cx="11858728" cy="1137316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Яка, на ваш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розсуд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мінімальна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польоту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Марс?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D1D1FB94-DFB3-41B5-B9ED-CFF3CBE2351A}"/>
              </a:ext>
            </a:extLst>
          </p:cNvPr>
          <p:cNvSpPr txBox="1">
            <a:spLocks/>
          </p:cNvSpPr>
          <p:nvPr/>
        </p:nvSpPr>
        <p:spPr>
          <a:xfrm>
            <a:off x="166629" y="4475122"/>
            <a:ext cx="11858729" cy="58188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Коли і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утворилася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система?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D10E90A1-1721-4A15-9C42-2D166A2D8F23}"/>
              </a:ext>
            </a:extLst>
          </p:cNvPr>
          <p:cNvSpPr txBox="1">
            <a:spLocks/>
          </p:cNvSpPr>
          <p:nvPr/>
        </p:nvSpPr>
        <p:spPr>
          <a:xfrm>
            <a:off x="166630" y="5410084"/>
            <a:ext cx="11858728" cy="110382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внесок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зробили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українські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космонавтики?</a:t>
            </a: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47E8C2F-04A8-45B2-9118-5F2053B18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09A4BDA4-76DD-4906-8A57-719C909570D0}"/>
              </a:ext>
            </a:extLst>
          </p:cNvPr>
          <p:cNvSpPr txBox="1">
            <a:spLocks/>
          </p:cNvSpPr>
          <p:nvPr/>
        </p:nvSpPr>
        <p:spPr>
          <a:xfrm>
            <a:off x="1036337" y="5556540"/>
            <a:ext cx="3796194" cy="122322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1970 р.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Луноход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- 1» (СРСР)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Перший планетохід</a:t>
            </a:r>
          </a:p>
        </p:txBody>
      </p:sp>
      <p:pic>
        <p:nvPicPr>
          <p:cNvPr id="15" name="Picture 4" descr="Результат пошуку зображень за запитом &quot;луноход 1&quot;">
            <a:extLst>
              <a:ext uri="{FF2B5EF4-FFF2-40B4-BE49-F238E27FC236}">
                <a16:creationId xmlns:a16="http://schemas.microsoft.com/office/drawing/2014/main" id="{A79E05CF-2C78-4E20-80D1-28A43B8D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4077"/>
          <a:stretch/>
        </p:blipFill>
        <p:spPr bwMode="auto">
          <a:xfrm>
            <a:off x="262790" y="1152260"/>
            <a:ext cx="5494976" cy="43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136BBF87-4049-4E9C-B63D-2A8BEA0A9266}"/>
              </a:ext>
            </a:extLst>
          </p:cNvPr>
          <p:cNvSpPr txBox="1">
            <a:spLocks/>
          </p:cNvSpPr>
          <p:nvPr/>
        </p:nvSpPr>
        <p:spPr>
          <a:xfrm>
            <a:off x="7118458" y="5525611"/>
            <a:ext cx="4126530" cy="1256050"/>
          </a:xfrm>
          <a:prstGeom prst="roundRect">
            <a:avLst>
              <a:gd name="adj" fmla="val 18346"/>
            </a:avLst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1971 р.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«Марс - 3» (СРСР) М’яка посадка на Марс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8368D64-69B3-48BA-8EF1-FE8F9E26D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412" r="15111"/>
          <a:stretch/>
        </p:blipFill>
        <p:spPr bwMode="auto">
          <a:xfrm>
            <a:off x="6434236" y="1152260"/>
            <a:ext cx="5494974" cy="43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78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58E635-AAFB-4619-BEB0-153D8E07F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200075" y="5417803"/>
            <a:ext cx="5640542" cy="133954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1972-1973 р. АМС «Піонер – 10,11» (США)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Вивчення Юпітера, Сатурна і астероїдів 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09A4BDA4-76DD-4906-8A57-719C909570D0}"/>
              </a:ext>
            </a:extLst>
          </p:cNvPr>
          <p:cNvSpPr txBox="1">
            <a:spLocks/>
          </p:cNvSpPr>
          <p:nvPr/>
        </p:nvSpPr>
        <p:spPr>
          <a:xfrm>
            <a:off x="6844173" y="5878461"/>
            <a:ext cx="4703028" cy="41822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Послання до інопланетян</a:t>
            </a:r>
          </a:p>
        </p:txBody>
      </p:sp>
      <p:pic>
        <p:nvPicPr>
          <p:cNvPr id="16" name="Picture 4" descr="https://upload.wikimedia.org/wikipedia/commons/thumb/c/c6/Pioneer10-plaque.jpg/800px-Pioneer10-plaque.jpg">
            <a:extLst>
              <a:ext uri="{FF2B5EF4-FFF2-40B4-BE49-F238E27FC236}">
                <a16:creationId xmlns:a16="http://schemas.microsoft.com/office/drawing/2014/main" id="{5196ADEC-CE63-4D37-ADF1-129DB6D0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16" y="947673"/>
            <a:ext cx="5640542" cy="44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зультат пошуку зображень за запитом &quot;піонер 10&quot;">
            <a:extLst>
              <a:ext uri="{FF2B5EF4-FFF2-40B4-BE49-F238E27FC236}">
                <a16:creationId xmlns:a16="http://schemas.microsoft.com/office/drawing/2014/main" id="{CB6961C0-08DE-42AF-BA48-694F04025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/>
          <a:stretch/>
        </p:blipFill>
        <p:spPr bwMode="auto">
          <a:xfrm>
            <a:off x="200075" y="947672"/>
            <a:ext cx="5640542" cy="44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476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690365" y="5788432"/>
            <a:ext cx="4703028" cy="88542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1974-1975 р.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Марінер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10» (США) </a:t>
            </a:r>
          </a:p>
        </p:txBody>
      </p:sp>
      <p:pic>
        <p:nvPicPr>
          <p:cNvPr id="9" name="Picture 2" descr="https://upload.wikimedia.org/wikipedia/commons/6/60/Mariner10.gif">
            <a:extLst>
              <a:ext uri="{FF2B5EF4-FFF2-40B4-BE49-F238E27FC236}">
                <a16:creationId xmlns:a16="http://schemas.microsoft.com/office/drawing/2014/main" id="{B88C35B4-E7DB-4E26-905B-D70E6B558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8" b="4449"/>
          <a:stretch/>
        </p:blipFill>
        <p:spPr bwMode="auto">
          <a:xfrm>
            <a:off x="345512" y="1244706"/>
            <a:ext cx="5750488" cy="43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A92D30-E258-48A4-BF47-E25E6A68A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879" y="1244706"/>
            <a:ext cx="5750488" cy="4368588"/>
          </a:xfrm>
          <a:prstGeom prst="rect">
            <a:avLst/>
          </a:prstGeom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659663" y="6000814"/>
            <a:ext cx="4980916" cy="4606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Перші зображення Меркурія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970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672104" y="5605247"/>
            <a:ext cx="4703028" cy="10057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1974-1975 р.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«Венера – 9» (СРСР) 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294948" y="5877808"/>
            <a:ext cx="5544579" cy="4606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Фотопанорама поверхні Венери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2" descr="Результат пошуку зображень за запитом &quot;венера  9&quot;">
            <a:extLst>
              <a:ext uri="{FF2B5EF4-FFF2-40B4-BE49-F238E27FC236}">
                <a16:creationId xmlns:a16="http://schemas.microsoft.com/office/drawing/2014/main" id="{AD014243-FC26-4827-B841-62247D2C0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" r="5321"/>
          <a:stretch/>
        </p:blipFill>
        <p:spPr bwMode="auto">
          <a:xfrm>
            <a:off x="123022" y="1281271"/>
            <a:ext cx="5801193" cy="407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Результат пошуку зображень за запитом &quot;венера  9&quot;">
            <a:extLst>
              <a:ext uri="{FF2B5EF4-FFF2-40B4-BE49-F238E27FC236}">
                <a16:creationId xmlns:a16="http://schemas.microsoft.com/office/drawing/2014/main" id="{94DD9A6F-1312-446B-88A7-5752C346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7" y="1281271"/>
            <a:ext cx="6040003" cy="407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314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555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932090" y="5750624"/>
            <a:ext cx="4351954" cy="84708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1975 р.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«Вікінг – 1,2» (США) 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366587" y="5943838"/>
            <a:ext cx="5387975" cy="4606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Фотопанорама поверхні Марса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2" name="Picture 2" descr="Результат пошуку зображень за запитом &quot;вікінг 2&quot;">
            <a:extLst>
              <a:ext uri="{FF2B5EF4-FFF2-40B4-BE49-F238E27FC236}">
                <a16:creationId xmlns:a16="http://schemas.microsoft.com/office/drawing/2014/main" id="{13525325-408B-4C51-87E5-317D59CF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40" y="1418765"/>
            <a:ext cx="5184654" cy="4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95C20FE-3B12-4216-9642-64F9F6E08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r="50001"/>
          <a:stretch/>
        </p:blipFill>
        <p:spPr bwMode="auto">
          <a:xfrm>
            <a:off x="6444891" y="1393215"/>
            <a:ext cx="5231369" cy="4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939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Пов’язане зображення">
            <a:extLst>
              <a:ext uri="{FF2B5EF4-FFF2-40B4-BE49-F238E27FC236}">
                <a16:creationId xmlns:a16="http://schemas.microsoft.com/office/drawing/2014/main" id="{786F243C-AAA7-43EF-88C4-5CDAF79E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575664"/>
            <a:ext cx="12192003" cy="62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109985" y="5166711"/>
            <a:ext cx="5516159" cy="4606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1977 АМС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Вояджер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1» (США) </a:t>
            </a:r>
          </a:p>
        </p:txBody>
      </p:sp>
      <p:pic>
        <p:nvPicPr>
          <p:cNvPr id="13316" name="Picture 4" descr="Результат пошуку зображень за запитом &quot;вояджер 1&quot;">
            <a:extLst>
              <a:ext uri="{FF2B5EF4-FFF2-40B4-BE49-F238E27FC236}">
                <a16:creationId xmlns:a16="http://schemas.microsoft.com/office/drawing/2014/main" id="{7411B0CA-FF52-4685-867E-589E680BB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8370" r="11818"/>
          <a:stretch/>
        </p:blipFill>
        <p:spPr bwMode="auto">
          <a:xfrm>
            <a:off x="361004" y="1160088"/>
            <a:ext cx="5014123" cy="393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Результат пошуку зображень за запитом &quot;вояджер 2&quot;">
            <a:extLst>
              <a:ext uri="{FF2B5EF4-FFF2-40B4-BE49-F238E27FC236}">
                <a16:creationId xmlns:a16="http://schemas.microsoft.com/office/drawing/2014/main" id="{00B1433B-F974-4422-A720-0CF5D2874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8033"/>
          <a:stretch/>
        </p:blipFill>
        <p:spPr bwMode="auto">
          <a:xfrm>
            <a:off x="5755544" y="1193606"/>
            <a:ext cx="6168364" cy="393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061E22CC-7995-4E14-A99B-9F5A038D85F8}"/>
              </a:ext>
            </a:extLst>
          </p:cNvPr>
          <p:cNvSpPr txBox="1">
            <a:spLocks/>
          </p:cNvSpPr>
          <p:nvPr/>
        </p:nvSpPr>
        <p:spPr>
          <a:xfrm>
            <a:off x="5875043" y="5181623"/>
            <a:ext cx="5929365" cy="460658"/>
          </a:xfrm>
          <a:prstGeom prst="roundRect">
            <a:avLst>
              <a:gd name="adj" fmla="val 16667"/>
            </a:avLst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1977 р. АМС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Вояджер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2» (США) 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9F5C5C63-3BFA-43E0-9171-47792B59C3A2}"/>
              </a:ext>
            </a:extLst>
          </p:cNvPr>
          <p:cNvSpPr txBox="1">
            <a:spLocks/>
          </p:cNvSpPr>
          <p:nvPr/>
        </p:nvSpPr>
        <p:spPr>
          <a:xfrm>
            <a:off x="2915866" y="5788756"/>
            <a:ext cx="5640542" cy="40886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Дослідження планет-гігантів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6B43C88-D490-4C95-AA72-B5CAAD8C4FD0}"/>
              </a:ext>
            </a:extLst>
          </p:cNvPr>
          <p:cNvSpPr txBox="1">
            <a:spLocks/>
          </p:cNvSpPr>
          <p:nvPr/>
        </p:nvSpPr>
        <p:spPr>
          <a:xfrm>
            <a:off x="4146070" y="6323378"/>
            <a:ext cx="3180134" cy="40886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Міжзоряний політ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61C2E5C-282D-4DA8-A38E-E604CBCCFC20}"/>
              </a:ext>
            </a:extLst>
          </p:cNvPr>
          <p:cNvSpPr txBox="1">
            <a:spLocks/>
          </p:cNvSpPr>
          <p:nvPr/>
        </p:nvSpPr>
        <p:spPr>
          <a:xfrm>
            <a:off x="3428480" y="6325393"/>
            <a:ext cx="4654127" cy="40886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Послання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інопланетян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503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555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698608" y="5665859"/>
            <a:ext cx="4703028" cy="4606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1986 р. АМС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«Вега» (СРСР) 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611299" y="5665859"/>
            <a:ext cx="4911868" cy="4606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1986 р. АМС «Джотто» (ЄКА)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6C4B758-4DF6-4C9E-9CCB-4D1BC5D36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7" y="1385508"/>
            <a:ext cx="5449309" cy="40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Результат пошуку зображень за запитом &quot;джотто амс&quot;">
            <a:extLst>
              <a:ext uri="{FF2B5EF4-FFF2-40B4-BE49-F238E27FC236}">
                <a16:creationId xmlns:a16="http://schemas.microsoft.com/office/drawing/2014/main" id="{01F4ED56-0AB0-4BCB-83D2-8652E13C1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2" b="12283"/>
          <a:stretch/>
        </p:blipFill>
        <p:spPr bwMode="auto">
          <a:xfrm>
            <a:off x="6838852" y="1385509"/>
            <a:ext cx="4456763" cy="408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FB0DE179-0E22-4923-9CC1-8E0ABA051AE1}"/>
              </a:ext>
            </a:extLst>
          </p:cNvPr>
          <p:cNvSpPr txBox="1">
            <a:spLocks/>
          </p:cNvSpPr>
          <p:nvPr/>
        </p:nvSpPr>
        <p:spPr>
          <a:xfrm>
            <a:off x="3474472" y="6310385"/>
            <a:ext cx="5243052" cy="4606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Дослідження комети Галлея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4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555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256240" y="5358181"/>
            <a:ext cx="5222326" cy="126196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1995 р. АМС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«Галілео» (США)</a:t>
            </a:r>
            <a:endParaRPr lang="en-US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Взяв проби атмосфери Юпітера 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713434" y="5345333"/>
            <a:ext cx="5222326" cy="128765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2001 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р. 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«</a:t>
            </a:r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 Shoemaker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»(США)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Перша посадка на астероїд 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362" name="Picture 2" descr="Результат пошуку зображень за запитом &quot;амс галілей&quot;">
            <a:extLst>
              <a:ext uri="{FF2B5EF4-FFF2-40B4-BE49-F238E27FC236}">
                <a16:creationId xmlns:a16="http://schemas.microsoft.com/office/drawing/2014/main" id="{7B7FAB3A-31ED-41B3-9134-25185F439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r="13800"/>
          <a:stretch/>
        </p:blipFill>
        <p:spPr bwMode="auto">
          <a:xfrm>
            <a:off x="428597" y="1208688"/>
            <a:ext cx="4877612" cy="39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Результат пошуку зображень за запитом &quot;амс near shoemaker&quot;">
            <a:extLst>
              <a:ext uri="{FF2B5EF4-FFF2-40B4-BE49-F238E27FC236}">
                <a16:creationId xmlns:a16="http://schemas.microsoft.com/office/drawing/2014/main" id="{732D2F56-091F-4ABA-A341-EA07508C7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E0E0E"/>
              </a:clrFrom>
              <a:clrTo>
                <a:srgbClr val="0E0E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3" r="7155"/>
          <a:stretch/>
        </p:blipFill>
        <p:spPr bwMode="auto">
          <a:xfrm>
            <a:off x="7099674" y="1208688"/>
            <a:ext cx="4449846" cy="397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23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555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426669" y="5341822"/>
            <a:ext cx="5130429" cy="14144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2003 р. Марсохід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Спіріт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(США)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досліджував структуру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грунту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планети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466800" y="5418043"/>
            <a:ext cx="4921090" cy="126196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2004 р. АМС 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Кассіні-Гюйгенс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Перша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м’яка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посадка на Титан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2" descr="https://upload.wikimedia.org/wikipedia/commons/thumb/b/b2/Cassini_Saturn_Orbit_Insertion.jpg/1280px-Cassini_Saturn_Orbit_Insertion.jpg?uselang=ru">
            <a:extLst>
              <a:ext uri="{FF2B5EF4-FFF2-40B4-BE49-F238E27FC236}">
                <a16:creationId xmlns:a16="http://schemas.microsoft.com/office/drawing/2014/main" id="{09D96618-8C8A-4DEC-94BD-F38DB25C3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" r="24820" b="898"/>
          <a:stretch/>
        </p:blipFill>
        <p:spPr bwMode="auto">
          <a:xfrm>
            <a:off x="6466800" y="1145739"/>
            <a:ext cx="4921090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Результат пошуку зображень за запитом &quot;спіріт марсохід&quot;">
            <a:extLst>
              <a:ext uri="{FF2B5EF4-FFF2-40B4-BE49-F238E27FC236}">
                <a16:creationId xmlns:a16="http://schemas.microsoft.com/office/drawing/2014/main" id="{7231CF61-3471-4866-A414-73119CBB2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14643"/>
          <a:stretch/>
        </p:blipFill>
        <p:spPr bwMode="auto">
          <a:xfrm>
            <a:off x="426669" y="1145738"/>
            <a:ext cx="5130429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9466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555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507737" y="5515765"/>
            <a:ext cx="4921089" cy="12429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2009 р. Місія </a:t>
            </a:r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Kepler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(США)</a:t>
            </a:r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 для 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пошуку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екзопланет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630092" y="5515765"/>
            <a:ext cx="4921090" cy="12429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 р. АМС «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MESSENGER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(США)  -штучний супутник Меркурія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2" descr="Результат пошуку зображень за запитом &quot;станція «MESSENGER»&quot;">
            <a:extLst>
              <a:ext uri="{FF2B5EF4-FFF2-40B4-BE49-F238E27FC236}">
                <a16:creationId xmlns:a16="http://schemas.microsoft.com/office/drawing/2014/main" id="{1C49B631-CB31-408F-B0EF-C7631756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30" y="1375586"/>
            <a:ext cx="5425015" cy="40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Результат пошуку зображень за запитом &quot;телескоп Kepler&quot;">
            <a:extLst>
              <a:ext uri="{FF2B5EF4-FFF2-40B4-BE49-F238E27FC236}">
                <a16:creationId xmlns:a16="http://schemas.microsoft.com/office/drawing/2014/main" id="{9933EF9D-43CE-411F-834A-01D847A9F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9" y="1375586"/>
            <a:ext cx="3711803" cy="40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4411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www.esa.int/var/esa/storage/images/esa_multimedia/images/2014/07/galileo_satellite_in_orbit/14632177-1-eng-GB/Galileo_satellite_in_orbit.jpg">
            <a:extLst>
              <a:ext uri="{FF2B5EF4-FFF2-40B4-BE49-F238E27FC236}">
                <a16:creationId xmlns:a16="http://schemas.microsoft.com/office/drawing/2014/main" id="{1BB3E1C4-2E62-4392-BFA3-6C452170B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5" b="11945"/>
          <a:stretch/>
        </p:blipFill>
        <p:spPr bwMode="auto">
          <a:xfrm>
            <a:off x="0" y="0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Малі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тіла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01168473-E099-432B-BCE2-AA21F55E1352}"/>
              </a:ext>
            </a:extLst>
          </p:cNvPr>
          <p:cNvSpPr txBox="1">
            <a:spLocks/>
          </p:cNvSpPr>
          <p:nvPr/>
        </p:nvSpPr>
        <p:spPr>
          <a:xfrm>
            <a:off x="1319462" y="4094922"/>
            <a:ext cx="9219803" cy="26049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Космонавтика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компекслна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науково-технічна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галузь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займається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дослі-дженням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використанням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космічного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простору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автоматичних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пілотованих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космічних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апаратів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05339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555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913037" y="5506823"/>
            <a:ext cx="4420015" cy="12429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2014 р. Зонд </a:t>
            </a:r>
            <a:r>
              <a:rPr lang="uk-UA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Розетта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(ЄКА)</a:t>
            </a:r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м’яка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посадка на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поверхню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комети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520530" y="5506823"/>
            <a:ext cx="4921090" cy="12429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р. АМС</a:t>
            </a:r>
            <a:r>
              <a:rPr lang="en-US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</a:t>
            </a:r>
            <a:r>
              <a:rPr lang="en-US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Horizonts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(США) -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ор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біти Плутона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https://www.esa.int/var/esa/storage/images/esa_multimedia/images/2013/12/philae_on_the_comet_front_view/13467154-1-eng-GB/Philae_on_the_comet_Front_view.jpg">
            <a:extLst>
              <a:ext uri="{FF2B5EF4-FFF2-40B4-BE49-F238E27FC236}">
                <a16:creationId xmlns:a16="http://schemas.microsoft.com/office/drawing/2014/main" id="{32E1D4E7-4356-44C6-B4F5-672FE58B9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11596"/>
          <a:stretch/>
        </p:blipFill>
        <p:spPr bwMode="auto">
          <a:xfrm>
            <a:off x="410538" y="1304293"/>
            <a:ext cx="5425015" cy="40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www.nasa.gov/sites/default/files/thumbnails/image/nh-surface.jpg">
            <a:extLst>
              <a:ext uri="{FF2B5EF4-FFF2-40B4-BE49-F238E27FC236}">
                <a16:creationId xmlns:a16="http://schemas.microsoft.com/office/drawing/2014/main" id="{C1469185-7A4C-486E-BB28-48AAA645E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30482" r="28937"/>
          <a:stretch/>
        </p:blipFill>
        <p:spPr bwMode="auto">
          <a:xfrm>
            <a:off x="6235868" y="1304293"/>
            <a:ext cx="5490414" cy="40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2467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40B44D-0EFE-42DA-8197-3CBBFB911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555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Етапи дослідження Сонячної системи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A69BEC9-6D60-4E1E-AEDD-0D42B5D5BC8E}"/>
              </a:ext>
            </a:extLst>
          </p:cNvPr>
          <p:cNvSpPr txBox="1">
            <a:spLocks/>
          </p:cNvSpPr>
          <p:nvPr/>
        </p:nvSpPr>
        <p:spPr>
          <a:xfrm>
            <a:off x="913036" y="5407545"/>
            <a:ext cx="4420015" cy="132562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р. МКС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Вперше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космосі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вирощено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їжу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(салат)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6C8F9AC-9656-4A6C-B3CD-A4540BD65813}"/>
              </a:ext>
            </a:extLst>
          </p:cNvPr>
          <p:cNvSpPr txBox="1">
            <a:spLocks/>
          </p:cNvSpPr>
          <p:nvPr/>
        </p:nvSpPr>
        <p:spPr>
          <a:xfrm>
            <a:off x="6323750" y="5407545"/>
            <a:ext cx="5490412" cy="132562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р. АМС «</a:t>
            </a:r>
            <a:r>
              <a:rPr lang="uk-UA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Чаньє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-3»(КНР) м’яка посадка на </a:t>
            </a:r>
            <a:r>
              <a:rPr lang="uk-UA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зворотньому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боці Місяця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0" name="Picture 6" descr="Результат пошуку зображень за запитом &quot;вирощування їжі в космосі&quot;">
            <a:extLst>
              <a:ext uri="{FF2B5EF4-FFF2-40B4-BE49-F238E27FC236}">
                <a16:creationId xmlns:a16="http://schemas.microsoft.com/office/drawing/2014/main" id="{D55EE305-9E14-4B5A-AE95-A140F50E6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/>
          <a:stretch/>
        </p:blipFill>
        <p:spPr bwMode="auto">
          <a:xfrm>
            <a:off x="377837" y="1304292"/>
            <a:ext cx="5490414" cy="40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astropt.org/blog/wp-content/uploads/2014/12/Chang_e_3_Lua__Yutu_211213.jpg?1ae1ed">
            <a:extLst>
              <a:ext uri="{FF2B5EF4-FFF2-40B4-BE49-F238E27FC236}">
                <a16:creationId xmlns:a16="http://schemas.microsoft.com/office/drawing/2014/main" id="{C4F78834-AA06-448D-849F-D08CBA036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2" t="1797" r="4857" b="4907"/>
          <a:stretch/>
        </p:blipFill>
        <p:spPr bwMode="auto">
          <a:xfrm>
            <a:off x="6323750" y="1304292"/>
            <a:ext cx="5490413" cy="405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481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CAC95B-A262-45E2-838D-8647C8746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ік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Сонячної системи</a:t>
              </a:r>
            </a:p>
          </p:txBody>
        </p:sp>
      </p:grpSp>
      <p:pic>
        <p:nvPicPr>
          <p:cNvPr id="10" name="Picture 2" descr="https://img.purch.com/h/1400/aHR0cDovL3d3dy5saXZlc2NpZW5jZS5jb20vaW1hZ2VzL2kvMDAwLzAwMi83MDcvb3JpZ2luYWwvMDgwOTI1LWFtcGhpYm9saXRlLTAyLmpwZw==">
            <a:extLst>
              <a:ext uri="{FF2B5EF4-FFF2-40B4-BE49-F238E27FC236}">
                <a16:creationId xmlns:a16="http://schemas.microsoft.com/office/drawing/2014/main" id="{BD54521C-41AE-4EE5-A45F-6307CF97B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" b="31700"/>
          <a:stretch/>
        </p:blipFill>
        <p:spPr bwMode="auto">
          <a:xfrm>
            <a:off x="498892" y="945586"/>
            <a:ext cx="5174115" cy="4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upload.wikimedia.org/wikipedia/commons/0/0d/Apollo_15_Genesis_Rock.jpg">
            <a:extLst>
              <a:ext uri="{FF2B5EF4-FFF2-40B4-BE49-F238E27FC236}">
                <a16:creationId xmlns:a16="http://schemas.microsoft.com/office/drawing/2014/main" id="{080BD7A4-FFA5-44F4-B14D-05BD91380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/>
        </p:blipFill>
        <p:spPr bwMode="auto">
          <a:xfrm>
            <a:off x="6481898" y="945587"/>
            <a:ext cx="5174115" cy="49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45F0E326-D6EF-4337-8908-98C0D8DD9324}"/>
              </a:ext>
            </a:extLst>
          </p:cNvPr>
          <p:cNvSpPr txBox="1">
            <a:spLocks/>
          </p:cNvSpPr>
          <p:nvPr/>
        </p:nvSpPr>
        <p:spPr>
          <a:xfrm>
            <a:off x="340745" y="5813944"/>
            <a:ext cx="5490411" cy="91922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найдавніших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порід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досягає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4,64 млрд.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endParaRPr lang="ru-RU" sz="28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A27A0422-95D0-4457-9212-87D9C3D0AE2D}"/>
              </a:ext>
            </a:extLst>
          </p:cNvPr>
          <p:cNvSpPr txBox="1">
            <a:spLocks/>
          </p:cNvSpPr>
          <p:nvPr/>
        </p:nvSpPr>
        <p:spPr>
          <a:xfrm>
            <a:off x="6323750" y="5813944"/>
            <a:ext cx="5490412" cy="91922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 Місячних порід оцінюється в 2-4,5 млрд. років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016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CAC95B-A262-45E2-838D-8647C8746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Вік Сонячної системи</a:t>
              </a:r>
            </a:p>
          </p:txBody>
        </p:sp>
      </p:grpSp>
      <p:pic>
        <p:nvPicPr>
          <p:cNvPr id="8" name="Picture 4" descr="Картинки по запросу Метеорит">
            <a:extLst>
              <a:ext uri="{FF2B5EF4-FFF2-40B4-BE49-F238E27FC236}">
                <a16:creationId xmlns:a16="http://schemas.microsoft.com/office/drawing/2014/main" id="{FE1F79D1-AF20-40BB-9081-09208D93C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r="12422"/>
          <a:stretch/>
        </p:blipFill>
        <p:spPr bwMode="auto">
          <a:xfrm>
            <a:off x="377839" y="1019189"/>
            <a:ext cx="5490412" cy="481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FAF79C-CE8D-4633-9B2E-FF0682D30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7" t="14837" r="2087" b="9044"/>
          <a:stretch/>
        </p:blipFill>
        <p:spPr>
          <a:xfrm>
            <a:off x="6818603" y="1019189"/>
            <a:ext cx="5040126" cy="4819621"/>
          </a:xfrm>
          <a:prstGeom prst="rect">
            <a:avLst/>
          </a:prstGeom>
        </p:spPr>
      </p:pic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5BD404B5-1499-4530-8D1B-54576FD29893}"/>
              </a:ext>
            </a:extLst>
          </p:cNvPr>
          <p:cNvSpPr txBox="1">
            <a:spLocks/>
          </p:cNvSpPr>
          <p:nvPr/>
        </p:nvSpPr>
        <p:spPr>
          <a:xfrm>
            <a:off x="377840" y="5813944"/>
            <a:ext cx="5490411" cy="91922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залізних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кам’яних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метеоритів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0,5 – 5 млрд.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endParaRPr lang="ru-RU" sz="28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5421B308-EF46-4811-B3EE-09DF7D329CEC}"/>
              </a:ext>
            </a:extLst>
          </p:cNvPr>
          <p:cNvSpPr txBox="1">
            <a:spLocks/>
          </p:cNvSpPr>
          <p:nvPr/>
        </p:nvSpPr>
        <p:spPr>
          <a:xfrm>
            <a:off x="6323750" y="5813944"/>
            <a:ext cx="5490412" cy="91922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Вік Сонця оцінюється в 5 млрд. років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370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EE8358-5569-4513-A937-DEB28CABB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ttps://upload.wikimedia.org/wikipedia/commons/c/ce/Kant_Portrait.jpg?uselang=ru">
            <a:extLst>
              <a:ext uri="{FF2B5EF4-FFF2-40B4-BE49-F238E27FC236}">
                <a16:creationId xmlns:a16="http://schemas.microsoft.com/office/drawing/2014/main" id="{02A3DAA6-6AA1-4E3D-8835-F37677C87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4711" r="-2" b="14055"/>
          <a:stretch/>
        </p:blipFill>
        <p:spPr bwMode="auto">
          <a:xfrm>
            <a:off x="-1" y="1"/>
            <a:ext cx="58568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CBD531-764A-4C59-8F19-93B4A322F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4936" r="67115" b="69135"/>
          <a:stretch/>
        </p:blipFill>
        <p:spPr>
          <a:xfrm>
            <a:off x="6286077" y="1805941"/>
            <a:ext cx="1280160" cy="1198880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249EE9-67F9-47C3-9803-4AEE44A07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13066" r="6687" b="62983"/>
          <a:stretch/>
        </p:blipFill>
        <p:spPr>
          <a:xfrm>
            <a:off x="8936991" y="2336800"/>
            <a:ext cx="2722880" cy="1107440"/>
          </a:xfrm>
          <a:prstGeom prst="ellipse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F386C54-6362-4C6A-99ED-2025BB2C7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30754" r="43163" b="42438"/>
          <a:stretch/>
        </p:blipFill>
        <p:spPr>
          <a:xfrm>
            <a:off x="6756400" y="3319737"/>
            <a:ext cx="2296160" cy="1239520"/>
          </a:xfrm>
          <a:prstGeom prst="ellipse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AB1087-5247-4BA3-B4B3-2A73C63FD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4" t="53167" r="6687" b="28155"/>
          <a:stretch/>
        </p:blipFill>
        <p:spPr>
          <a:xfrm>
            <a:off x="8936991" y="4290058"/>
            <a:ext cx="2773680" cy="863601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2AAF00-058D-44E5-8FD3-7A655CCBA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74922" r="16356" b="1566"/>
          <a:stretch/>
        </p:blipFill>
        <p:spPr>
          <a:xfrm>
            <a:off x="6344497" y="5283200"/>
            <a:ext cx="3373120" cy="1087120"/>
          </a:xfrm>
          <a:prstGeom prst="ellipse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Теорія гравітаційного колапсу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F3BBC3E4-0C6F-491A-BCA3-320AD07049F7}"/>
              </a:ext>
            </a:extLst>
          </p:cNvPr>
          <p:cNvSpPr txBox="1">
            <a:spLocks/>
          </p:cNvSpPr>
          <p:nvPr/>
        </p:nvSpPr>
        <p:spPr>
          <a:xfrm>
            <a:off x="1670664" y="5826760"/>
            <a:ext cx="2515485" cy="89193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Емануїл</a:t>
            </a: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Кант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(1724-1804)</a:t>
            </a:r>
          </a:p>
        </p:txBody>
      </p:sp>
    </p:spTree>
    <p:extLst>
      <p:ext uri="{BB962C8B-B14F-4D97-AF65-F5344CB8AC3E}">
        <p14:creationId xmlns:p14="http://schemas.microsoft.com/office/powerpoint/2010/main" val="3910478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EE8358-5569-4513-A937-DEB28CABB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 descr="http://images.fineartamerica.com/images-medium-large/james-jeans-1977-1946-granger.jpg">
            <a:extLst>
              <a:ext uri="{FF2B5EF4-FFF2-40B4-BE49-F238E27FC236}">
                <a16:creationId xmlns:a16="http://schemas.microsoft.com/office/drawing/2014/main" id="{311C3265-68B0-4C4D-BB05-642A68D06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11255" b="11847"/>
          <a:stretch/>
        </p:blipFill>
        <p:spPr bwMode="auto">
          <a:xfrm>
            <a:off x="0" y="1"/>
            <a:ext cx="5863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0FA826-BFA9-493B-A743-F81E19194E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0" t="18706"/>
          <a:stretch/>
        </p:blipFill>
        <p:spPr>
          <a:xfrm>
            <a:off x="5929364" y="636003"/>
            <a:ext cx="5863168" cy="5575111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Приливна теорія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Джинса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(1919)</a:t>
              </a: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31438CEC-4B85-49D7-B306-DD9424B11C69}"/>
              </a:ext>
            </a:extLst>
          </p:cNvPr>
          <p:cNvSpPr txBox="1">
            <a:spLocks/>
          </p:cNvSpPr>
          <p:nvPr/>
        </p:nvSpPr>
        <p:spPr>
          <a:xfrm>
            <a:off x="1378424" y="5826760"/>
            <a:ext cx="2807725" cy="89193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Джеймс Джинс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(1877-1946)</a:t>
            </a: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F854C6FE-A149-402C-8A99-E8BFAAC5FE48}"/>
              </a:ext>
            </a:extLst>
          </p:cNvPr>
          <p:cNvSpPr txBox="1">
            <a:spLocks/>
          </p:cNvSpPr>
          <p:nvPr/>
        </p:nvSpPr>
        <p:spPr>
          <a:xfrm>
            <a:off x="6096000" y="5089620"/>
            <a:ext cx="5574525" cy="16290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вирвана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пролітаючою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зорею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145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Картинки по запросу протопланета">
            <a:extLst>
              <a:ext uri="{FF2B5EF4-FFF2-40B4-BE49-F238E27FC236}">
                <a16:creationId xmlns:a16="http://schemas.microsoft.com/office/drawing/2014/main" id="{0029C074-E939-443A-9693-174815571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9"/>
          <a:stretch/>
        </p:blipFill>
        <p:spPr bwMode="auto">
          <a:xfrm>
            <a:off x="1393373" y="0"/>
            <a:ext cx="10798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по запросу отто Шмидт">
            <a:extLst>
              <a:ext uri="{FF2B5EF4-FFF2-40B4-BE49-F238E27FC236}">
                <a16:creationId xmlns:a16="http://schemas.microsoft.com/office/drawing/2014/main" id="{19BCE544-6C31-418E-9DFD-D7011036D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r="22826"/>
          <a:stretch/>
        </p:blipFill>
        <p:spPr bwMode="auto">
          <a:xfrm>
            <a:off x="0" y="-19519"/>
            <a:ext cx="5856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Космогонічна теорія (1944)</a:t>
              </a: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31438CEC-4B85-49D7-B306-DD9424B11C69}"/>
              </a:ext>
            </a:extLst>
          </p:cNvPr>
          <p:cNvSpPr txBox="1">
            <a:spLocks/>
          </p:cNvSpPr>
          <p:nvPr/>
        </p:nvSpPr>
        <p:spPr>
          <a:xfrm>
            <a:off x="1378424" y="5826760"/>
            <a:ext cx="2807725" cy="89193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Отто </a:t>
            </a: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Шмідт</a:t>
            </a:r>
            <a:endParaRPr lang="ru-RU" sz="28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(1891-1956)</a:t>
            </a: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F854C6FE-A149-402C-8A99-E8BFAAC5FE48}"/>
              </a:ext>
            </a:extLst>
          </p:cNvPr>
          <p:cNvSpPr txBox="1">
            <a:spLocks/>
          </p:cNvSpPr>
          <p:nvPr/>
        </p:nvSpPr>
        <p:spPr>
          <a:xfrm>
            <a:off x="6096000" y="4599296"/>
            <a:ext cx="5574525" cy="21193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твердих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допланетної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130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Картинки по запросу взрыв сверхновой hd">
            <a:extLst>
              <a:ext uri="{FF2B5EF4-FFF2-40B4-BE49-F238E27FC236}">
                <a16:creationId xmlns:a16="http://schemas.microsoft.com/office/drawing/2014/main" id="{AECA2053-7828-4C54-8794-BC783D55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" y="-15923"/>
            <a:ext cx="12191999" cy="688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laboratorium-mozliwosci.pl/images/hubblea/hubblea010.jpg">
            <a:extLst>
              <a:ext uri="{FF2B5EF4-FFF2-40B4-BE49-F238E27FC236}">
                <a16:creationId xmlns:a16="http://schemas.microsoft.com/office/drawing/2014/main" id="{39EE1FEE-1842-49AF-8EB4-23E1F84D5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9" b="8246"/>
          <a:stretch/>
        </p:blipFill>
        <p:spPr bwMode="auto">
          <a:xfrm>
            <a:off x="0" y="52822"/>
            <a:ext cx="12192000" cy="68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Гіпотези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теорії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формування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B52A74F4-6560-4692-B455-7691FD727377}"/>
              </a:ext>
            </a:extLst>
          </p:cNvPr>
          <p:cNvSpPr txBox="1">
            <a:spLocks/>
          </p:cNvSpPr>
          <p:nvPr/>
        </p:nvSpPr>
        <p:spPr>
          <a:xfrm>
            <a:off x="6197675" y="1220133"/>
            <a:ext cx="5661053" cy="27824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4,6 млрд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років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тому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відбувся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вибух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наднової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поблизу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місця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народження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системи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4416E669-8CC7-478D-9919-F5FA452C7EDE}"/>
              </a:ext>
            </a:extLst>
          </p:cNvPr>
          <p:cNvSpPr txBox="1">
            <a:spLocks/>
          </p:cNvSpPr>
          <p:nvPr/>
        </p:nvSpPr>
        <p:spPr>
          <a:xfrm>
            <a:off x="6197675" y="4414394"/>
            <a:ext cx="5661053" cy="200005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ударної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хвилі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газопилова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хмара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почала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згущатися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83808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25519C-CFA0-401C-A85E-573E2B15C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2" b="5786"/>
          <a:stretch/>
        </p:blipFill>
        <p:spPr>
          <a:xfrm>
            <a:off x="-40640" y="0"/>
            <a:ext cx="1223264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5470D5-6971-4440-9471-B7ED61629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5"/>
          <a:stretch/>
        </p:blipFill>
        <p:spPr>
          <a:xfrm>
            <a:off x="-59007" y="0"/>
            <a:ext cx="12221028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F08CFE6-3E9C-4046-9D38-9D39A794EF60}"/>
              </a:ext>
            </a:extLst>
          </p:cNvPr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8563B9A3-0203-4BF7-BF7B-3B4489B2EBE5}"/>
              </a:ext>
            </a:extLst>
          </p:cNvPr>
          <p:cNvSpPr txBox="1">
            <a:spLocks/>
          </p:cNvSpPr>
          <p:nvPr/>
        </p:nvSpPr>
        <p:spPr>
          <a:xfrm>
            <a:off x="300458" y="4467466"/>
            <a:ext cx="7594771" cy="222893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Повільно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обертаючись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згущення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стало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стискатися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перетворюватися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дископодібну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газопилову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4C9CAAE3-0EA2-49BC-AD14-885B60CE7903}"/>
              </a:ext>
            </a:extLst>
          </p:cNvPr>
          <p:cNvSpPr txBox="1">
            <a:spLocks/>
          </p:cNvSpPr>
          <p:nvPr/>
        </p:nvSpPr>
        <p:spPr>
          <a:xfrm>
            <a:off x="300458" y="5581934"/>
            <a:ext cx="7198986" cy="11019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цієї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11A45AD1-BCDE-4DD6-90FA-3B72B44170ED}"/>
              </a:ext>
            </a:extLst>
          </p:cNvPr>
          <p:cNvGrpSpPr/>
          <p:nvPr/>
        </p:nvGrpSpPr>
        <p:grpSpPr>
          <a:xfrm>
            <a:off x="-40641" y="0"/>
            <a:ext cx="12232642" cy="812878"/>
            <a:chOff x="-2" y="-2"/>
            <a:chExt cx="12244253" cy="812878"/>
          </a:xfrm>
        </p:grpSpPr>
        <p:sp>
          <p:nvSpPr>
            <p:cNvPr id="26" name="Прямокутник: округлені верхні кути 8">
              <a:extLst>
                <a:ext uri="{FF2B5EF4-FFF2-40B4-BE49-F238E27FC236}">
                  <a16:creationId xmlns:a16="http://schemas.microsoft.com/office/drawing/2014/main" id="{1319D99E-0AAA-4A41-AAB4-62DC286F31C9}"/>
                </a:ext>
              </a:extLst>
            </p:cNvPr>
            <p:cNvSpPr/>
            <p:nvPr/>
          </p:nvSpPr>
          <p:spPr>
            <a:xfrm rot="10800000">
              <a:off x="-2" y="-2"/>
              <a:ext cx="12244253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7" name="Прямокутник 26">
              <a:extLst>
                <a:ext uri="{FF2B5EF4-FFF2-40B4-BE49-F238E27FC236}">
                  <a16:creationId xmlns:a16="http://schemas.microsoft.com/office/drawing/2014/main" id="{A7A588E7-D5B1-4AFB-8303-16B19A5E068E}"/>
                </a:ext>
              </a:extLst>
            </p:cNvPr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Гіпотези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теорії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формування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9644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abload.de/img/protostar_new30fypx.jpg">
            <a:extLst>
              <a:ext uri="{FF2B5EF4-FFF2-40B4-BE49-F238E27FC236}">
                <a16:creationId xmlns:a16="http://schemas.microsoft.com/office/drawing/2014/main" id="{1A85E804-B6A4-4311-96DD-D7E9841B3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r="98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Гіпотези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теорії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формування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A1D6FEB-E403-456A-BD56-91609046731F}"/>
              </a:ext>
            </a:extLst>
          </p:cNvPr>
          <p:cNvSpPr txBox="1">
            <a:spLocks/>
          </p:cNvSpPr>
          <p:nvPr/>
        </p:nvSpPr>
        <p:spPr>
          <a:xfrm>
            <a:off x="292451" y="4407289"/>
            <a:ext cx="9573697" cy="227662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диску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газопилової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дрібні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пилинки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і газ стали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об’єднуватися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утворювалися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брили,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формувалися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зародки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планетезималі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08F34D8D-7AF9-4D2C-8DD6-2C7401F5D15E}"/>
              </a:ext>
            </a:extLst>
          </p:cNvPr>
          <p:cNvSpPr txBox="1">
            <a:spLocks/>
          </p:cNvSpPr>
          <p:nvPr/>
        </p:nvSpPr>
        <p:spPr>
          <a:xfrm>
            <a:off x="292451" y="3691458"/>
            <a:ext cx="4874168" cy="29924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Легкі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елементи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водень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гелій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)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дією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сонячного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вітру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перемістилися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периферію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26965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4" y="2332759"/>
            <a:ext cx="11858729" cy="592698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простір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4" y="1276469"/>
            <a:ext cx="11858729" cy="59269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Виведення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штучного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3" y="3389049"/>
            <a:ext cx="11858729" cy="59269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Висадка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Завдання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космонавтики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13" y="4445339"/>
            <a:ext cx="11858729" cy="10221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Освоєння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розташованих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межах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межами 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83B357CF-E1C1-45C6-BCAC-7100D2A9002E}"/>
              </a:ext>
            </a:extLst>
          </p:cNvPr>
          <p:cNvSpPr txBox="1">
            <a:spLocks/>
          </p:cNvSpPr>
          <p:nvPr/>
        </p:nvSpPr>
        <p:spPr>
          <a:xfrm>
            <a:off x="166612" y="5931049"/>
            <a:ext cx="11858729" cy="592698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експедицій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далеких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67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abload.de/img/core_star10gstx.jpg">
            <a:extLst>
              <a:ext uri="{FF2B5EF4-FFF2-40B4-BE49-F238E27FC236}">
                <a16:creationId xmlns:a16="http://schemas.microsoft.com/office/drawing/2014/main" id="{F4C68C1D-0E77-442A-A173-4F79C3E4C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r="6728"/>
          <a:stretch/>
        </p:blipFill>
        <p:spPr bwMode="auto">
          <a:xfrm>
            <a:off x="-6" y="69619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66C63D-03D0-42F9-B374-CC708360C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b="6383"/>
          <a:stretch/>
        </p:blipFill>
        <p:spPr>
          <a:xfrm>
            <a:off x="-12" y="69619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Гіпотези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теорії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формування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A1D6FEB-E403-456A-BD56-91609046731F}"/>
              </a:ext>
            </a:extLst>
          </p:cNvPr>
          <p:cNvSpPr txBox="1">
            <a:spLocks/>
          </p:cNvSpPr>
          <p:nvPr/>
        </p:nvSpPr>
        <p:spPr>
          <a:xfrm>
            <a:off x="220258" y="5131558"/>
            <a:ext cx="8509171" cy="165682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Поблизу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планетезималі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формувалися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кам’янистих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мінералів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сполучень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металів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A9FF1DCD-34EC-498B-8E12-C5C5EDFDA884}"/>
              </a:ext>
            </a:extLst>
          </p:cNvPr>
          <p:cNvSpPr txBox="1">
            <a:spLocks/>
          </p:cNvSpPr>
          <p:nvPr/>
        </p:nvSpPr>
        <p:spPr>
          <a:xfrm>
            <a:off x="220258" y="5502471"/>
            <a:ext cx="5709106" cy="12859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Зрештою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перетворилися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групим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7508382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7F7203-469A-4DF1-BDFB-A38A972C3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r="2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A7638C-5EDC-4B80-A04D-605BBA617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4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Гіпотези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теорії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формування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A1D6FEB-E403-456A-BD56-91609046731F}"/>
              </a:ext>
            </a:extLst>
          </p:cNvPr>
          <p:cNvSpPr txBox="1">
            <a:spLocks/>
          </p:cNvSpPr>
          <p:nvPr/>
        </p:nvSpPr>
        <p:spPr>
          <a:xfrm>
            <a:off x="3712191" y="955343"/>
            <a:ext cx="8270544" cy="27704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холодній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покривалися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ядра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майбутніх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планет-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росли,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захоплюючи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навколишній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газ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гелій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B344109-564D-420C-8E74-130F8ABD9919}"/>
              </a:ext>
            </a:extLst>
          </p:cNvPr>
          <p:cNvSpPr txBox="1">
            <a:spLocks/>
          </p:cNvSpPr>
          <p:nvPr/>
        </p:nvSpPr>
        <p:spPr>
          <a:xfrm>
            <a:off x="3588185" y="3872900"/>
            <a:ext cx="8270544" cy="27704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зовнішній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диска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крижаною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Безліч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окремих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крижаних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планетезималей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брил породила ядра комет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крижані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астероїди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47609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0C3AEC-E333-4151-8BC1-07B3E7112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b="6383"/>
          <a:stretch/>
        </p:blipFill>
        <p:spPr>
          <a:xfrm>
            <a:off x="0" y="-38841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E81BBE-6C39-4D95-A663-82A7C9A43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Результат пошуку зображень за запитом &quot;поверхні Землі 4 млрд років томц&quot;">
            <a:extLst>
              <a:ext uri="{FF2B5EF4-FFF2-40B4-BE49-F238E27FC236}">
                <a16:creationId xmlns:a16="http://schemas.microsoft.com/office/drawing/2014/main" id="{F93228D6-6173-46A5-A574-9719AF53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9520"/>
            <a:ext cx="6858000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47606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4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Гіпотези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теорії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формування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A1D6FEB-E403-456A-BD56-91609046731F}"/>
              </a:ext>
            </a:extLst>
          </p:cNvPr>
          <p:cNvSpPr txBox="1">
            <a:spLocks/>
          </p:cNvSpPr>
          <p:nvPr/>
        </p:nvSpPr>
        <p:spPr>
          <a:xfrm>
            <a:off x="4056074" y="1101718"/>
            <a:ext cx="7969111" cy="22419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Утворення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планет (кори).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Гравітаційне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стискання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підняло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температуру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надрах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протопланет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температури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плавлення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заліза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B344109-564D-420C-8E74-130F8ABD9919}"/>
              </a:ext>
            </a:extLst>
          </p:cNvPr>
          <p:cNvSpPr txBox="1">
            <a:spLocks/>
          </p:cNvSpPr>
          <p:nvPr/>
        </p:nvSpPr>
        <p:spPr>
          <a:xfrm>
            <a:off x="5067122" y="3680086"/>
            <a:ext cx="6208555" cy="27704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компоненти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направлятися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центра планет,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легкі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підніматися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формуючи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35350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F1FFD1-6372-4964-8CB6-64DBAE0D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53"/>
            <a:ext cx="12191996" cy="6857998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47606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Гіпотези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теорії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формування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8A1D6FEB-E403-456A-BD56-91609046731F}"/>
              </a:ext>
            </a:extLst>
          </p:cNvPr>
          <p:cNvSpPr txBox="1">
            <a:spLocks/>
          </p:cNvSpPr>
          <p:nvPr/>
        </p:nvSpPr>
        <p:spPr>
          <a:xfrm>
            <a:off x="6545201" y="2185863"/>
            <a:ext cx="5313528" cy="33687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планет,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рухаються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напрямку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планет,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утворилися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разом з планетами.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Інші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були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захоплені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планетою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9166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8584" y="3778372"/>
            <a:ext cx="11858729" cy="700459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почалася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ера?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0" y="1719128"/>
            <a:ext cx="11858729" cy="11529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перший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космос?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9" y="5385082"/>
            <a:ext cx="11858729" cy="81288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перший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9" y="3531632"/>
            <a:ext cx="11858729" cy="700459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мінімально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Марс?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9" y="1595758"/>
            <a:ext cx="11858729" cy="11529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внесок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зробили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українські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космонавтики?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9" y="4999819"/>
            <a:ext cx="11858729" cy="115299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Коли і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утворилася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згідно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загальноприйнятою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0529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53859" y="1160699"/>
            <a:ext cx="11684275" cy="17614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3, пункт 4 (С. 61-66)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і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С. 66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Тестові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(С.66) 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253859" y="3312274"/>
            <a:ext cx="11684275" cy="315555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•	Космічна місія </a:t>
            </a:r>
            <a:r>
              <a:rPr lang="uk-UA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Розетта</a:t>
            </a:r>
            <a:endParaRPr lang="uk-UA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•	Дослідження поверхні Марса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•	Дослідження поверхні Місяця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•	Гіпотези та теорії формування Сонячної системи</a:t>
            </a: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1026" name="Picture 2" descr="Результат пошуку зображень за запитом &quot;юрій кондратюк&quot;">
            <a:extLst>
              <a:ext uri="{FF2B5EF4-FFF2-40B4-BE49-F238E27FC236}">
                <a16:creationId xmlns:a16="http://schemas.microsoft.com/office/drawing/2014/main" id="{20D27C32-CCE2-4098-8752-FABDE436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-1077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87106"/>
              <a:ext cx="11858729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Внесок українських вчених у розвиток космонавтики</a:t>
              </a:r>
            </a:p>
          </p:txBody>
        </p:sp>
      </p:grp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550ACEF9-4095-4C9A-9B90-748C4DBEC126}"/>
              </a:ext>
            </a:extLst>
          </p:cNvPr>
          <p:cNvSpPr txBox="1">
            <a:spLocks/>
          </p:cNvSpPr>
          <p:nvPr/>
        </p:nvSpPr>
        <p:spPr>
          <a:xfrm>
            <a:off x="5348320" y="1317496"/>
            <a:ext cx="6593945" cy="18923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Обчислив траєкторію польоту на Місяць  (1918 р.) – «Траса Кондратюка»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B67A02FF-3FAA-4B78-B1F1-9DE796566AD1}"/>
              </a:ext>
            </a:extLst>
          </p:cNvPr>
          <p:cNvSpPr txBox="1">
            <a:spLocks/>
          </p:cNvSpPr>
          <p:nvPr/>
        </p:nvSpPr>
        <p:spPr>
          <a:xfrm>
            <a:off x="5348320" y="3685755"/>
            <a:ext cx="6593944" cy="28359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застосована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американськими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ученими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підготовки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експедицій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«Аполлон»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D0D72A9-B494-41DC-87D1-DC7876563D4D}"/>
              </a:ext>
            </a:extLst>
          </p:cNvPr>
          <p:cNvSpPr txBox="1">
            <a:spLocks/>
          </p:cNvSpPr>
          <p:nvPr/>
        </p:nvSpPr>
        <p:spPr>
          <a:xfrm>
            <a:off x="897563" y="5605670"/>
            <a:ext cx="2776858" cy="11164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Ю. В. Кондратюк  (О. Г.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Шаргей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(1897-1942)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179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mir-s3-cdn-cf.behance.net/project_modules/max_1200/136d5729242661.55e8e8c887588.png">
            <a:extLst>
              <a:ext uri="{FF2B5EF4-FFF2-40B4-BE49-F238E27FC236}">
                <a16:creationId xmlns:a16="http://schemas.microsoft.com/office/drawing/2014/main" id="{1C316F30-FA5A-4205-9148-3E14D1835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384" b="43244"/>
          <a:stretch/>
        </p:blipFill>
        <p:spPr bwMode="auto">
          <a:xfrm>
            <a:off x="-1" y="-1"/>
            <a:ext cx="12190085" cy="685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87106"/>
              <a:ext cx="11858729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Внесок українських вчених у розвиток космонавтики</a:t>
              </a:r>
            </a:p>
          </p:txBody>
        </p:sp>
      </p:grp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550ACEF9-4095-4C9A-9B90-748C4DBEC126}"/>
              </a:ext>
            </a:extLst>
          </p:cNvPr>
          <p:cNvSpPr txBox="1">
            <a:spLocks/>
          </p:cNvSpPr>
          <p:nvPr/>
        </p:nvSpPr>
        <p:spPr>
          <a:xfrm>
            <a:off x="505103" y="4937608"/>
            <a:ext cx="4012351" cy="16355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жовтня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1957 р.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запуск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ШСЗ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F5F49056-2866-4811-94FC-C0F0D727EF36}"/>
              </a:ext>
            </a:extLst>
          </p:cNvPr>
          <p:cNvSpPr txBox="1">
            <a:spLocks/>
          </p:cNvSpPr>
          <p:nvPr/>
        </p:nvSpPr>
        <p:spPr>
          <a:xfrm>
            <a:off x="8924578" y="5981075"/>
            <a:ext cx="2001080" cy="42714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- 1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375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гагарин в космосе">
            <a:extLst>
              <a:ext uri="{FF2B5EF4-FFF2-40B4-BE49-F238E27FC236}">
                <a16:creationId xmlns:a16="http://schemas.microsoft.com/office/drawing/2014/main" id="{5CE45632-6A57-4850-B4A1-0178E2BB3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3"/>
          <a:stretch/>
        </p:blipFill>
        <p:spPr bwMode="auto">
          <a:xfrm>
            <a:off x="0" y="0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Людина в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космосі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6258595" y="1812892"/>
            <a:ext cx="5600134" cy="235114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12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квітня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1961 р. – перший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політ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людини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 космос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пілотованому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кораблі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«Восход-1»</a:t>
            </a:r>
          </a:p>
        </p:txBody>
      </p: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A43F331E-5545-4B64-8B4A-2D36B5608661}"/>
              </a:ext>
            </a:extLst>
          </p:cNvPr>
          <p:cNvSpPr txBox="1">
            <a:spLocks/>
          </p:cNvSpPr>
          <p:nvPr/>
        </p:nvSpPr>
        <p:spPr>
          <a:xfrm>
            <a:off x="7179622" y="5168648"/>
            <a:ext cx="3758080" cy="104403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Конструктор -  С. П.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Корольов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8DF1FD39-1BBE-4F69-84E3-A82D3CDA4B39}"/>
              </a:ext>
            </a:extLst>
          </p:cNvPr>
          <p:cNvSpPr txBox="1">
            <a:spLocks/>
          </p:cNvSpPr>
          <p:nvPr/>
        </p:nvSpPr>
        <p:spPr>
          <a:xfrm>
            <a:off x="897563" y="5956934"/>
            <a:ext cx="2459786" cy="7652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Ю.О.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Гагарін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(1934-1968)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5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0D3C9B-6830-4401-9A9E-1DF5B7A8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10" name="Picture 2" descr="Результат пошуку зображень за запитом &quot;корольов&quot;">
            <a:extLst>
              <a:ext uri="{FF2B5EF4-FFF2-40B4-BE49-F238E27FC236}">
                <a16:creationId xmlns:a16="http://schemas.microsoft.com/office/drawing/2014/main" id="{F4D570A1-31B0-4C51-AFFE-B32ED443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0"/>
            <a:ext cx="485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87106"/>
              <a:ext cx="11858729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Внесок українських вчених у розвиток космонавтики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218B9994-4813-4793-AA39-2C13FE59E8F1}"/>
              </a:ext>
            </a:extLst>
          </p:cNvPr>
          <p:cNvSpPr txBox="1">
            <a:spLocks/>
          </p:cNvSpPr>
          <p:nvPr/>
        </p:nvSpPr>
        <p:spPr>
          <a:xfrm>
            <a:off x="1197386" y="6004592"/>
            <a:ext cx="2459786" cy="7652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С.П.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Корольов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(1907-1966)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62FF611-4630-4716-981A-105E0260414E}"/>
              </a:ext>
            </a:extLst>
          </p:cNvPr>
          <p:cNvSpPr txBox="1">
            <a:spLocks/>
          </p:cNvSpPr>
          <p:nvPr/>
        </p:nvSpPr>
        <p:spPr>
          <a:xfrm>
            <a:off x="5226308" y="4272170"/>
            <a:ext cx="6593945" cy="231686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Очолював створення АМС, які перші в історії космонавтики досягли Місяця, Венери та Марса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C28305FC-732B-4503-B0A3-08352915D2D9}"/>
              </a:ext>
            </a:extLst>
          </p:cNvPr>
          <p:cNvSpPr txBox="1">
            <a:spLocks/>
          </p:cNvSpPr>
          <p:nvPr/>
        </p:nvSpPr>
        <p:spPr>
          <a:xfrm>
            <a:off x="5226308" y="1155430"/>
            <a:ext cx="6593945" cy="11789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квітня – Всесвітній день космонавтики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B410CB1-843A-4462-AFE4-060C7C5198C6}"/>
              </a:ext>
            </a:extLst>
          </p:cNvPr>
          <p:cNvSpPr txBox="1">
            <a:spLocks/>
          </p:cNvSpPr>
          <p:nvPr/>
        </p:nvSpPr>
        <p:spPr>
          <a:xfrm>
            <a:off x="5226308" y="2713800"/>
            <a:ext cx="6593945" cy="11789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С. П. Корольов – «батько» космонавтики</a:t>
            </a:r>
          </a:p>
        </p:txBody>
      </p:sp>
    </p:spTree>
    <p:extLst>
      <p:ext uri="{BB962C8B-B14F-4D97-AF65-F5344CB8AC3E}">
        <p14:creationId xmlns:p14="http://schemas.microsoft.com/office/powerpoint/2010/main" val="40195027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upload.wikimedia.org/wikipedia/commons/9/9d/As11-40-5886.jpg?uselang=ru">
            <a:extLst>
              <a:ext uri="{FF2B5EF4-FFF2-40B4-BE49-F238E27FC236}">
                <a16:creationId xmlns:a16="http://schemas.microsoft.com/office/drawing/2014/main" id="{6BB9ED8C-335B-42AE-880F-DEFEBA76C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3" b="22778"/>
          <a:stretch/>
        </p:blipFill>
        <p:spPr bwMode="auto">
          <a:xfrm>
            <a:off x="-6" y="7461"/>
            <a:ext cx="12192002" cy="69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upload.wikimedia.org/wikipedia/commons/9/9d/As11-40-5886.jpg?uselang=ru">
            <a:extLst>
              <a:ext uri="{FF2B5EF4-FFF2-40B4-BE49-F238E27FC236}">
                <a16:creationId xmlns:a16="http://schemas.microsoft.com/office/drawing/2014/main" id="{992CF64B-5763-47BE-90DE-DB690166F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0" y="-77867"/>
            <a:ext cx="8695099" cy="70444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ru/thumb/2/2f/A11USflag.jpg/1280px-A11USflag.jpg">
            <a:extLst>
              <a:ext uri="{FF2B5EF4-FFF2-40B4-BE49-F238E27FC236}">
                <a16:creationId xmlns:a16="http://schemas.microsoft.com/office/drawing/2014/main" id="{10C7E544-8649-4ACE-A185-AB08BAAFE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7741"/>
          <a:stretch/>
        </p:blipFill>
        <p:spPr bwMode="auto">
          <a:xfrm>
            <a:off x="-6" y="58348"/>
            <a:ext cx="12191996" cy="69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Людина на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406888" y="4468013"/>
            <a:ext cx="6557859" cy="235114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16 – 24 липня 1969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місячна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експедиція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американських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астронавтів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Армстронга,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Коллінза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Олдріна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8DF1FD39-1BBE-4F69-84E3-A82D3CDA4B39}"/>
              </a:ext>
            </a:extLst>
          </p:cNvPr>
          <p:cNvSpPr txBox="1">
            <a:spLocks/>
          </p:cNvSpPr>
          <p:nvPr/>
        </p:nvSpPr>
        <p:spPr>
          <a:xfrm>
            <a:off x="385078" y="5605670"/>
            <a:ext cx="3246781" cy="12134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Вихід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Н. Армстронга на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поверхню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липня 1969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75E1E8A4-CB6B-4A92-B4B7-7CA22AB73951}"/>
              </a:ext>
            </a:extLst>
          </p:cNvPr>
          <p:cNvSpPr txBox="1">
            <a:spLocks/>
          </p:cNvSpPr>
          <p:nvPr/>
        </p:nvSpPr>
        <p:spPr>
          <a:xfrm>
            <a:off x="385078" y="5270656"/>
            <a:ext cx="3732478" cy="1528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 Армстронга та Б.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Олдр</a:t>
            </a:r>
            <a:r>
              <a:rPr lang="uk-UA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</a:t>
            </a: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встановлюють прапор на поверхні Місяця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43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9" grpId="0" animBg="1"/>
      <p:bldP spid="9" grpId="1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13619</TotalTime>
  <Words>1519</Words>
  <Application>Microsoft Office PowerPoint</Application>
  <PresentationFormat>Широкий екран</PresentationFormat>
  <Paragraphs>226</Paragraphs>
  <Slides>47</Slides>
  <Notes>26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860</cp:revision>
  <dcterms:created xsi:type="dcterms:W3CDTF">2016-12-28T18:54:39Z</dcterms:created>
  <dcterms:modified xsi:type="dcterms:W3CDTF">2020-01-06T12:28:09Z</dcterms:modified>
</cp:coreProperties>
</file>